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erif Display" pitchFamily="2" charset="0"/>
      <p:regular r:id="rId9"/>
    </p:embeddedFont>
    <p:embeddedFont>
      <p:font typeface="Inria Serif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22" autoAdjust="0"/>
  </p:normalViewPr>
  <p:slideViewPr>
    <p:cSldViewPr>
      <p:cViewPr>
        <p:scale>
          <a:sx n="35" d="100"/>
          <a:sy n="35" d="100"/>
        </p:scale>
        <p:origin x="124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6579" y="2174761"/>
            <a:ext cx="19581159" cy="4656130"/>
            <a:chOff x="0" y="0"/>
            <a:chExt cx="5157178" cy="1226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1226306"/>
            </a:xfrm>
            <a:custGeom>
              <a:avLst/>
              <a:gdLst/>
              <a:ahLst/>
              <a:cxnLst/>
              <a:rect l="l" t="t" r="r" b="b"/>
              <a:pathLst>
                <a:path w="5157177" h="1226306">
                  <a:moveTo>
                    <a:pt x="0" y="0"/>
                  </a:moveTo>
                  <a:lnTo>
                    <a:pt x="5157177" y="0"/>
                  </a:lnTo>
                  <a:lnTo>
                    <a:pt x="5157177" y="1226306"/>
                  </a:lnTo>
                  <a:lnTo>
                    <a:pt x="0" y="1226306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57178" cy="1264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96995" y="2581770"/>
            <a:ext cx="13471693" cy="3221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21"/>
              </a:lnSpc>
            </a:pPr>
            <a:r>
              <a:rPr lang="en-US" sz="9229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Human Action Classification Using CNN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94615" y="7020553"/>
            <a:ext cx="8742653" cy="26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Presented by,</a:t>
            </a:r>
          </a:p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Rohith Jacob Abraham </a:t>
            </a:r>
          </a:p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232BDA44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394615" y="416798"/>
            <a:ext cx="8742653" cy="87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St Joseph’s University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98472" y="2663569"/>
            <a:ext cx="13300373" cy="457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2192" lvl="1" indent="-346096" algn="l">
              <a:lnSpc>
                <a:spcPts val="4488"/>
              </a:lnSpc>
              <a:buFont typeface="Arial"/>
              <a:buChar char="•"/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Develop a Convolutional Neural Network (CNN) to classify human actions from images</a:t>
            </a:r>
          </a:p>
          <a:p>
            <a:pPr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692192" lvl="1" indent="-346096" algn="l">
              <a:lnSpc>
                <a:spcPts val="4488"/>
              </a:lnSpc>
              <a:buFont typeface="Arial"/>
              <a:buChar char="•"/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Implement transfer learning using MobileNetV2. Achieve efficient and accurate classification through deep learning techniques.</a:t>
            </a:r>
          </a:p>
          <a:p>
            <a:pPr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692192" lvl="1" indent="-346096" algn="l">
              <a:lnSpc>
                <a:spcPts val="4488"/>
              </a:lnSpc>
              <a:buFont typeface="Arial"/>
              <a:buChar char="•"/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Support applications in  surveillance for detecting suspicious activities, healthcare for monitoring patients' movements.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11268" y="432005"/>
            <a:ext cx="9865465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7059275" y="661407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8" y="4135485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51365" y="663476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823238" y="3931352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461306" y="-1028700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-1892178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14022" y="2944805"/>
            <a:ext cx="6694332" cy="7457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8"/>
              </a:lnSpc>
            </a:pPr>
            <a:endParaRPr dirty="0"/>
          </a:p>
          <a:p>
            <a:pPr algn="l">
              <a:lnSpc>
                <a:spcPts val="4488"/>
              </a:lnSpc>
            </a:pPr>
            <a:endParaRPr dirty="0"/>
          </a:p>
          <a:p>
            <a:pPr marL="692192" lvl="1" indent="-346096" algn="l">
              <a:lnSpc>
                <a:spcPts val="4488"/>
              </a:lnSpc>
              <a:buFont typeface="Arial"/>
              <a:buChar char="•"/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Images are categorized based on different human actions like clapping, dancing, laughing, sleeping, </a:t>
            </a:r>
            <a:r>
              <a:rPr lang="en-US" sz="3206" dirty="0" err="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etc</a:t>
            </a: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692192" lvl="1" indent="-346096" algn="l">
              <a:lnSpc>
                <a:spcPts val="4488"/>
              </a:lnSpc>
              <a:buFont typeface="Arial"/>
              <a:buChar char="•"/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Images were split into training (80%) and testing (20%) sets.</a:t>
            </a:r>
          </a:p>
          <a:p>
            <a:pPr algn="l">
              <a:lnSpc>
                <a:spcPts val="4488"/>
              </a:lnSpc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       Total images: 6426</a:t>
            </a:r>
          </a:p>
          <a:p>
            <a:pPr algn="l">
              <a:lnSpc>
                <a:spcPts val="4488"/>
              </a:lnSpc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       Training images: 5148</a:t>
            </a:r>
          </a:p>
          <a:p>
            <a:pPr algn="l">
              <a:lnSpc>
                <a:spcPts val="4488"/>
              </a:lnSpc>
            </a:pPr>
            <a:r>
              <a:rPr lang="en-US" sz="32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       Testing images: 1278 </a:t>
            </a:r>
          </a:p>
          <a:p>
            <a:pPr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49668" y="719396"/>
            <a:ext cx="5423038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Dataset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66779" y="3874202"/>
            <a:ext cx="7392521" cy="3995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2096" lvl="1" indent="-346048" algn="l">
              <a:lnSpc>
                <a:spcPts val="4487"/>
              </a:lnSpc>
              <a:buFont typeface="Arial"/>
              <a:buChar char="•"/>
            </a:pPr>
            <a:r>
              <a:rPr lang="en-US" sz="3205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images were preprocessed by resizing them to 224x224 pixels and normalizing pixel values to a [0, 1] range for better model input</a:t>
            </a:r>
          </a:p>
          <a:p>
            <a:pPr algn="l">
              <a:lnSpc>
                <a:spcPts val="4487"/>
              </a:lnSpc>
            </a:pPr>
            <a:endParaRPr lang="en-US" sz="3205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692096" lvl="1" indent="-346048" algn="l">
              <a:lnSpc>
                <a:spcPts val="4487"/>
              </a:lnSpc>
              <a:buFont typeface="Arial"/>
              <a:buChar char="•"/>
            </a:pPr>
            <a:r>
              <a:rPr lang="en-US" sz="3205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Applied data augmentation using </a:t>
            </a:r>
            <a:r>
              <a:rPr lang="en-US" sz="3205" dirty="0" err="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ImageDataGenerator</a:t>
            </a:r>
            <a:r>
              <a:rPr lang="en-US" sz="3205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66779" y="1289845"/>
            <a:ext cx="8159057" cy="111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Augmentation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124950" y="1081947"/>
            <a:ext cx="19050" cy="8654957"/>
          </a:xfrm>
          <a:prstGeom prst="line">
            <a:avLst/>
          </a:prstGeom>
          <a:ln w="38100" cap="flat">
            <a:solidFill>
              <a:srgbClr val="000000">
                <a:alpha val="34902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03974" y="3297035"/>
            <a:ext cx="14543731" cy="637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Why MobileNetV2?</a:t>
            </a:r>
          </a:p>
          <a:p>
            <a:pPr algn="l">
              <a:lnSpc>
                <a:spcPts val="4581"/>
              </a:lnSpc>
            </a:pPr>
            <a:endParaRPr lang="en-US" sz="3272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706479" lvl="1" indent="-353239" algn="l">
              <a:lnSpc>
                <a:spcPts val="4581"/>
              </a:lnSpc>
              <a:buFont typeface="Arial"/>
              <a:buChar char="•"/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Lightweight CNN architecture optimized for efficient processing.</a:t>
            </a:r>
          </a:p>
          <a:p>
            <a:pPr marL="706479" lvl="1" indent="-353239" algn="l">
              <a:lnSpc>
                <a:spcPts val="4581"/>
              </a:lnSpc>
              <a:buFont typeface="Arial"/>
              <a:buChar char="•"/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Pretrained on ImageNet for transfer learning, making it suitable for action classification.</a:t>
            </a:r>
          </a:p>
          <a:p>
            <a:pPr algn="l">
              <a:lnSpc>
                <a:spcPts val="4581"/>
              </a:lnSpc>
            </a:pPr>
            <a:endParaRPr lang="en-US" sz="3272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581"/>
              </a:lnSpc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Layers:</a:t>
            </a:r>
          </a:p>
          <a:p>
            <a:pPr algn="l">
              <a:lnSpc>
                <a:spcPts val="4581"/>
              </a:lnSpc>
            </a:pPr>
            <a:endParaRPr lang="en-US" sz="3272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706479" lvl="1" indent="-353239" algn="l">
              <a:lnSpc>
                <a:spcPts val="4581"/>
              </a:lnSpc>
              <a:buFont typeface="Arial"/>
              <a:buChar char="•"/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Global Average Pooling: Reduce dimensions.</a:t>
            </a:r>
          </a:p>
          <a:p>
            <a:pPr marL="706479" lvl="1" indent="-353239" algn="l">
              <a:lnSpc>
                <a:spcPts val="4581"/>
              </a:lnSpc>
              <a:buFont typeface="Arial"/>
              <a:buChar char="•"/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Dense (1024, </a:t>
            </a:r>
            <a:r>
              <a:rPr lang="en-US" sz="3272" dirty="0" err="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ReLU</a:t>
            </a: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): Introduces non-linearity.</a:t>
            </a:r>
          </a:p>
          <a:p>
            <a:pPr marL="706479" lvl="1" indent="-353239" algn="l">
              <a:lnSpc>
                <a:spcPts val="4581"/>
              </a:lnSpc>
              <a:buFont typeface="Arial"/>
              <a:buChar char="•"/>
            </a:pP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Output Layer (</a:t>
            </a:r>
            <a:r>
              <a:rPr lang="en-US" sz="3272" dirty="0" err="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Softmax</a:t>
            </a:r>
            <a:r>
              <a:rPr lang="en-US" sz="3272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): Predicts class probabilities for each action.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33074" y="75674"/>
            <a:ext cx="11549743" cy="289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Architecture (MobileNetV2)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97952" y="4153550"/>
            <a:ext cx="12566748" cy="223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2"/>
              </a:lnSpc>
            </a:pPr>
            <a:r>
              <a:rPr lang="en-US" sz="316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model was compiled using the Adam optimizer (learning rate: 0.001), with categorical </a:t>
            </a:r>
            <a:r>
              <a:rPr lang="en-US" sz="3166" dirty="0" err="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crossentropy</a:t>
            </a:r>
            <a:r>
              <a:rPr lang="en-US" sz="316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as the loss function for multi-class classification, and accuracy as the evaluation metric.</a:t>
            </a:r>
          </a:p>
          <a:p>
            <a:pPr algn="l">
              <a:lnSpc>
                <a:spcPts val="4432"/>
              </a:lnSpc>
            </a:pPr>
            <a:endParaRPr lang="en-US" sz="316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09931" y="432005"/>
            <a:ext cx="10771764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Training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43513" y="3058175"/>
            <a:ext cx="842407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Model Compilation: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7952" y="7790913"/>
            <a:ext cx="10611969" cy="52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model was trained for 20 epochs with a batch size of 32.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03974" y="6429375"/>
            <a:ext cx="842407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Training Setup: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47549" y="857250"/>
            <a:ext cx="11634146" cy="142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19"/>
              </a:lnSpc>
            </a:pPr>
            <a:r>
              <a:rPr lang="en-US" sz="8299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Evaluation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838016" y="3270063"/>
            <a:ext cx="10611969" cy="4681916"/>
            <a:chOff x="0" y="-66675"/>
            <a:chExt cx="14149292" cy="6242555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14149292" cy="2818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9013" lvl="1" indent="-324507" algn="l">
                <a:lnSpc>
                  <a:spcPts val="4208"/>
                </a:lnSpc>
                <a:buFont typeface="Arial"/>
                <a:buChar char="•"/>
              </a:pPr>
              <a:r>
                <a:rPr lang="en-US" sz="3006" dirty="0">
                  <a:solidFill>
                    <a:srgbClr val="42373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The model was trained using 80% of the data, with testing conducted on the remaining 20%. During training, accuracy and loss were monitored to track performance.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357844"/>
              <a:ext cx="14149292" cy="2818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9013" lvl="1" indent="-324507" algn="l">
                <a:lnSpc>
                  <a:spcPts val="4208"/>
                </a:lnSpc>
                <a:buFont typeface="Arial"/>
                <a:buChar char="•"/>
              </a:pPr>
              <a:r>
                <a:rPr lang="en-US" sz="3006" dirty="0">
                  <a:solidFill>
                    <a:srgbClr val="42373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After training, the model was evaluated on the testing data, achieving final accuracy and loss metrics. </a:t>
              </a:r>
            </a:p>
            <a:p>
              <a:pPr algn="l">
                <a:lnSpc>
                  <a:spcPts val="4208"/>
                </a:lnSpc>
              </a:pPr>
              <a:endParaRPr lang="en-US" sz="3006" dirty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  <a:p>
              <a:pPr marL="649013" lvl="1" indent="-324507" algn="l">
                <a:lnSpc>
                  <a:spcPts val="4208"/>
                </a:lnSpc>
                <a:buFont typeface="Arial"/>
                <a:buChar char="•"/>
              </a:pPr>
              <a:r>
                <a:rPr lang="en-US" sz="3006" dirty="0">
                  <a:solidFill>
                    <a:srgbClr val="42373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Model achieved 82% test accuracy on images.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6662" y="3881201"/>
            <a:ext cx="13244738" cy="3791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5938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4345"/>
              </a:lnSpc>
            </a:pPr>
            <a:r>
              <a:rPr lang="en-US" sz="15938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2762974" y="7991533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702591" flipV="1">
            <a:off x="-2156185" y="5098488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3022" flipH="1" flipV="1">
            <a:off x="17680160" y="702888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324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DM Serif Display</vt:lpstr>
      <vt:lpstr>Calibri</vt:lpstr>
      <vt:lpstr>Inria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cp:lastModifiedBy>ROHITH ABRAHAM</cp:lastModifiedBy>
  <cp:revision>2</cp:revision>
  <dcterms:created xsi:type="dcterms:W3CDTF">2006-08-16T00:00:00Z</dcterms:created>
  <dcterms:modified xsi:type="dcterms:W3CDTF">2024-10-23T10:24:33Z</dcterms:modified>
  <dc:identifier>DAGUULTzoas</dc:identifier>
</cp:coreProperties>
</file>