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ovelo"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Raleway" charset="1" panose="020B0503030101060003"/>
      <p:regular r:id="rId15"/>
    </p:embeddedFont>
    <p:embeddedFont>
      <p:font typeface="Raleway Bold" charset="1" panose="020B0803030101060003"/>
      <p:regular r:id="rId16"/>
    </p:embeddedFont>
    <p:embeddedFont>
      <p:font typeface="Raleway Thin" charset="1" panose="020B0203030101060003"/>
      <p:regular r:id="rId17"/>
    </p:embeddedFont>
    <p:embeddedFont>
      <p:font typeface="Raleway Heavy" charset="1" panose="020B00030301010600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F5F5F5"/>
          </a:solidFill>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36000"/>
            </a:blip>
            <a:stretch>
              <a:fillRect l="0" t="-19637" r="0" b="-19637"/>
            </a:stretch>
          </a:blipFill>
        </p:spPr>
      </p:sp>
      <p:sp>
        <p:nvSpPr>
          <p:cNvPr name="TextBox 4" id="4"/>
          <p:cNvSpPr txBox="true"/>
          <p:nvPr/>
        </p:nvSpPr>
        <p:spPr>
          <a:xfrm rot="0">
            <a:off x="1028700" y="4516438"/>
            <a:ext cx="16611990" cy="1120775"/>
          </a:xfrm>
          <a:prstGeom prst="rect">
            <a:avLst/>
          </a:prstGeom>
        </p:spPr>
        <p:txBody>
          <a:bodyPr anchor="t" rtlCol="false" tIns="0" lIns="0" bIns="0" rIns="0">
            <a:spAutoFit/>
          </a:bodyPr>
          <a:lstStyle/>
          <a:p>
            <a:pPr algn="ctr">
              <a:lnSpc>
                <a:spcPts val="9100"/>
              </a:lnSpc>
            </a:pPr>
            <a:r>
              <a:rPr lang="en-US" sz="6500" spc="650">
                <a:solidFill>
                  <a:srgbClr val="000000"/>
                </a:solidFill>
                <a:latin typeface="Lovelo"/>
              </a:rPr>
              <a:t>ONLINE FOOD ORDER PREDICTION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3F3"/>
        </a:solidFill>
      </p:bgPr>
    </p:bg>
    <p:spTree>
      <p:nvGrpSpPr>
        <p:cNvPr id="1" name=""/>
        <p:cNvGrpSpPr/>
        <p:nvPr/>
      </p:nvGrpSpPr>
      <p:grpSpPr>
        <a:xfrm>
          <a:off x="0" y="0"/>
          <a:ext cx="0" cy="0"/>
          <a:chOff x="0" y="0"/>
          <a:chExt cx="0" cy="0"/>
        </a:xfrm>
      </p:grpSpPr>
      <p:sp>
        <p:nvSpPr>
          <p:cNvPr name="Freeform 2" id="2"/>
          <p:cNvSpPr/>
          <p:nvPr/>
        </p:nvSpPr>
        <p:spPr>
          <a:xfrm flipH="false" flipV="false" rot="0">
            <a:off x="0" y="1753153"/>
            <a:ext cx="18288000" cy="8533847"/>
          </a:xfrm>
          <a:custGeom>
            <a:avLst/>
            <a:gdLst/>
            <a:ahLst/>
            <a:cxnLst/>
            <a:rect r="r" b="b" t="t" l="l"/>
            <a:pathLst>
              <a:path h="8533847" w="18288000">
                <a:moveTo>
                  <a:pt x="0" y="0"/>
                </a:moveTo>
                <a:lnTo>
                  <a:pt x="18288000" y="0"/>
                </a:lnTo>
                <a:lnTo>
                  <a:pt x="18288000" y="8533847"/>
                </a:lnTo>
                <a:lnTo>
                  <a:pt x="0" y="8533847"/>
                </a:lnTo>
                <a:lnTo>
                  <a:pt x="0" y="0"/>
                </a:lnTo>
                <a:close/>
              </a:path>
            </a:pathLst>
          </a:custGeom>
          <a:blipFill>
            <a:blip r:embed="rId2"/>
            <a:stretch>
              <a:fillRect l="0" t="-11950" r="0" b="-8593"/>
            </a:stretch>
          </a:blipFill>
        </p:spPr>
      </p:sp>
      <p:grpSp>
        <p:nvGrpSpPr>
          <p:cNvPr name="Group 3" id="3"/>
          <p:cNvGrpSpPr/>
          <p:nvPr/>
        </p:nvGrpSpPr>
        <p:grpSpPr>
          <a:xfrm rot="0">
            <a:off x="0" y="0"/>
            <a:ext cx="18288000" cy="1753153"/>
            <a:chOff x="0" y="0"/>
            <a:chExt cx="4816593" cy="461736"/>
          </a:xfrm>
        </p:grpSpPr>
        <p:sp>
          <p:nvSpPr>
            <p:cNvPr name="Freeform 4" id="4"/>
            <p:cNvSpPr/>
            <p:nvPr/>
          </p:nvSpPr>
          <p:spPr>
            <a:xfrm flipH="false" flipV="false" rot="0">
              <a:off x="0" y="0"/>
              <a:ext cx="4816592" cy="461736"/>
            </a:xfrm>
            <a:custGeom>
              <a:avLst/>
              <a:gdLst/>
              <a:ahLst/>
              <a:cxnLst/>
              <a:rect r="r" b="b" t="t" l="l"/>
              <a:pathLst>
                <a:path h="461736" w="4816592">
                  <a:moveTo>
                    <a:pt x="0" y="0"/>
                  </a:moveTo>
                  <a:lnTo>
                    <a:pt x="4816592" y="0"/>
                  </a:lnTo>
                  <a:lnTo>
                    <a:pt x="4816592" y="461736"/>
                  </a:lnTo>
                  <a:lnTo>
                    <a:pt x="0" y="461736"/>
                  </a:lnTo>
                  <a:close/>
                </a:path>
              </a:pathLst>
            </a:custGeom>
            <a:solidFill>
              <a:srgbClr val="D4D0C9"/>
            </a:solidFill>
          </p:spPr>
        </p:sp>
        <p:sp>
          <p:nvSpPr>
            <p:cNvPr name="TextBox 5" id="5"/>
            <p:cNvSpPr txBox="true"/>
            <p:nvPr/>
          </p:nvSpPr>
          <p:spPr>
            <a:xfrm>
              <a:off x="0" y="-38100"/>
              <a:ext cx="4816593" cy="49983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92959" y="573497"/>
            <a:ext cx="15902366" cy="539484"/>
          </a:xfrm>
          <a:prstGeom prst="rect">
            <a:avLst/>
          </a:prstGeom>
        </p:spPr>
        <p:txBody>
          <a:bodyPr anchor="t" rtlCol="false" tIns="0" lIns="0" bIns="0" rIns="0">
            <a:spAutoFit/>
          </a:bodyPr>
          <a:lstStyle/>
          <a:p>
            <a:pPr>
              <a:lnSpc>
                <a:spcPts val="4343"/>
              </a:lnSpc>
            </a:pPr>
            <a:r>
              <a:rPr lang="en-US" sz="3102" spc="310">
                <a:solidFill>
                  <a:srgbClr val="000000"/>
                </a:solidFill>
                <a:latin typeface="Raleway"/>
              </a:rPr>
              <a:t>BLOCK DIAGRAM OF THE STEPS IN THE SOLUTION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5400000">
            <a:off x="8293843" y="-8293843"/>
            <a:ext cx="1700315" cy="18288000"/>
            <a:chOff x="0" y="0"/>
            <a:chExt cx="447819" cy="4816593"/>
          </a:xfrm>
        </p:grpSpPr>
        <p:sp>
          <p:nvSpPr>
            <p:cNvPr name="Freeform 3" id="3"/>
            <p:cNvSpPr/>
            <p:nvPr/>
          </p:nvSpPr>
          <p:spPr>
            <a:xfrm flipH="false" flipV="false" rot="0">
              <a:off x="0" y="0"/>
              <a:ext cx="447819" cy="4816592"/>
            </a:xfrm>
            <a:custGeom>
              <a:avLst/>
              <a:gdLst/>
              <a:ahLst/>
              <a:cxnLst/>
              <a:rect r="r" b="b" t="t" l="l"/>
              <a:pathLst>
                <a:path h="4816592" w="447819">
                  <a:moveTo>
                    <a:pt x="0" y="0"/>
                  </a:moveTo>
                  <a:lnTo>
                    <a:pt x="447819" y="0"/>
                  </a:lnTo>
                  <a:lnTo>
                    <a:pt x="447819" y="4816592"/>
                  </a:lnTo>
                  <a:lnTo>
                    <a:pt x="0" y="4816592"/>
                  </a:lnTo>
                  <a:close/>
                </a:path>
              </a:pathLst>
            </a:custGeom>
            <a:solidFill>
              <a:srgbClr val="D4D0C9"/>
            </a:solidFill>
          </p:spPr>
        </p:sp>
        <p:sp>
          <p:nvSpPr>
            <p:cNvPr name="TextBox 4" id="4"/>
            <p:cNvSpPr txBox="true"/>
            <p:nvPr/>
          </p:nvSpPr>
          <p:spPr>
            <a:xfrm>
              <a:off x="0" y="-38100"/>
              <a:ext cx="447819" cy="485469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7804" y="-1161725"/>
            <a:ext cx="17287104" cy="3164973"/>
          </a:xfrm>
          <a:prstGeom prst="rect">
            <a:avLst/>
          </a:prstGeom>
        </p:spPr>
        <p:txBody>
          <a:bodyPr anchor="t" rtlCol="false" tIns="0" lIns="0" bIns="0" rIns="0">
            <a:spAutoFit/>
          </a:bodyPr>
          <a:lstStyle/>
          <a:p>
            <a:pPr>
              <a:lnSpc>
                <a:spcPts val="6286"/>
              </a:lnSpc>
            </a:pPr>
          </a:p>
          <a:p>
            <a:pPr>
              <a:lnSpc>
                <a:spcPts val="6286"/>
              </a:lnSpc>
            </a:pPr>
          </a:p>
          <a:p>
            <a:pPr>
              <a:lnSpc>
                <a:spcPts val="6286"/>
              </a:lnSpc>
            </a:pPr>
            <a:r>
              <a:rPr lang="en-US" sz="4490" spc="449">
                <a:solidFill>
                  <a:srgbClr val="000000"/>
                </a:solidFill>
                <a:latin typeface="Raleway"/>
              </a:rPr>
              <a:t> Explanation of the working of the ML part</a:t>
            </a:r>
          </a:p>
          <a:p>
            <a:pPr>
              <a:lnSpc>
                <a:spcPts val="6286"/>
              </a:lnSpc>
            </a:pPr>
          </a:p>
        </p:txBody>
      </p:sp>
      <p:sp>
        <p:nvSpPr>
          <p:cNvPr name="TextBox 6" id="6"/>
          <p:cNvSpPr txBox="true"/>
          <p:nvPr/>
        </p:nvSpPr>
        <p:spPr>
          <a:xfrm rot="0">
            <a:off x="223641" y="2194814"/>
            <a:ext cx="17568891" cy="12894174"/>
          </a:xfrm>
          <a:prstGeom prst="rect">
            <a:avLst/>
          </a:prstGeom>
        </p:spPr>
        <p:txBody>
          <a:bodyPr anchor="t" rtlCol="false" tIns="0" lIns="0" bIns="0" rIns="0">
            <a:spAutoFit/>
          </a:bodyPr>
          <a:lstStyle/>
          <a:p>
            <a:pPr>
              <a:lnSpc>
                <a:spcPts val="3551"/>
              </a:lnSpc>
            </a:pPr>
            <a:r>
              <a:rPr lang="en-US" sz="2536">
                <a:solidFill>
                  <a:srgbClr val="000000"/>
                </a:solidFill>
                <a:latin typeface="Raleway"/>
              </a:rPr>
              <a:t>In this machine learning model for "Online Food Order Prediction", we import essential libraries like NumPy, pandas, and scikit-learn to work with data and machine learning. After loading the data from a CSV file, we preprocess it by converting categorical features into numerical values. </a:t>
            </a:r>
          </a:p>
          <a:p>
            <a:pPr>
              <a:lnSpc>
                <a:spcPts val="3551"/>
              </a:lnSpc>
            </a:pPr>
          </a:p>
          <a:p>
            <a:pPr>
              <a:lnSpc>
                <a:spcPts val="3551"/>
              </a:lnSpc>
            </a:pPr>
            <a:r>
              <a:rPr lang="en-US" sz="2536">
                <a:solidFill>
                  <a:srgbClr val="000000"/>
                </a:solidFill>
                <a:latin typeface="Raleway"/>
              </a:rPr>
              <a:t>We split the data into training and testing sets and use a Random Forest Classifier to train the model. Once the model is trained, it's saved to a file for future use. Then load this trained model to make predictions about whether customers will order food online again based on their input features like age, gender, marital status, and more. This predictive model enhances the online food ordering experience by personalizing recommendations and improving customer retention.</a:t>
            </a:r>
          </a:p>
          <a:p>
            <a:pPr>
              <a:lnSpc>
                <a:spcPts val="3551"/>
              </a:lnSpc>
            </a:pPr>
          </a:p>
          <a:p>
            <a:pPr>
              <a:lnSpc>
                <a:spcPts val="3551"/>
              </a:lnSpc>
            </a:pPr>
            <a:r>
              <a:rPr lang="en-US" sz="2536">
                <a:solidFill>
                  <a:srgbClr val="000000"/>
                </a:solidFill>
                <a:latin typeface="Raleway"/>
              </a:rPr>
              <a:t>We considered two primary evaluation metrics. Accuracy provided an overall measure of prediction correctness, while precision focused on the accuracy of positive predictions, minimizing false positives. These metrics were instrumental in assessing our model's performance in the online food order prediction project.</a:t>
            </a:r>
          </a:p>
          <a:p>
            <a:pPr>
              <a:lnSpc>
                <a:spcPts val="3551"/>
              </a:lnSpc>
            </a:pPr>
            <a:r>
              <a:rPr lang="en-US" sz="2536">
                <a:solidFill>
                  <a:srgbClr val="000000"/>
                </a:solidFill>
                <a:latin typeface="Raleway"/>
              </a:rPr>
              <a:t>.</a:t>
            </a: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5400000">
            <a:off x="8293843" y="-8293843"/>
            <a:ext cx="1700315" cy="18288000"/>
            <a:chOff x="0" y="0"/>
            <a:chExt cx="447819" cy="4816593"/>
          </a:xfrm>
        </p:grpSpPr>
        <p:sp>
          <p:nvSpPr>
            <p:cNvPr name="Freeform 3" id="3"/>
            <p:cNvSpPr/>
            <p:nvPr/>
          </p:nvSpPr>
          <p:spPr>
            <a:xfrm flipH="false" flipV="false" rot="0">
              <a:off x="0" y="0"/>
              <a:ext cx="447819" cy="4816592"/>
            </a:xfrm>
            <a:custGeom>
              <a:avLst/>
              <a:gdLst/>
              <a:ahLst/>
              <a:cxnLst/>
              <a:rect r="r" b="b" t="t" l="l"/>
              <a:pathLst>
                <a:path h="4816592" w="447819">
                  <a:moveTo>
                    <a:pt x="0" y="0"/>
                  </a:moveTo>
                  <a:lnTo>
                    <a:pt x="447819" y="0"/>
                  </a:lnTo>
                  <a:lnTo>
                    <a:pt x="447819" y="4816592"/>
                  </a:lnTo>
                  <a:lnTo>
                    <a:pt x="0" y="4816592"/>
                  </a:lnTo>
                  <a:close/>
                </a:path>
              </a:pathLst>
            </a:custGeom>
            <a:solidFill>
              <a:srgbClr val="D4D0C9"/>
            </a:solidFill>
          </p:spPr>
        </p:sp>
        <p:sp>
          <p:nvSpPr>
            <p:cNvPr name="TextBox 4" id="4"/>
            <p:cNvSpPr txBox="true"/>
            <p:nvPr/>
          </p:nvSpPr>
          <p:spPr>
            <a:xfrm>
              <a:off x="0" y="-38100"/>
              <a:ext cx="447819" cy="485469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64535" y="241822"/>
            <a:ext cx="17287104" cy="2366649"/>
          </a:xfrm>
          <a:prstGeom prst="rect">
            <a:avLst/>
          </a:prstGeom>
        </p:spPr>
        <p:txBody>
          <a:bodyPr anchor="t" rtlCol="false" tIns="0" lIns="0" bIns="0" rIns="0">
            <a:spAutoFit/>
          </a:bodyPr>
          <a:lstStyle/>
          <a:p>
            <a:pPr>
              <a:lnSpc>
                <a:spcPts val="6286"/>
              </a:lnSpc>
            </a:pPr>
            <a:r>
              <a:rPr lang="en-US" sz="4490" spc="449">
                <a:solidFill>
                  <a:srgbClr val="000000"/>
                </a:solidFill>
                <a:latin typeface="Raleway"/>
              </a:rPr>
              <a:t>FUTURE PLANS AND BIGGEST LEARNING</a:t>
            </a:r>
          </a:p>
          <a:p>
            <a:pPr>
              <a:lnSpc>
                <a:spcPts val="6286"/>
              </a:lnSpc>
            </a:pPr>
          </a:p>
          <a:p>
            <a:pPr>
              <a:lnSpc>
                <a:spcPts val="6286"/>
              </a:lnSpc>
            </a:pPr>
          </a:p>
        </p:txBody>
      </p:sp>
      <p:sp>
        <p:nvSpPr>
          <p:cNvPr name="TextBox 6" id="6"/>
          <p:cNvSpPr txBox="true"/>
          <p:nvPr/>
        </p:nvSpPr>
        <p:spPr>
          <a:xfrm rot="0">
            <a:off x="364535" y="2194814"/>
            <a:ext cx="17427998" cy="11194123"/>
          </a:xfrm>
          <a:prstGeom prst="rect">
            <a:avLst/>
          </a:prstGeom>
        </p:spPr>
        <p:txBody>
          <a:bodyPr anchor="t" rtlCol="false" tIns="0" lIns="0" bIns="0" rIns="0">
            <a:spAutoFit/>
          </a:bodyPr>
          <a:lstStyle/>
          <a:p>
            <a:pPr marL="547632" indent="-273816" lvl="1">
              <a:lnSpc>
                <a:spcPts val="3551"/>
              </a:lnSpc>
              <a:buFont typeface="Arial"/>
              <a:buChar char="•"/>
            </a:pPr>
            <a:r>
              <a:rPr lang="en-US" sz="2536">
                <a:solidFill>
                  <a:srgbClr val="000000"/>
                </a:solidFill>
                <a:latin typeface="Raleway"/>
              </a:rPr>
              <a:t>Enhanced Recommendations: Improve personalized food recommendations.</a:t>
            </a:r>
          </a:p>
          <a:p>
            <a:pPr marL="547632" indent="-273816" lvl="1">
              <a:lnSpc>
                <a:spcPts val="3551"/>
              </a:lnSpc>
              <a:buFont typeface="Arial"/>
              <a:buChar char="•"/>
            </a:pPr>
            <a:r>
              <a:rPr lang="en-US" sz="2536">
                <a:solidFill>
                  <a:srgbClr val="000000"/>
                </a:solidFill>
                <a:latin typeface="Raleway"/>
              </a:rPr>
              <a:t>Dynamic Pricing: Implement smart pricing strategies.</a:t>
            </a:r>
          </a:p>
          <a:p>
            <a:pPr marL="547632" indent="-273816" lvl="1">
              <a:lnSpc>
                <a:spcPts val="3551"/>
              </a:lnSpc>
              <a:buFont typeface="Arial"/>
              <a:buChar char="•"/>
            </a:pPr>
            <a:r>
              <a:rPr lang="en-US" sz="2536">
                <a:solidFill>
                  <a:srgbClr val="000000"/>
                </a:solidFill>
                <a:latin typeface="Raleway"/>
              </a:rPr>
              <a:t>Inventory Management: Optimize stock levels and reduce waste.</a:t>
            </a:r>
          </a:p>
          <a:p>
            <a:pPr marL="547632" indent="-273816" lvl="1">
              <a:lnSpc>
                <a:spcPts val="3551"/>
              </a:lnSpc>
              <a:buFont typeface="Arial"/>
              <a:buChar char="•"/>
            </a:pPr>
            <a:r>
              <a:rPr lang="en-US" sz="2536">
                <a:solidFill>
                  <a:srgbClr val="000000"/>
                </a:solidFill>
                <a:latin typeface="Raleway"/>
              </a:rPr>
              <a:t>Delivery Optimization: Streamline delivery routes and times.</a:t>
            </a:r>
          </a:p>
          <a:p>
            <a:pPr marL="547632" indent="-273816" lvl="1">
              <a:lnSpc>
                <a:spcPts val="3551"/>
              </a:lnSpc>
              <a:buFont typeface="Arial"/>
              <a:buChar char="•"/>
            </a:pPr>
            <a:r>
              <a:rPr lang="en-US" sz="2536">
                <a:solidFill>
                  <a:srgbClr val="000000"/>
                </a:solidFill>
                <a:latin typeface="Raleway"/>
              </a:rPr>
              <a:t>Customer Segmentation: Targeted marketing and menu options.</a:t>
            </a:r>
          </a:p>
          <a:p>
            <a:pPr marL="547632" indent="-273816" lvl="1">
              <a:lnSpc>
                <a:spcPts val="3551"/>
              </a:lnSpc>
              <a:buFont typeface="Arial"/>
              <a:buChar char="•"/>
            </a:pPr>
            <a:r>
              <a:rPr lang="en-US" sz="2536">
                <a:solidFill>
                  <a:srgbClr val="000000"/>
                </a:solidFill>
                <a:latin typeface="Raleway"/>
              </a:rPr>
              <a:t>Upselling and Cross-selling: Boost revenue with add-on suggestions.</a:t>
            </a:r>
          </a:p>
          <a:p>
            <a:pPr marL="547632" indent="-273816" lvl="1">
              <a:lnSpc>
                <a:spcPts val="3551"/>
              </a:lnSpc>
              <a:buFont typeface="Arial"/>
              <a:buChar char="•"/>
            </a:pPr>
            <a:r>
              <a:rPr lang="en-US" sz="2536">
                <a:solidFill>
                  <a:srgbClr val="000000"/>
                </a:solidFill>
                <a:latin typeface="Raleway"/>
              </a:rPr>
              <a:t>Menu Planning: Adapt the menu for popularity.</a:t>
            </a:r>
          </a:p>
          <a:p>
            <a:pPr marL="547632" indent="-273816" lvl="1">
              <a:lnSpc>
                <a:spcPts val="3551"/>
              </a:lnSpc>
              <a:buFont typeface="Arial"/>
              <a:buChar char="•"/>
            </a:pPr>
            <a:r>
              <a:rPr lang="en-US" sz="2536">
                <a:solidFill>
                  <a:srgbClr val="000000"/>
                </a:solidFill>
                <a:latin typeface="Raleway"/>
              </a:rPr>
              <a:t>User Retention: Prevent customer churn with targeted offers.</a:t>
            </a:r>
          </a:p>
          <a:p>
            <a:pPr marL="547632" indent="-273816" lvl="1">
              <a:lnSpc>
                <a:spcPts val="3551"/>
              </a:lnSpc>
              <a:buFont typeface="Arial"/>
              <a:buChar char="•"/>
            </a:pPr>
            <a:r>
              <a:rPr lang="en-US" sz="2536">
                <a:solidFill>
                  <a:srgbClr val="000000"/>
                </a:solidFill>
                <a:latin typeface="Raleway"/>
              </a:rPr>
              <a:t>Market Expansion: Evaluate new locations or cuisines.</a:t>
            </a:r>
          </a:p>
          <a:p>
            <a:pPr marL="547632" indent="-273816" lvl="1">
              <a:lnSpc>
                <a:spcPts val="3551"/>
              </a:lnSpc>
              <a:buFont typeface="Arial"/>
              <a:buChar char="•"/>
            </a:pPr>
            <a:r>
              <a:rPr lang="en-US" sz="2536">
                <a:solidFill>
                  <a:srgbClr val="000000"/>
                </a:solidFill>
                <a:latin typeface="Raleway"/>
              </a:rPr>
              <a:t>Feedback Analysis: Continually improve based on user feedback.</a:t>
            </a: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spcBef>
                <a:spcPct val="0"/>
              </a:spcBef>
            </a:pPr>
          </a:p>
        </p:txBody>
      </p:sp>
      <p:sp>
        <p:nvSpPr>
          <p:cNvPr name="TextBox 7" id="7"/>
          <p:cNvSpPr txBox="true"/>
          <p:nvPr/>
        </p:nvSpPr>
        <p:spPr>
          <a:xfrm rot="0">
            <a:off x="364535" y="7217798"/>
            <a:ext cx="20442856" cy="3246571"/>
          </a:xfrm>
          <a:prstGeom prst="rect">
            <a:avLst/>
          </a:prstGeom>
        </p:spPr>
        <p:txBody>
          <a:bodyPr anchor="t" rtlCol="false" tIns="0" lIns="0" bIns="0" rIns="0">
            <a:spAutoFit/>
          </a:bodyPr>
          <a:lstStyle/>
          <a:p>
            <a:pPr>
              <a:lnSpc>
                <a:spcPts val="4280"/>
              </a:lnSpc>
            </a:pPr>
            <a:r>
              <a:rPr lang="en-US" sz="3057" spc="305">
                <a:solidFill>
                  <a:srgbClr val="000000"/>
                </a:solidFill>
                <a:latin typeface="Raleway"/>
              </a:rPr>
              <a:t>REFERENCE LINKS</a:t>
            </a:r>
          </a:p>
          <a:p>
            <a:pPr marL="660061" indent="-330031" lvl="1">
              <a:lnSpc>
                <a:spcPts val="4280"/>
              </a:lnSpc>
              <a:buFont typeface="Arial"/>
              <a:buChar char="•"/>
            </a:pPr>
            <a:r>
              <a:rPr lang="en-US" sz="3057" spc="305">
                <a:solidFill>
                  <a:srgbClr val="000000"/>
                </a:solidFill>
                <a:latin typeface="Raleway"/>
              </a:rPr>
              <a:t>WEBPAGE : CHAT-GPT </a:t>
            </a:r>
          </a:p>
          <a:p>
            <a:pPr marL="660061" indent="-330031" lvl="1">
              <a:lnSpc>
                <a:spcPts val="4280"/>
              </a:lnSpc>
              <a:buFont typeface="Arial"/>
              <a:buChar char="•"/>
            </a:pPr>
            <a:r>
              <a:rPr lang="en-US" sz="3057" spc="305">
                <a:solidFill>
                  <a:srgbClr val="000000"/>
                </a:solidFill>
                <a:latin typeface="Raleway"/>
              </a:rPr>
              <a:t>CODE : AMAN KHARWAL/GITHUB AND YOUTUBE</a:t>
            </a:r>
          </a:p>
          <a:p>
            <a:pPr algn="ctr">
              <a:lnSpc>
                <a:spcPts val="4280"/>
              </a:lnSpc>
            </a:pPr>
          </a:p>
          <a:p>
            <a:pPr algn="ctr">
              <a:lnSpc>
                <a:spcPts val="4280"/>
              </a:lnSpc>
            </a:pPr>
          </a:p>
          <a:p>
            <a:pPr algn="ctr">
              <a:lnSpc>
                <a:spcPts val="428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3F3"/>
        </a:solidFill>
      </p:bgPr>
    </p:bg>
    <p:spTree>
      <p:nvGrpSpPr>
        <p:cNvPr id="1" name=""/>
        <p:cNvGrpSpPr/>
        <p:nvPr/>
      </p:nvGrpSpPr>
      <p:grpSpPr>
        <a:xfrm>
          <a:off x="0" y="0"/>
          <a:ext cx="0" cy="0"/>
          <a:chOff x="0" y="0"/>
          <a:chExt cx="0" cy="0"/>
        </a:xfrm>
      </p:grpSpPr>
      <p:sp>
        <p:nvSpPr>
          <p:cNvPr name="TextBox 2" id="2"/>
          <p:cNvSpPr txBox="true"/>
          <p:nvPr/>
        </p:nvSpPr>
        <p:spPr>
          <a:xfrm rot="0">
            <a:off x="5988726" y="4054566"/>
            <a:ext cx="5595144" cy="2034992"/>
          </a:xfrm>
          <a:prstGeom prst="rect">
            <a:avLst/>
          </a:prstGeom>
        </p:spPr>
        <p:txBody>
          <a:bodyPr anchor="t" rtlCol="false" tIns="0" lIns="0" bIns="0" rIns="0">
            <a:spAutoFit/>
          </a:bodyPr>
          <a:lstStyle/>
          <a:p>
            <a:pPr algn="ctr">
              <a:lnSpc>
                <a:spcPts val="9460"/>
              </a:lnSpc>
            </a:pPr>
            <a:r>
              <a:rPr lang="en-US" sz="6757" spc="675">
                <a:solidFill>
                  <a:srgbClr val="000000"/>
                </a:solidFill>
                <a:latin typeface="Lovelo"/>
              </a:rPr>
              <a:t>THANK YOU</a:t>
            </a:r>
          </a:p>
          <a:p>
            <a:pPr algn="ctr">
              <a:lnSpc>
                <a:spcPts val="6660"/>
              </a:lnSpc>
              <a:spcBef>
                <a:spcPct val="0"/>
              </a:spcBef>
            </a:pPr>
          </a:p>
        </p:txBody>
      </p:sp>
      <p:sp>
        <p:nvSpPr>
          <p:cNvPr name="TextBox 3" id="3"/>
          <p:cNvSpPr txBox="true"/>
          <p:nvPr/>
        </p:nvSpPr>
        <p:spPr>
          <a:xfrm rot="0">
            <a:off x="8786298" y="7684579"/>
            <a:ext cx="9241218" cy="1562227"/>
          </a:xfrm>
          <a:prstGeom prst="rect">
            <a:avLst/>
          </a:prstGeom>
        </p:spPr>
        <p:txBody>
          <a:bodyPr anchor="t" rtlCol="false" tIns="0" lIns="0" bIns="0" rIns="0">
            <a:spAutoFit/>
          </a:bodyPr>
          <a:lstStyle/>
          <a:p>
            <a:pPr>
              <a:lnSpc>
                <a:spcPts val="4193"/>
              </a:lnSpc>
            </a:pPr>
            <a:r>
              <a:rPr lang="en-US" sz="2995" spc="299">
                <a:solidFill>
                  <a:srgbClr val="000000"/>
                </a:solidFill>
                <a:latin typeface="Arimo"/>
              </a:rPr>
              <a:t>BY,</a:t>
            </a:r>
          </a:p>
          <a:p>
            <a:pPr>
              <a:lnSpc>
                <a:spcPts val="4193"/>
              </a:lnSpc>
            </a:pPr>
            <a:r>
              <a:rPr lang="en-US" sz="2995" spc="299">
                <a:solidFill>
                  <a:srgbClr val="000000"/>
                </a:solidFill>
                <a:latin typeface="Arimo"/>
              </a:rPr>
              <a:t>      YASHWANTH Y G - 232BDA43 </a:t>
            </a:r>
          </a:p>
          <a:p>
            <a:pPr>
              <a:lnSpc>
                <a:spcPts val="4193"/>
              </a:lnSpc>
              <a:spcBef>
                <a:spcPct val="0"/>
              </a:spcBef>
            </a:pPr>
            <a:r>
              <a:rPr lang="en-US" sz="2995" spc="299">
                <a:solidFill>
                  <a:srgbClr val="000000"/>
                </a:solidFill>
                <a:latin typeface="Arimo"/>
              </a:rPr>
              <a:t>      ROHITH JACOB ABRAHAM - 232BDA44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D4D0C9"/>
            </a:solidFill>
          </p:spPr>
        </p:sp>
        <p:sp>
          <p:nvSpPr>
            <p:cNvPr name="TextBox 4" id="4"/>
            <p:cNvSpPr txBox="true"/>
            <p:nvPr/>
          </p:nvSpPr>
          <p:spPr>
            <a:xfrm>
              <a:off x="0" y="-38100"/>
              <a:ext cx="4816593"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699841" y="3590074"/>
            <a:ext cx="7185821" cy="5668226"/>
            <a:chOff x="0" y="0"/>
            <a:chExt cx="9581095" cy="7557634"/>
          </a:xfrm>
        </p:grpSpPr>
        <p:pic>
          <p:nvPicPr>
            <p:cNvPr name="Picture 6" id="6"/>
            <p:cNvPicPr>
              <a:picLocks noChangeAspect="true"/>
            </p:cNvPicPr>
            <p:nvPr/>
          </p:nvPicPr>
          <p:blipFill>
            <a:blip r:embed="rId2"/>
            <a:srcRect l="5629" t="0" r="5629" b="0"/>
            <a:stretch>
              <a:fillRect/>
            </a:stretch>
          </p:blipFill>
          <p:spPr>
            <a:xfrm flipH="false" flipV="false">
              <a:off x="0" y="0"/>
              <a:ext cx="9581095" cy="7557634"/>
            </a:xfrm>
            <a:prstGeom prst="rect">
              <a:avLst/>
            </a:prstGeom>
          </p:spPr>
        </p:pic>
      </p:grpSp>
      <p:sp>
        <p:nvSpPr>
          <p:cNvPr name="TextBox 7" id="7"/>
          <p:cNvSpPr txBox="true"/>
          <p:nvPr/>
        </p:nvSpPr>
        <p:spPr>
          <a:xfrm rot="0">
            <a:off x="269386" y="904875"/>
            <a:ext cx="7357376" cy="1038224"/>
          </a:xfrm>
          <a:prstGeom prst="rect">
            <a:avLst/>
          </a:prstGeom>
        </p:spPr>
        <p:txBody>
          <a:bodyPr anchor="t" rtlCol="false" tIns="0" lIns="0" bIns="0" rIns="0">
            <a:spAutoFit/>
          </a:bodyPr>
          <a:lstStyle/>
          <a:p>
            <a:pPr>
              <a:lnSpc>
                <a:spcPts val="8400"/>
              </a:lnSpc>
            </a:pPr>
            <a:r>
              <a:rPr lang="en-US" sz="6000" spc="600">
                <a:solidFill>
                  <a:srgbClr val="000000"/>
                </a:solidFill>
                <a:latin typeface="Raleway"/>
              </a:rPr>
              <a:t>INTRODUCTION</a:t>
            </a:r>
          </a:p>
        </p:txBody>
      </p:sp>
      <p:sp>
        <p:nvSpPr>
          <p:cNvPr name="TextBox 8" id="8"/>
          <p:cNvSpPr txBox="true"/>
          <p:nvPr/>
        </p:nvSpPr>
        <p:spPr>
          <a:xfrm rot="0">
            <a:off x="269386" y="3713504"/>
            <a:ext cx="10125552" cy="6049457"/>
          </a:xfrm>
          <a:prstGeom prst="rect">
            <a:avLst/>
          </a:prstGeom>
        </p:spPr>
        <p:txBody>
          <a:bodyPr anchor="t" rtlCol="false" tIns="0" lIns="0" bIns="0" rIns="0">
            <a:spAutoFit/>
          </a:bodyPr>
          <a:lstStyle/>
          <a:p>
            <a:pPr>
              <a:lnSpc>
                <a:spcPts val="4031"/>
              </a:lnSpc>
            </a:pPr>
            <a:r>
              <a:rPr lang="en-US" sz="2879">
                <a:solidFill>
                  <a:srgbClr val="000000"/>
                </a:solidFill>
                <a:latin typeface="Raleway"/>
              </a:rPr>
              <a:t>In this presentation, we will explore how data analysis can be used to predict online food orders accurately, leading to improved customer satisfaction. Here we are addressing in this project is predicting whether customers will place the order again or not through various variables.</a:t>
            </a:r>
          </a:p>
          <a:p>
            <a:pPr>
              <a:lnSpc>
                <a:spcPts val="4031"/>
              </a:lnSpc>
            </a:pPr>
          </a:p>
          <a:p>
            <a:pPr>
              <a:lnSpc>
                <a:spcPts val="4031"/>
              </a:lnSpc>
            </a:pPr>
            <a:r>
              <a:rPr lang="en-US" sz="2879">
                <a:solidFill>
                  <a:srgbClr val="000000"/>
                </a:solidFill>
                <a:latin typeface="Raleway"/>
              </a:rPr>
              <a:t>We aim to leverage advanced machine learning algorithms and data analysis to make predictions more accurate and personalized for each customer. This enables us to stand out in a competitive market and offer a more compelling value proposition to both customers and businesses. </a:t>
            </a:r>
          </a:p>
          <a:p>
            <a:pPr>
              <a:lnSpc>
                <a:spcPts val="4031"/>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0">
            <a:off x="14370126" y="0"/>
            <a:ext cx="3945678" cy="10287000"/>
            <a:chOff x="0" y="0"/>
            <a:chExt cx="1039191" cy="2709333"/>
          </a:xfrm>
        </p:grpSpPr>
        <p:sp>
          <p:nvSpPr>
            <p:cNvPr name="Freeform 3" id="3"/>
            <p:cNvSpPr/>
            <p:nvPr/>
          </p:nvSpPr>
          <p:spPr>
            <a:xfrm flipH="false" flipV="false" rot="0">
              <a:off x="0" y="0"/>
              <a:ext cx="1039191" cy="2709333"/>
            </a:xfrm>
            <a:custGeom>
              <a:avLst/>
              <a:gdLst/>
              <a:ahLst/>
              <a:cxnLst/>
              <a:rect r="r" b="b" t="t" l="l"/>
              <a:pathLst>
                <a:path h="2709333" w="1039191">
                  <a:moveTo>
                    <a:pt x="0" y="0"/>
                  </a:moveTo>
                  <a:lnTo>
                    <a:pt x="1039191" y="0"/>
                  </a:lnTo>
                  <a:lnTo>
                    <a:pt x="1039191" y="2709333"/>
                  </a:lnTo>
                  <a:lnTo>
                    <a:pt x="0" y="2709333"/>
                  </a:lnTo>
                  <a:close/>
                </a:path>
              </a:pathLst>
            </a:custGeom>
            <a:solidFill>
              <a:srgbClr val="D4D0C9"/>
            </a:solidFill>
          </p:spPr>
        </p:sp>
        <p:sp>
          <p:nvSpPr>
            <p:cNvPr name="TextBox 4" id="4"/>
            <p:cNvSpPr txBox="true"/>
            <p:nvPr/>
          </p:nvSpPr>
          <p:spPr>
            <a:xfrm>
              <a:off x="0" y="-38100"/>
              <a:ext cx="1039191"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1284228"/>
            <a:ext cx="18315804" cy="3357734"/>
          </a:xfrm>
          <a:prstGeom prst="rect">
            <a:avLst/>
          </a:prstGeom>
        </p:spPr>
        <p:txBody>
          <a:bodyPr anchor="t" rtlCol="false" tIns="0" lIns="0" bIns="0" rIns="0">
            <a:spAutoFit/>
          </a:bodyPr>
          <a:lstStyle/>
          <a:p>
            <a:pPr>
              <a:lnSpc>
                <a:spcPts val="6660"/>
              </a:lnSpc>
            </a:pPr>
          </a:p>
          <a:p>
            <a:pPr>
              <a:lnSpc>
                <a:spcPts val="6660"/>
              </a:lnSpc>
            </a:pPr>
          </a:p>
          <a:p>
            <a:pPr>
              <a:lnSpc>
                <a:spcPts val="6660"/>
              </a:lnSpc>
            </a:pPr>
            <a:r>
              <a:rPr lang="en-US" sz="4757" spc="475">
                <a:solidFill>
                  <a:srgbClr val="000000"/>
                </a:solidFill>
                <a:latin typeface="Raleway"/>
              </a:rPr>
              <a:t> Key terms related to the project</a:t>
            </a:r>
          </a:p>
          <a:p>
            <a:pPr>
              <a:lnSpc>
                <a:spcPts val="6660"/>
              </a:lnSpc>
            </a:pPr>
          </a:p>
        </p:txBody>
      </p:sp>
      <p:sp>
        <p:nvSpPr>
          <p:cNvPr name="TextBox 6" id="6"/>
          <p:cNvSpPr txBox="true"/>
          <p:nvPr/>
        </p:nvSpPr>
        <p:spPr>
          <a:xfrm rot="0">
            <a:off x="266642" y="2006831"/>
            <a:ext cx="13619428" cy="9782330"/>
          </a:xfrm>
          <a:prstGeom prst="rect">
            <a:avLst/>
          </a:prstGeom>
        </p:spPr>
        <p:txBody>
          <a:bodyPr anchor="t" rtlCol="false" tIns="0" lIns="0" bIns="0" rIns="0">
            <a:spAutoFit/>
          </a:bodyPr>
          <a:lstStyle/>
          <a:p>
            <a:pPr marL="547633" indent="-273816" lvl="1">
              <a:lnSpc>
                <a:spcPts val="3551"/>
              </a:lnSpc>
              <a:buFont typeface="Arial"/>
              <a:buChar char="•"/>
            </a:pPr>
            <a:r>
              <a:rPr lang="en-US" sz="2536">
                <a:solidFill>
                  <a:srgbClr val="000000"/>
                </a:solidFill>
                <a:latin typeface="Raleway"/>
              </a:rPr>
              <a:t>Machine Learning Model: Trained predictive model using customer data for order prediction.</a:t>
            </a:r>
          </a:p>
          <a:p>
            <a:pPr marL="547633" indent="-273816" lvl="1">
              <a:lnSpc>
                <a:spcPts val="3551"/>
              </a:lnSpc>
              <a:buFont typeface="Arial"/>
              <a:buChar char="•"/>
            </a:pPr>
            <a:r>
              <a:rPr lang="en-US" sz="2536">
                <a:solidFill>
                  <a:srgbClr val="000000"/>
                </a:solidFill>
                <a:latin typeface="Raleway"/>
              </a:rPr>
              <a:t>Data Preprocessing: Cleaning and preparing the dataset for machine learning.</a:t>
            </a:r>
          </a:p>
          <a:p>
            <a:pPr marL="547633" indent="-273816" lvl="1">
              <a:lnSpc>
                <a:spcPts val="3551"/>
              </a:lnSpc>
              <a:buFont typeface="Arial"/>
              <a:buChar char="•"/>
            </a:pPr>
            <a:r>
              <a:rPr lang="en-US" sz="2536">
                <a:solidFill>
                  <a:srgbClr val="000000"/>
                </a:solidFill>
                <a:latin typeface="Raleway"/>
              </a:rPr>
              <a:t>Flask: Micro web framework for the user interface.</a:t>
            </a:r>
          </a:p>
          <a:p>
            <a:pPr marL="547633" indent="-273816" lvl="1">
              <a:lnSpc>
                <a:spcPts val="3551"/>
              </a:lnSpc>
              <a:buFont typeface="Arial"/>
              <a:buChar char="•"/>
            </a:pPr>
            <a:r>
              <a:rPr lang="en-US" sz="2536">
                <a:solidFill>
                  <a:srgbClr val="000000"/>
                </a:solidFill>
                <a:latin typeface="Raleway"/>
              </a:rPr>
              <a:t>HTML: Structure for user input and display.</a:t>
            </a:r>
          </a:p>
          <a:p>
            <a:pPr marL="547633" indent="-273816" lvl="1">
              <a:lnSpc>
                <a:spcPts val="3551"/>
              </a:lnSpc>
              <a:buFont typeface="Arial"/>
              <a:buChar char="•"/>
            </a:pPr>
            <a:r>
              <a:rPr lang="en-US" sz="2536">
                <a:solidFill>
                  <a:srgbClr val="000000"/>
                </a:solidFill>
                <a:latin typeface="Raleway"/>
              </a:rPr>
              <a:t>Prediction Endpoint: Web route for making predictions.</a:t>
            </a:r>
          </a:p>
          <a:p>
            <a:pPr marL="547633" indent="-273816" lvl="1">
              <a:lnSpc>
                <a:spcPts val="3551"/>
              </a:lnSpc>
              <a:buFont typeface="Arial"/>
              <a:buChar char="•"/>
            </a:pPr>
            <a:r>
              <a:rPr lang="en-US" sz="2536">
                <a:solidFill>
                  <a:srgbClr val="000000"/>
                </a:solidFill>
                <a:latin typeface="Raleway"/>
              </a:rPr>
              <a:t>Data Persistence: Saving and loading the trained model.</a:t>
            </a:r>
          </a:p>
          <a:p>
            <a:pPr marL="547633" indent="-273816" lvl="1">
              <a:lnSpc>
                <a:spcPts val="3551"/>
              </a:lnSpc>
              <a:buFont typeface="Arial"/>
              <a:buChar char="•"/>
            </a:pPr>
            <a:r>
              <a:rPr lang="en-US" sz="2536">
                <a:solidFill>
                  <a:srgbClr val="000000"/>
                </a:solidFill>
                <a:latin typeface="Raleway"/>
              </a:rPr>
              <a:t>Training Data: Historical dataset for model training.</a:t>
            </a:r>
          </a:p>
          <a:p>
            <a:pPr marL="547633" indent="-273816" lvl="1">
              <a:lnSpc>
                <a:spcPts val="3551"/>
              </a:lnSpc>
              <a:buFont typeface="Arial"/>
              <a:buChar char="•"/>
            </a:pPr>
            <a:r>
              <a:rPr lang="en-US" sz="2536">
                <a:solidFill>
                  <a:srgbClr val="000000"/>
                </a:solidFill>
                <a:latin typeface="Raleway"/>
              </a:rPr>
              <a:t>Testing Data: For evaluating model performance.</a:t>
            </a:r>
          </a:p>
          <a:p>
            <a:pPr marL="547633" indent="-273816" lvl="1">
              <a:lnSpc>
                <a:spcPts val="3551"/>
              </a:lnSpc>
              <a:buFont typeface="Arial"/>
              <a:buChar char="•"/>
            </a:pPr>
            <a:r>
              <a:rPr lang="en-US" sz="2536">
                <a:solidFill>
                  <a:srgbClr val="000000"/>
                </a:solidFill>
                <a:latin typeface="Raleway"/>
              </a:rPr>
              <a:t>Background Image: Enhances the web page's appearance.</a:t>
            </a: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0">
            <a:off x="14452080" y="0"/>
            <a:ext cx="3863725" cy="10287000"/>
            <a:chOff x="0" y="0"/>
            <a:chExt cx="1017606" cy="2709333"/>
          </a:xfrm>
        </p:grpSpPr>
        <p:sp>
          <p:nvSpPr>
            <p:cNvPr name="Freeform 3" id="3"/>
            <p:cNvSpPr/>
            <p:nvPr/>
          </p:nvSpPr>
          <p:spPr>
            <a:xfrm flipH="false" flipV="false" rot="0">
              <a:off x="0" y="0"/>
              <a:ext cx="1017606" cy="2709333"/>
            </a:xfrm>
            <a:custGeom>
              <a:avLst/>
              <a:gdLst/>
              <a:ahLst/>
              <a:cxnLst/>
              <a:rect r="r" b="b" t="t" l="l"/>
              <a:pathLst>
                <a:path h="2709333" w="1017606">
                  <a:moveTo>
                    <a:pt x="0" y="0"/>
                  </a:moveTo>
                  <a:lnTo>
                    <a:pt x="1017606" y="0"/>
                  </a:lnTo>
                  <a:lnTo>
                    <a:pt x="1017606" y="2709333"/>
                  </a:lnTo>
                  <a:lnTo>
                    <a:pt x="0" y="2709333"/>
                  </a:lnTo>
                  <a:close/>
                </a:path>
              </a:pathLst>
            </a:custGeom>
            <a:solidFill>
              <a:srgbClr val="D4D0C9"/>
            </a:solidFill>
          </p:spPr>
        </p:sp>
        <p:sp>
          <p:nvSpPr>
            <p:cNvPr name="TextBox 4" id="4"/>
            <p:cNvSpPr txBox="true"/>
            <p:nvPr/>
          </p:nvSpPr>
          <p:spPr>
            <a:xfrm>
              <a:off x="0" y="-38100"/>
              <a:ext cx="1017606"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0" y="-1120707"/>
            <a:ext cx="18315804" cy="4203564"/>
          </a:xfrm>
          <a:prstGeom prst="rect">
            <a:avLst/>
          </a:prstGeom>
        </p:spPr>
        <p:txBody>
          <a:bodyPr anchor="t" rtlCol="false" tIns="0" lIns="0" bIns="0" rIns="0">
            <a:spAutoFit/>
          </a:bodyPr>
          <a:lstStyle/>
          <a:p>
            <a:pPr>
              <a:lnSpc>
                <a:spcPts val="6660"/>
              </a:lnSpc>
            </a:pPr>
          </a:p>
          <a:p>
            <a:pPr>
              <a:lnSpc>
                <a:spcPts val="6660"/>
              </a:lnSpc>
            </a:pPr>
          </a:p>
          <a:p>
            <a:pPr>
              <a:lnSpc>
                <a:spcPts val="6660"/>
              </a:lnSpc>
            </a:pPr>
            <a:r>
              <a:rPr lang="en-US" sz="4757" spc="475">
                <a:solidFill>
                  <a:srgbClr val="000000"/>
                </a:solidFill>
                <a:latin typeface="Raleway"/>
              </a:rPr>
              <a:t> OVERVIEW</a:t>
            </a:r>
          </a:p>
          <a:p>
            <a:pPr>
              <a:lnSpc>
                <a:spcPts val="6660"/>
              </a:lnSpc>
            </a:pPr>
          </a:p>
          <a:p>
            <a:pPr>
              <a:lnSpc>
                <a:spcPts val="6660"/>
              </a:lnSpc>
            </a:pPr>
          </a:p>
        </p:txBody>
      </p:sp>
      <p:sp>
        <p:nvSpPr>
          <p:cNvPr name="TextBox 6" id="6"/>
          <p:cNvSpPr txBox="true"/>
          <p:nvPr/>
        </p:nvSpPr>
        <p:spPr>
          <a:xfrm rot="0">
            <a:off x="299173" y="1996138"/>
            <a:ext cx="13619428" cy="8893231"/>
          </a:xfrm>
          <a:prstGeom prst="rect">
            <a:avLst/>
          </a:prstGeom>
        </p:spPr>
        <p:txBody>
          <a:bodyPr anchor="t" rtlCol="false" tIns="0" lIns="0" bIns="0" rIns="0">
            <a:spAutoFit/>
          </a:bodyPr>
          <a:lstStyle/>
          <a:p>
            <a:pPr>
              <a:lnSpc>
                <a:spcPts val="3551"/>
              </a:lnSpc>
            </a:pPr>
            <a:r>
              <a:rPr lang="en-US" sz="2536">
                <a:solidFill>
                  <a:srgbClr val="000000"/>
                </a:solidFill>
                <a:latin typeface="Raleway"/>
              </a:rPr>
              <a:t>In the domain of online food ordering, the "Online Food Order Prediction" project is a data-driven approach that leverages advanced machine learning algorithms and data analysis to anticipate whether a customer will place another food order. By extracting valuable insights from customer attributes, historical order data, and feedback, our solution aims to offer a personalized and accurate ordering experience, enhancing customer satisfaction and retention. </a:t>
            </a: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pPr>
          </a:p>
          <a:p>
            <a:pPr>
              <a:lnSpc>
                <a:spcPts val="3551"/>
              </a:lnSpc>
              <a:spcBef>
                <a:spcPct val="0"/>
              </a:spcBef>
            </a:pPr>
          </a:p>
        </p:txBody>
      </p:sp>
      <p:sp>
        <p:nvSpPr>
          <p:cNvPr name="TextBox 7" id="7"/>
          <p:cNvSpPr txBox="true"/>
          <p:nvPr/>
        </p:nvSpPr>
        <p:spPr>
          <a:xfrm rot="0">
            <a:off x="299173" y="5655845"/>
            <a:ext cx="18315804" cy="820246"/>
          </a:xfrm>
          <a:prstGeom prst="rect">
            <a:avLst/>
          </a:prstGeom>
        </p:spPr>
        <p:txBody>
          <a:bodyPr anchor="t" rtlCol="false" tIns="0" lIns="0" bIns="0" rIns="0">
            <a:spAutoFit/>
          </a:bodyPr>
          <a:lstStyle/>
          <a:p>
            <a:pPr>
              <a:lnSpc>
                <a:spcPts val="6660"/>
              </a:lnSpc>
            </a:pPr>
            <a:r>
              <a:rPr lang="en-US" sz="4757" spc="475">
                <a:solidFill>
                  <a:srgbClr val="000000"/>
                </a:solidFill>
                <a:latin typeface="Raleway"/>
              </a:rPr>
              <a:t>DATA SOURCE</a:t>
            </a:r>
          </a:p>
        </p:txBody>
      </p:sp>
      <p:sp>
        <p:nvSpPr>
          <p:cNvPr name="TextBox 8" id="8"/>
          <p:cNvSpPr txBox="true"/>
          <p:nvPr/>
        </p:nvSpPr>
        <p:spPr>
          <a:xfrm rot="0">
            <a:off x="299173" y="6778757"/>
            <a:ext cx="13619428" cy="1345273"/>
          </a:xfrm>
          <a:prstGeom prst="rect">
            <a:avLst/>
          </a:prstGeom>
        </p:spPr>
        <p:txBody>
          <a:bodyPr anchor="t" rtlCol="false" tIns="0" lIns="0" bIns="0" rIns="0">
            <a:spAutoFit/>
          </a:bodyPr>
          <a:lstStyle/>
          <a:p>
            <a:pPr>
              <a:lnSpc>
                <a:spcPts val="3551"/>
              </a:lnSpc>
            </a:pPr>
            <a:r>
              <a:rPr lang="en-US" sz="2536">
                <a:solidFill>
                  <a:srgbClr val="000000"/>
                </a:solidFill>
                <a:latin typeface="Raleway"/>
              </a:rPr>
              <a:t>https://github.com/rahulmuggalla/Online_Food_Order_Prediction/blob/main/onlinefoods.csv</a:t>
            </a:r>
          </a:p>
          <a:p>
            <a:pPr>
              <a:lnSpc>
                <a:spcPts val="3551"/>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751938"/>
            <a:chOff x="0" y="0"/>
            <a:chExt cx="4816593" cy="461416"/>
          </a:xfrm>
        </p:grpSpPr>
        <p:sp>
          <p:nvSpPr>
            <p:cNvPr name="Freeform 3" id="3"/>
            <p:cNvSpPr/>
            <p:nvPr/>
          </p:nvSpPr>
          <p:spPr>
            <a:xfrm flipH="false" flipV="false" rot="0">
              <a:off x="0" y="0"/>
              <a:ext cx="4816592" cy="461416"/>
            </a:xfrm>
            <a:custGeom>
              <a:avLst/>
              <a:gdLst/>
              <a:ahLst/>
              <a:cxnLst/>
              <a:rect r="r" b="b" t="t" l="l"/>
              <a:pathLst>
                <a:path h="461416" w="4816592">
                  <a:moveTo>
                    <a:pt x="0" y="0"/>
                  </a:moveTo>
                  <a:lnTo>
                    <a:pt x="4816592" y="0"/>
                  </a:lnTo>
                  <a:lnTo>
                    <a:pt x="4816592" y="461416"/>
                  </a:lnTo>
                  <a:lnTo>
                    <a:pt x="0" y="461416"/>
                  </a:lnTo>
                  <a:close/>
                </a:path>
              </a:pathLst>
            </a:custGeom>
            <a:solidFill>
              <a:srgbClr val="D4D0C9"/>
            </a:solidFill>
          </p:spPr>
        </p:sp>
        <p:sp>
          <p:nvSpPr>
            <p:cNvPr name="TextBox 4" id="4"/>
            <p:cNvSpPr txBox="true"/>
            <p:nvPr/>
          </p:nvSpPr>
          <p:spPr>
            <a:xfrm>
              <a:off x="0" y="-38100"/>
              <a:ext cx="4816593" cy="49951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688690" y="1961818"/>
            <a:ext cx="11533439" cy="8025702"/>
          </a:xfrm>
          <a:custGeom>
            <a:avLst/>
            <a:gdLst/>
            <a:ahLst/>
            <a:cxnLst/>
            <a:rect r="r" b="b" t="t" l="l"/>
            <a:pathLst>
              <a:path h="8025702" w="11533439">
                <a:moveTo>
                  <a:pt x="0" y="0"/>
                </a:moveTo>
                <a:lnTo>
                  <a:pt x="11533440" y="0"/>
                </a:lnTo>
                <a:lnTo>
                  <a:pt x="11533440" y="8025702"/>
                </a:lnTo>
                <a:lnTo>
                  <a:pt x="0" y="8025702"/>
                </a:lnTo>
                <a:lnTo>
                  <a:pt x="0" y="0"/>
                </a:lnTo>
                <a:close/>
              </a:path>
            </a:pathLst>
          </a:custGeom>
          <a:blipFill>
            <a:blip r:embed="rId2"/>
            <a:stretch>
              <a:fillRect l="0" t="0" r="0" b="0"/>
            </a:stretch>
          </a:blipFill>
        </p:spPr>
      </p:sp>
      <p:sp>
        <p:nvSpPr>
          <p:cNvPr name="TextBox 6" id="6"/>
          <p:cNvSpPr txBox="true"/>
          <p:nvPr/>
        </p:nvSpPr>
        <p:spPr>
          <a:xfrm rot="0">
            <a:off x="573960" y="449815"/>
            <a:ext cx="15902366" cy="1091095"/>
          </a:xfrm>
          <a:prstGeom prst="rect">
            <a:avLst/>
          </a:prstGeom>
        </p:spPr>
        <p:txBody>
          <a:bodyPr anchor="t" rtlCol="false" tIns="0" lIns="0" bIns="0" rIns="0">
            <a:spAutoFit/>
          </a:bodyPr>
          <a:lstStyle/>
          <a:p>
            <a:pPr>
              <a:lnSpc>
                <a:spcPts val="4343"/>
              </a:lnSpc>
            </a:pPr>
            <a:r>
              <a:rPr lang="en-US" sz="3102" spc="310">
                <a:solidFill>
                  <a:srgbClr val="000000"/>
                </a:solidFill>
                <a:latin typeface="Raleway"/>
              </a:rPr>
              <a:t>ONLINE FOOD ORDER DECISIONS BASED ON THE AGE OF THE CUSTOMER.</a:t>
            </a:r>
          </a:p>
        </p:txBody>
      </p:sp>
      <p:sp>
        <p:nvSpPr>
          <p:cNvPr name="TextBox 7" id="7"/>
          <p:cNvSpPr txBox="true"/>
          <p:nvPr/>
        </p:nvSpPr>
        <p:spPr>
          <a:xfrm rot="0">
            <a:off x="573960" y="2725139"/>
            <a:ext cx="4566525" cy="5712577"/>
          </a:xfrm>
          <a:prstGeom prst="rect">
            <a:avLst/>
          </a:prstGeom>
        </p:spPr>
        <p:txBody>
          <a:bodyPr anchor="t" rtlCol="false" tIns="0" lIns="0" bIns="0" rIns="0">
            <a:spAutoFit/>
          </a:bodyPr>
          <a:lstStyle/>
          <a:p>
            <a:pPr>
              <a:lnSpc>
                <a:spcPts val="4568"/>
              </a:lnSpc>
              <a:spcBef>
                <a:spcPct val="0"/>
              </a:spcBef>
            </a:pPr>
            <a:r>
              <a:rPr lang="en-US" sz="3263">
                <a:solidFill>
                  <a:srgbClr val="000000"/>
                </a:solidFill>
                <a:latin typeface="Raleway"/>
              </a:rPr>
              <a:t>In the histogram we have observed that the age group of 22-25 is more likely to place repeat food orders. This finding suggests that individuals in this age range are frequent users of online food delivery services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751938"/>
            <a:chOff x="0" y="0"/>
            <a:chExt cx="4816593" cy="461416"/>
          </a:xfrm>
        </p:grpSpPr>
        <p:sp>
          <p:nvSpPr>
            <p:cNvPr name="Freeform 3" id="3"/>
            <p:cNvSpPr/>
            <p:nvPr/>
          </p:nvSpPr>
          <p:spPr>
            <a:xfrm flipH="false" flipV="false" rot="0">
              <a:off x="0" y="0"/>
              <a:ext cx="4816592" cy="461416"/>
            </a:xfrm>
            <a:custGeom>
              <a:avLst/>
              <a:gdLst/>
              <a:ahLst/>
              <a:cxnLst/>
              <a:rect r="r" b="b" t="t" l="l"/>
              <a:pathLst>
                <a:path h="461416" w="4816592">
                  <a:moveTo>
                    <a:pt x="0" y="0"/>
                  </a:moveTo>
                  <a:lnTo>
                    <a:pt x="4816592" y="0"/>
                  </a:lnTo>
                  <a:lnTo>
                    <a:pt x="4816592" y="461416"/>
                  </a:lnTo>
                  <a:lnTo>
                    <a:pt x="0" y="461416"/>
                  </a:lnTo>
                  <a:close/>
                </a:path>
              </a:pathLst>
            </a:custGeom>
            <a:solidFill>
              <a:srgbClr val="D4D0C9"/>
            </a:solidFill>
          </p:spPr>
        </p:sp>
        <p:sp>
          <p:nvSpPr>
            <p:cNvPr name="TextBox 4" id="4"/>
            <p:cNvSpPr txBox="true"/>
            <p:nvPr/>
          </p:nvSpPr>
          <p:spPr>
            <a:xfrm>
              <a:off x="0" y="-38100"/>
              <a:ext cx="4816593" cy="49951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519440" y="2522092"/>
            <a:ext cx="12468731" cy="6979538"/>
          </a:xfrm>
          <a:custGeom>
            <a:avLst/>
            <a:gdLst/>
            <a:ahLst/>
            <a:cxnLst/>
            <a:rect r="r" b="b" t="t" l="l"/>
            <a:pathLst>
              <a:path h="6979538" w="12468731">
                <a:moveTo>
                  <a:pt x="0" y="0"/>
                </a:moveTo>
                <a:lnTo>
                  <a:pt x="12468731" y="0"/>
                </a:lnTo>
                <a:lnTo>
                  <a:pt x="12468731" y="6979538"/>
                </a:lnTo>
                <a:lnTo>
                  <a:pt x="0" y="6979538"/>
                </a:lnTo>
                <a:lnTo>
                  <a:pt x="0" y="0"/>
                </a:lnTo>
                <a:close/>
              </a:path>
            </a:pathLst>
          </a:custGeom>
          <a:blipFill>
            <a:blip r:embed="rId2"/>
            <a:stretch>
              <a:fillRect l="0" t="0" r="0" b="0"/>
            </a:stretch>
          </a:blipFill>
        </p:spPr>
      </p:sp>
      <p:sp>
        <p:nvSpPr>
          <p:cNvPr name="TextBox 6" id="6"/>
          <p:cNvSpPr txBox="true"/>
          <p:nvPr/>
        </p:nvSpPr>
        <p:spPr>
          <a:xfrm rot="0">
            <a:off x="573960" y="449815"/>
            <a:ext cx="15902366" cy="1091095"/>
          </a:xfrm>
          <a:prstGeom prst="rect">
            <a:avLst/>
          </a:prstGeom>
        </p:spPr>
        <p:txBody>
          <a:bodyPr anchor="t" rtlCol="false" tIns="0" lIns="0" bIns="0" rIns="0">
            <a:spAutoFit/>
          </a:bodyPr>
          <a:lstStyle/>
          <a:p>
            <a:pPr>
              <a:lnSpc>
                <a:spcPts val="4343"/>
              </a:lnSpc>
            </a:pPr>
            <a:r>
              <a:rPr lang="en-US" sz="3102" spc="310">
                <a:solidFill>
                  <a:srgbClr val="000000"/>
                </a:solidFill>
                <a:latin typeface="Raleway"/>
              </a:rPr>
              <a:t>ONLINE FOOD ORDER DECISIONS BASED ON THE FAMILY SIZE OF THE CUSTOMER.</a:t>
            </a:r>
          </a:p>
        </p:txBody>
      </p:sp>
      <p:sp>
        <p:nvSpPr>
          <p:cNvPr name="TextBox 7" id="7"/>
          <p:cNvSpPr txBox="true"/>
          <p:nvPr/>
        </p:nvSpPr>
        <p:spPr>
          <a:xfrm rot="0">
            <a:off x="573960" y="2725139"/>
            <a:ext cx="4553535" cy="4555944"/>
          </a:xfrm>
          <a:prstGeom prst="rect">
            <a:avLst/>
          </a:prstGeom>
        </p:spPr>
        <p:txBody>
          <a:bodyPr anchor="t" rtlCol="false" tIns="0" lIns="0" bIns="0" rIns="0">
            <a:spAutoFit/>
          </a:bodyPr>
          <a:lstStyle/>
          <a:p>
            <a:pPr>
              <a:lnSpc>
                <a:spcPts val="4555"/>
              </a:lnSpc>
              <a:spcBef>
                <a:spcPct val="0"/>
              </a:spcBef>
            </a:pPr>
            <a:r>
              <a:rPr lang="en-US" sz="3254">
                <a:solidFill>
                  <a:srgbClr val="000000"/>
                </a:solidFill>
                <a:latin typeface="Raleway"/>
              </a:rPr>
              <a:t>In the histogram we have observed that the families with 2 and 3 members are ordering food often. These can be roommates, couples, or a family of three.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751938"/>
            <a:chOff x="0" y="0"/>
            <a:chExt cx="4816593" cy="461416"/>
          </a:xfrm>
        </p:grpSpPr>
        <p:sp>
          <p:nvSpPr>
            <p:cNvPr name="Freeform 3" id="3"/>
            <p:cNvSpPr/>
            <p:nvPr/>
          </p:nvSpPr>
          <p:spPr>
            <a:xfrm flipH="false" flipV="false" rot="0">
              <a:off x="0" y="0"/>
              <a:ext cx="4816592" cy="461416"/>
            </a:xfrm>
            <a:custGeom>
              <a:avLst/>
              <a:gdLst/>
              <a:ahLst/>
              <a:cxnLst/>
              <a:rect r="r" b="b" t="t" l="l"/>
              <a:pathLst>
                <a:path h="461416" w="4816592">
                  <a:moveTo>
                    <a:pt x="0" y="0"/>
                  </a:moveTo>
                  <a:lnTo>
                    <a:pt x="4816592" y="0"/>
                  </a:lnTo>
                  <a:lnTo>
                    <a:pt x="4816592" y="461416"/>
                  </a:lnTo>
                  <a:lnTo>
                    <a:pt x="0" y="461416"/>
                  </a:lnTo>
                  <a:close/>
                </a:path>
              </a:pathLst>
            </a:custGeom>
            <a:solidFill>
              <a:srgbClr val="D4D0C9"/>
            </a:solidFill>
          </p:spPr>
        </p:sp>
        <p:sp>
          <p:nvSpPr>
            <p:cNvPr name="TextBox 4" id="4"/>
            <p:cNvSpPr txBox="true"/>
            <p:nvPr/>
          </p:nvSpPr>
          <p:spPr>
            <a:xfrm>
              <a:off x="0" y="-38100"/>
              <a:ext cx="4816593" cy="49951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771790" y="2149748"/>
            <a:ext cx="12744419" cy="5991984"/>
          </a:xfrm>
          <a:custGeom>
            <a:avLst/>
            <a:gdLst/>
            <a:ahLst/>
            <a:cxnLst/>
            <a:rect r="r" b="b" t="t" l="l"/>
            <a:pathLst>
              <a:path h="5991984" w="12744419">
                <a:moveTo>
                  <a:pt x="0" y="0"/>
                </a:moveTo>
                <a:lnTo>
                  <a:pt x="12744420" y="0"/>
                </a:lnTo>
                <a:lnTo>
                  <a:pt x="12744420" y="5991984"/>
                </a:lnTo>
                <a:lnTo>
                  <a:pt x="0" y="5991984"/>
                </a:lnTo>
                <a:lnTo>
                  <a:pt x="0" y="0"/>
                </a:lnTo>
                <a:close/>
              </a:path>
            </a:pathLst>
          </a:custGeom>
          <a:blipFill>
            <a:blip r:embed="rId2"/>
            <a:stretch>
              <a:fillRect l="0" t="0" r="0" b="0"/>
            </a:stretch>
          </a:blipFill>
        </p:spPr>
      </p:sp>
      <p:sp>
        <p:nvSpPr>
          <p:cNvPr name="TextBox 6" id="6"/>
          <p:cNvSpPr txBox="true"/>
          <p:nvPr/>
        </p:nvSpPr>
        <p:spPr>
          <a:xfrm rot="0">
            <a:off x="573960" y="449815"/>
            <a:ext cx="15902366" cy="539484"/>
          </a:xfrm>
          <a:prstGeom prst="rect">
            <a:avLst/>
          </a:prstGeom>
        </p:spPr>
        <p:txBody>
          <a:bodyPr anchor="t" rtlCol="false" tIns="0" lIns="0" bIns="0" rIns="0">
            <a:spAutoFit/>
          </a:bodyPr>
          <a:lstStyle/>
          <a:p>
            <a:pPr>
              <a:lnSpc>
                <a:spcPts val="4343"/>
              </a:lnSpc>
            </a:pPr>
            <a:r>
              <a:rPr lang="en-US" sz="3102" spc="310">
                <a:solidFill>
                  <a:srgbClr val="000000"/>
                </a:solidFill>
                <a:latin typeface="Raleway"/>
              </a:rPr>
              <a:t>ONLINE FOOD ORDER DECISIONS BASED ON THE GENDER</a:t>
            </a:r>
          </a:p>
        </p:txBody>
      </p:sp>
      <p:sp>
        <p:nvSpPr>
          <p:cNvPr name="TextBox 7" id="7"/>
          <p:cNvSpPr txBox="true"/>
          <p:nvPr/>
        </p:nvSpPr>
        <p:spPr>
          <a:xfrm rot="0">
            <a:off x="573960" y="8463342"/>
            <a:ext cx="16209382" cy="563848"/>
          </a:xfrm>
          <a:prstGeom prst="rect">
            <a:avLst/>
          </a:prstGeom>
        </p:spPr>
        <p:txBody>
          <a:bodyPr anchor="t" rtlCol="false" tIns="0" lIns="0" bIns="0" rIns="0">
            <a:spAutoFit/>
          </a:bodyPr>
          <a:lstStyle/>
          <a:p>
            <a:pPr>
              <a:lnSpc>
                <a:spcPts val="4555"/>
              </a:lnSpc>
              <a:spcBef>
                <a:spcPct val="0"/>
              </a:spcBef>
            </a:pPr>
            <a:r>
              <a:rPr lang="en-US" sz="3254">
                <a:solidFill>
                  <a:srgbClr val="000000"/>
                </a:solidFill>
                <a:latin typeface="Raleway"/>
              </a:rPr>
              <a:t>According to the dataset, male customers are ordering more compared the females.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751938"/>
            <a:chOff x="0" y="0"/>
            <a:chExt cx="4816593" cy="461416"/>
          </a:xfrm>
        </p:grpSpPr>
        <p:sp>
          <p:nvSpPr>
            <p:cNvPr name="Freeform 3" id="3"/>
            <p:cNvSpPr/>
            <p:nvPr/>
          </p:nvSpPr>
          <p:spPr>
            <a:xfrm flipH="false" flipV="false" rot="0">
              <a:off x="0" y="0"/>
              <a:ext cx="4816592" cy="461416"/>
            </a:xfrm>
            <a:custGeom>
              <a:avLst/>
              <a:gdLst/>
              <a:ahLst/>
              <a:cxnLst/>
              <a:rect r="r" b="b" t="t" l="l"/>
              <a:pathLst>
                <a:path h="461416" w="4816592">
                  <a:moveTo>
                    <a:pt x="0" y="0"/>
                  </a:moveTo>
                  <a:lnTo>
                    <a:pt x="4816592" y="0"/>
                  </a:lnTo>
                  <a:lnTo>
                    <a:pt x="4816592" y="461416"/>
                  </a:lnTo>
                  <a:lnTo>
                    <a:pt x="0" y="461416"/>
                  </a:lnTo>
                  <a:close/>
                </a:path>
              </a:pathLst>
            </a:custGeom>
            <a:solidFill>
              <a:srgbClr val="D4D0C9"/>
            </a:solidFill>
          </p:spPr>
        </p:sp>
        <p:sp>
          <p:nvSpPr>
            <p:cNvPr name="TextBox 4" id="4"/>
            <p:cNvSpPr txBox="true"/>
            <p:nvPr/>
          </p:nvSpPr>
          <p:spPr>
            <a:xfrm>
              <a:off x="0" y="-38100"/>
              <a:ext cx="4816593" cy="49951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952764" y="2100203"/>
            <a:ext cx="13144756" cy="6086594"/>
          </a:xfrm>
          <a:custGeom>
            <a:avLst/>
            <a:gdLst/>
            <a:ahLst/>
            <a:cxnLst/>
            <a:rect r="r" b="b" t="t" l="l"/>
            <a:pathLst>
              <a:path h="6086594" w="13144756">
                <a:moveTo>
                  <a:pt x="0" y="0"/>
                </a:moveTo>
                <a:lnTo>
                  <a:pt x="13144757" y="0"/>
                </a:lnTo>
                <a:lnTo>
                  <a:pt x="13144757" y="6086594"/>
                </a:lnTo>
                <a:lnTo>
                  <a:pt x="0" y="6086594"/>
                </a:lnTo>
                <a:lnTo>
                  <a:pt x="0" y="0"/>
                </a:lnTo>
                <a:close/>
              </a:path>
            </a:pathLst>
          </a:custGeom>
          <a:blipFill>
            <a:blip r:embed="rId2"/>
            <a:stretch>
              <a:fillRect l="0" t="0" r="0" b="0"/>
            </a:stretch>
          </a:blipFill>
        </p:spPr>
      </p:sp>
      <p:sp>
        <p:nvSpPr>
          <p:cNvPr name="TextBox 6" id="6"/>
          <p:cNvSpPr txBox="true"/>
          <p:nvPr/>
        </p:nvSpPr>
        <p:spPr>
          <a:xfrm rot="0">
            <a:off x="573960" y="449815"/>
            <a:ext cx="15902366" cy="1091095"/>
          </a:xfrm>
          <a:prstGeom prst="rect">
            <a:avLst/>
          </a:prstGeom>
        </p:spPr>
        <p:txBody>
          <a:bodyPr anchor="t" rtlCol="false" tIns="0" lIns="0" bIns="0" rIns="0">
            <a:spAutoFit/>
          </a:bodyPr>
          <a:lstStyle/>
          <a:p>
            <a:pPr>
              <a:lnSpc>
                <a:spcPts val="4343"/>
              </a:lnSpc>
            </a:pPr>
            <a:r>
              <a:rPr lang="en-US" sz="3102" spc="310">
                <a:solidFill>
                  <a:srgbClr val="000000"/>
                </a:solidFill>
                <a:latin typeface="Raleway"/>
              </a:rPr>
              <a:t>ONLINE FOOD ORDER DECISIONS BASED ON THE MARITAL STATUS OF THE CUSTOMER</a:t>
            </a:r>
          </a:p>
        </p:txBody>
      </p:sp>
      <p:sp>
        <p:nvSpPr>
          <p:cNvPr name="TextBox 7" id="7"/>
          <p:cNvSpPr txBox="true"/>
          <p:nvPr/>
        </p:nvSpPr>
        <p:spPr>
          <a:xfrm rot="0">
            <a:off x="573960" y="8463342"/>
            <a:ext cx="16209382" cy="563848"/>
          </a:xfrm>
          <a:prstGeom prst="rect">
            <a:avLst/>
          </a:prstGeom>
        </p:spPr>
        <p:txBody>
          <a:bodyPr anchor="t" rtlCol="false" tIns="0" lIns="0" bIns="0" rIns="0">
            <a:spAutoFit/>
          </a:bodyPr>
          <a:lstStyle/>
          <a:p>
            <a:pPr>
              <a:lnSpc>
                <a:spcPts val="4555"/>
              </a:lnSpc>
              <a:spcBef>
                <a:spcPct val="0"/>
              </a:spcBef>
            </a:pPr>
            <a:r>
              <a:rPr lang="en-US" sz="3254">
                <a:solidFill>
                  <a:srgbClr val="000000"/>
                </a:solidFill>
                <a:latin typeface="Raleway"/>
              </a:rPr>
              <a:t>According to the above figure, 76.1% of the frequent customers are singles.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3F3"/>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751938"/>
            <a:chOff x="0" y="0"/>
            <a:chExt cx="4816593" cy="461416"/>
          </a:xfrm>
        </p:grpSpPr>
        <p:sp>
          <p:nvSpPr>
            <p:cNvPr name="Freeform 3" id="3"/>
            <p:cNvSpPr/>
            <p:nvPr/>
          </p:nvSpPr>
          <p:spPr>
            <a:xfrm flipH="false" flipV="false" rot="0">
              <a:off x="0" y="0"/>
              <a:ext cx="4816592" cy="461416"/>
            </a:xfrm>
            <a:custGeom>
              <a:avLst/>
              <a:gdLst/>
              <a:ahLst/>
              <a:cxnLst/>
              <a:rect r="r" b="b" t="t" l="l"/>
              <a:pathLst>
                <a:path h="461416" w="4816592">
                  <a:moveTo>
                    <a:pt x="0" y="0"/>
                  </a:moveTo>
                  <a:lnTo>
                    <a:pt x="4816592" y="0"/>
                  </a:lnTo>
                  <a:lnTo>
                    <a:pt x="4816592" y="461416"/>
                  </a:lnTo>
                  <a:lnTo>
                    <a:pt x="0" y="461416"/>
                  </a:lnTo>
                  <a:close/>
                </a:path>
              </a:pathLst>
            </a:custGeom>
            <a:solidFill>
              <a:srgbClr val="D4D0C9"/>
            </a:solidFill>
          </p:spPr>
        </p:sp>
        <p:sp>
          <p:nvSpPr>
            <p:cNvPr name="TextBox 4" id="4"/>
            <p:cNvSpPr txBox="true"/>
            <p:nvPr/>
          </p:nvSpPr>
          <p:spPr>
            <a:xfrm>
              <a:off x="0" y="-38100"/>
              <a:ext cx="4816593" cy="49951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756419" y="2028580"/>
            <a:ext cx="13443360" cy="6443036"/>
          </a:xfrm>
          <a:custGeom>
            <a:avLst/>
            <a:gdLst/>
            <a:ahLst/>
            <a:cxnLst/>
            <a:rect r="r" b="b" t="t" l="l"/>
            <a:pathLst>
              <a:path h="6443036" w="13443360">
                <a:moveTo>
                  <a:pt x="0" y="0"/>
                </a:moveTo>
                <a:lnTo>
                  <a:pt x="13443360" y="0"/>
                </a:lnTo>
                <a:lnTo>
                  <a:pt x="13443360" y="6443036"/>
                </a:lnTo>
                <a:lnTo>
                  <a:pt x="0" y="6443036"/>
                </a:lnTo>
                <a:lnTo>
                  <a:pt x="0" y="0"/>
                </a:lnTo>
                <a:close/>
              </a:path>
            </a:pathLst>
          </a:custGeom>
          <a:blipFill>
            <a:blip r:embed="rId2"/>
            <a:stretch>
              <a:fillRect l="0" t="0" r="0" b="0"/>
            </a:stretch>
          </a:blipFill>
        </p:spPr>
      </p:sp>
      <p:sp>
        <p:nvSpPr>
          <p:cNvPr name="TextBox 6" id="6"/>
          <p:cNvSpPr txBox="true"/>
          <p:nvPr/>
        </p:nvSpPr>
        <p:spPr>
          <a:xfrm rot="0">
            <a:off x="573960" y="449815"/>
            <a:ext cx="15902366" cy="1091095"/>
          </a:xfrm>
          <a:prstGeom prst="rect">
            <a:avLst/>
          </a:prstGeom>
        </p:spPr>
        <p:txBody>
          <a:bodyPr anchor="t" rtlCol="false" tIns="0" lIns="0" bIns="0" rIns="0">
            <a:spAutoFit/>
          </a:bodyPr>
          <a:lstStyle/>
          <a:p>
            <a:pPr>
              <a:lnSpc>
                <a:spcPts val="4343"/>
              </a:lnSpc>
            </a:pPr>
            <a:r>
              <a:rPr lang="en-US" sz="3102" spc="310">
                <a:solidFill>
                  <a:srgbClr val="000000"/>
                </a:solidFill>
                <a:latin typeface="Raleway"/>
              </a:rPr>
              <a:t>ONLINE FOOD ORDER DECISIONS BASED ON THE INCOME GROUP OF THE CUSTOMERS</a:t>
            </a:r>
          </a:p>
        </p:txBody>
      </p:sp>
      <p:sp>
        <p:nvSpPr>
          <p:cNvPr name="TextBox 7" id="7"/>
          <p:cNvSpPr txBox="true"/>
          <p:nvPr/>
        </p:nvSpPr>
        <p:spPr>
          <a:xfrm rot="0">
            <a:off x="573960" y="8672058"/>
            <a:ext cx="16209382" cy="1134147"/>
          </a:xfrm>
          <a:prstGeom prst="rect">
            <a:avLst/>
          </a:prstGeom>
        </p:spPr>
        <p:txBody>
          <a:bodyPr anchor="t" rtlCol="false" tIns="0" lIns="0" bIns="0" rIns="0">
            <a:spAutoFit/>
          </a:bodyPr>
          <a:lstStyle/>
          <a:p>
            <a:pPr>
              <a:lnSpc>
                <a:spcPts val="4555"/>
              </a:lnSpc>
              <a:spcBef>
                <a:spcPct val="0"/>
              </a:spcBef>
            </a:pPr>
            <a:r>
              <a:rPr lang="en-US" sz="3254">
                <a:solidFill>
                  <a:srgbClr val="000000"/>
                </a:solidFill>
                <a:latin typeface="Raleway"/>
              </a:rPr>
              <a:t>According to the above figure, 54% of the customers don’t fall under any income group. They can be housewives or students.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DAFzM-XdG6Q</dc:identifier>
  <dcterms:modified xsi:type="dcterms:W3CDTF">2011-08-01T06:04:30Z</dcterms:modified>
  <cp:revision>1</cp:revision>
  <dc:title>CDS PROJECT</dc:title>
</cp:coreProperties>
</file>