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3"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9201DD-2CEC-4BA2-8902-D1CA3F64455D}">
          <p14:sldIdLst>
            <p14:sldId id="256"/>
            <p14:sldId id="257"/>
            <p14:sldId id="258"/>
          </p14:sldIdLst>
        </p14:section>
        <p14:section name="Untitled Section" id="{CEA7BC5F-D031-4BE0-92C0-F10CF27A4E08}">
          <p14:sldIdLst>
            <p14:sldId id="259"/>
            <p14:sldId id="260"/>
            <p14:sldId id="261"/>
            <p14:sldId id="263"/>
            <p14:sldId id="264"/>
            <p14:sldId id="266"/>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jjid Khan" initials="WK" lastIdx="1" clrIdx="0">
    <p:extLst>
      <p:ext uri="{19B8F6BF-5375-455C-9EA6-DF929625EA0E}">
        <p15:presenceInfo xmlns:p15="http://schemas.microsoft.com/office/powerpoint/2012/main" userId="Wajjid K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9"/>
    <p:restoredTop sz="94694"/>
  </p:normalViewPr>
  <p:slideViewPr>
    <p:cSldViewPr snapToGrid="0">
      <p:cViewPr varScale="1">
        <p:scale>
          <a:sx n="99" d="100"/>
          <a:sy n="99" d="100"/>
        </p:scale>
        <p:origin x="208"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DEAF3-01AA-40D9-A0E1-997D3E99938D}" type="doc">
      <dgm:prSet loTypeId="urn:microsoft.com/office/officeart/2011/layout/HexagonRadial" loCatId="cycle" qsTypeId="urn:microsoft.com/office/officeart/2005/8/quickstyle/simple5" qsCatId="simple" csTypeId="urn:microsoft.com/office/officeart/2005/8/colors/colorful3" csCatId="colorful" phldr="1"/>
      <dgm:spPr/>
      <dgm:t>
        <a:bodyPr/>
        <a:lstStyle/>
        <a:p>
          <a:endParaRPr lang="en-US"/>
        </a:p>
      </dgm:t>
    </dgm:pt>
    <dgm:pt modelId="{F460E9C8-23CB-4F92-87DC-DBAC59361E73}">
      <dgm:prSet phldrT="[Text]" custT="1"/>
      <dgm:spPr/>
      <dgm:t>
        <a:bodyPr/>
        <a:lstStyle/>
        <a:p>
          <a:r>
            <a:rPr lang="en-US" sz="2000" kern="1200" cap="all" dirty="0">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rPr>
            <a:t>Face Recognition using Deep learning</a:t>
          </a:r>
        </a:p>
      </dgm:t>
    </dgm:pt>
    <dgm:pt modelId="{D8A4D53C-7C76-4804-9BBB-186B8B6DE679}" type="parTrans" cxnId="{7F2D25A2-C26D-458B-B4ED-E413C1959992}">
      <dgm:prSet/>
      <dgm:spPr/>
      <dgm:t>
        <a:bodyPr/>
        <a:lstStyle/>
        <a:p>
          <a:endParaRPr lang="en-US"/>
        </a:p>
      </dgm:t>
    </dgm:pt>
    <dgm:pt modelId="{6D5C8830-CB2A-45E3-94BE-94A78ACE643B}" type="sibTrans" cxnId="{7F2D25A2-C26D-458B-B4ED-E413C1959992}">
      <dgm:prSet/>
      <dgm:spPr/>
      <dgm:t>
        <a:bodyPr/>
        <a:lstStyle/>
        <a:p>
          <a:endParaRPr lang="en-US"/>
        </a:p>
      </dgm:t>
    </dgm:pt>
    <dgm:pt modelId="{05CA9774-A99C-4870-8DC4-FABC2CD37952}">
      <dgm:prSet phldrT="[Text]" custT="1"/>
      <dgm:spPr/>
      <dgm:t>
        <a:bodyPr/>
        <a:lstStyle/>
        <a:p>
          <a:r>
            <a:rPr lang="en-US" sz="1800" kern="1200" cap="all">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rPr>
            <a:t>VGG-Face</a:t>
          </a:r>
          <a:endParaRPr lang="en-US" sz="1800" kern="1200" cap="all" dirty="0">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endParaRPr>
        </a:p>
      </dgm:t>
    </dgm:pt>
    <dgm:pt modelId="{DB5E144F-E065-4C02-8D61-F60D8F3C9AD0}" type="parTrans" cxnId="{759A05CE-7A7F-4569-B242-BA44C7AEEF72}">
      <dgm:prSet/>
      <dgm:spPr/>
      <dgm:t>
        <a:bodyPr/>
        <a:lstStyle/>
        <a:p>
          <a:endParaRPr lang="en-US"/>
        </a:p>
      </dgm:t>
    </dgm:pt>
    <dgm:pt modelId="{FF733A6E-917A-4467-99E6-9BC738DCAA80}" type="sibTrans" cxnId="{759A05CE-7A7F-4569-B242-BA44C7AEEF72}">
      <dgm:prSet/>
      <dgm:spPr/>
      <dgm:t>
        <a:bodyPr/>
        <a:lstStyle/>
        <a:p>
          <a:endParaRPr lang="en-US"/>
        </a:p>
      </dgm:t>
    </dgm:pt>
    <dgm:pt modelId="{513A6CD3-2A18-499F-9449-B69F1162591C}">
      <dgm:prSet phldrT="[Text]" custT="1"/>
      <dgm:spPr/>
      <dgm:t>
        <a:bodyPr/>
        <a:lstStyle/>
        <a:p>
          <a:r>
            <a:rPr lang="en-US" sz="2000" kern="1200" cap="all" dirty="0">
              <a:ln w="3175" cmpd="sng"/>
              <a:effectLst>
                <a:glow rad="38100">
                  <a:schemeClr val="bg1">
                    <a:lumMod val="65000"/>
                    <a:lumOff val="35000"/>
                    <a:alpha val="40000"/>
                  </a:schemeClr>
                </a:glow>
                <a:outerShdw blurRad="28575" dist="38100" dir="14040000" algn="tl" rotWithShape="0">
                  <a:srgbClr val="000000">
                    <a:alpha val="25000"/>
                  </a:srgbClr>
                </a:outerShdw>
              </a:effectLst>
              <a:latin typeface="Algerian" panose="04020705040A02060702" pitchFamily="82" charset="0"/>
              <a:ea typeface="+mj-ea"/>
              <a:cs typeface="+mj-cs"/>
            </a:rPr>
            <a:t>FaceNet</a:t>
          </a:r>
        </a:p>
      </dgm:t>
    </dgm:pt>
    <dgm:pt modelId="{FBD00BEC-0123-4723-B43F-1E4425267984}" type="parTrans" cxnId="{91FC9E2B-3D0C-439E-87E1-0E76B3B56915}">
      <dgm:prSet/>
      <dgm:spPr/>
      <dgm:t>
        <a:bodyPr/>
        <a:lstStyle/>
        <a:p>
          <a:endParaRPr lang="en-US"/>
        </a:p>
      </dgm:t>
    </dgm:pt>
    <dgm:pt modelId="{89200CDE-9747-4ED6-9A92-3FD80859839B}" type="sibTrans" cxnId="{91FC9E2B-3D0C-439E-87E1-0E76B3B56915}">
      <dgm:prSet/>
      <dgm:spPr/>
      <dgm:t>
        <a:bodyPr/>
        <a:lstStyle/>
        <a:p>
          <a:endParaRPr lang="en-US"/>
        </a:p>
      </dgm:t>
    </dgm:pt>
    <dgm:pt modelId="{7C63D24E-6371-4A96-BB63-C631A0E0E20E}">
      <dgm:prSet phldrT="[Text]" custT="1"/>
      <dgm:spPr/>
      <dgm:t>
        <a:bodyPr/>
        <a:lstStyle/>
        <a:p>
          <a:r>
            <a:rPr lang="en-US" sz="1800" kern="1200" cap="all">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rPr>
            <a:t>DeepFace</a:t>
          </a:r>
          <a:endParaRPr lang="en-US" sz="1800" kern="1200" cap="all" dirty="0">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endParaRPr>
        </a:p>
      </dgm:t>
    </dgm:pt>
    <dgm:pt modelId="{9B75B6B7-1BBD-4900-9104-107F45AB2CD6}" type="parTrans" cxnId="{E06CF5E8-010A-4DB0-932C-7695E0677908}">
      <dgm:prSet/>
      <dgm:spPr/>
      <dgm:t>
        <a:bodyPr/>
        <a:lstStyle/>
        <a:p>
          <a:endParaRPr lang="en-US"/>
        </a:p>
      </dgm:t>
    </dgm:pt>
    <dgm:pt modelId="{AC257B77-B6FE-4F90-B94B-97A48D30488F}" type="sibTrans" cxnId="{E06CF5E8-010A-4DB0-932C-7695E0677908}">
      <dgm:prSet/>
      <dgm:spPr/>
      <dgm:t>
        <a:bodyPr/>
        <a:lstStyle/>
        <a:p>
          <a:endParaRPr lang="en-US"/>
        </a:p>
      </dgm:t>
    </dgm:pt>
    <dgm:pt modelId="{269194CC-53E7-4DBC-B881-DAA7CA446C09}">
      <dgm:prSet phldrT="[Text]" custT="1"/>
      <dgm:spPr/>
      <dgm:t>
        <a:bodyPr/>
        <a:lstStyle/>
        <a:p>
          <a:r>
            <a:rPr lang="en-US" sz="1800" kern="1200" cap="all">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rPr>
            <a:t>DeepID</a:t>
          </a:r>
          <a:endParaRPr lang="en-US" sz="1800" kern="1200" cap="all" dirty="0">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endParaRPr>
        </a:p>
      </dgm:t>
    </dgm:pt>
    <dgm:pt modelId="{973BF0EA-D34E-4D2D-9A12-3A23688BADF9}" type="parTrans" cxnId="{2003FC25-10C5-4889-84B7-95FEB8521604}">
      <dgm:prSet/>
      <dgm:spPr/>
      <dgm:t>
        <a:bodyPr/>
        <a:lstStyle/>
        <a:p>
          <a:endParaRPr lang="en-US"/>
        </a:p>
      </dgm:t>
    </dgm:pt>
    <dgm:pt modelId="{48FFB748-E877-4677-A021-9BC67859AD26}" type="sibTrans" cxnId="{2003FC25-10C5-4889-84B7-95FEB8521604}">
      <dgm:prSet/>
      <dgm:spPr/>
      <dgm:t>
        <a:bodyPr/>
        <a:lstStyle/>
        <a:p>
          <a:endParaRPr lang="en-US"/>
        </a:p>
      </dgm:t>
    </dgm:pt>
    <dgm:pt modelId="{30580059-966C-4C06-AD1C-32364DDF10CB}" type="pres">
      <dgm:prSet presAssocID="{ED9DEAF3-01AA-40D9-A0E1-997D3E99938D}" presName="Name0" presStyleCnt="0">
        <dgm:presLayoutVars>
          <dgm:chMax val="1"/>
          <dgm:chPref val="1"/>
          <dgm:dir/>
          <dgm:animOne val="branch"/>
          <dgm:animLvl val="lvl"/>
        </dgm:presLayoutVars>
      </dgm:prSet>
      <dgm:spPr/>
    </dgm:pt>
    <dgm:pt modelId="{B5258B7B-E6CB-4177-AF9C-01CF93235D2A}" type="pres">
      <dgm:prSet presAssocID="{F460E9C8-23CB-4F92-87DC-DBAC59361E73}" presName="Parent" presStyleLbl="node0" presStyleIdx="0" presStyleCnt="1" custScaleX="119707">
        <dgm:presLayoutVars>
          <dgm:chMax val="6"/>
          <dgm:chPref val="6"/>
        </dgm:presLayoutVars>
      </dgm:prSet>
      <dgm:spPr/>
    </dgm:pt>
    <dgm:pt modelId="{F6B66F9B-5909-4DF2-B769-82DC3C25723A}" type="pres">
      <dgm:prSet presAssocID="{05CA9774-A99C-4870-8DC4-FABC2CD37952}" presName="Accent1" presStyleCnt="0"/>
      <dgm:spPr/>
    </dgm:pt>
    <dgm:pt modelId="{4C25B9D0-E00C-419E-BC57-8B47F05BBB0B}" type="pres">
      <dgm:prSet presAssocID="{05CA9774-A99C-4870-8DC4-FABC2CD37952}" presName="Accent" presStyleLbl="bgShp" presStyleIdx="0" presStyleCnt="4"/>
      <dgm:spPr/>
    </dgm:pt>
    <dgm:pt modelId="{A6F73D79-FFE2-4E27-90E0-6EABA293ACD4}" type="pres">
      <dgm:prSet presAssocID="{05CA9774-A99C-4870-8DC4-FABC2CD37952}" presName="Child1" presStyleLbl="node1" presStyleIdx="0" presStyleCnt="4" custLinFactX="-8166" custLinFactY="21999" custLinFactNeighborX="-100000" custLinFactNeighborY="100000">
        <dgm:presLayoutVars>
          <dgm:chMax val="0"/>
          <dgm:chPref val="0"/>
          <dgm:bulletEnabled val="1"/>
        </dgm:presLayoutVars>
      </dgm:prSet>
      <dgm:spPr/>
    </dgm:pt>
    <dgm:pt modelId="{BC35CB5A-E75D-43F7-B307-5283F6D03794}" type="pres">
      <dgm:prSet presAssocID="{513A6CD3-2A18-499F-9449-B69F1162591C}" presName="Accent2" presStyleCnt="0"/>
      <dgm:spPr/>
    </dgm:pt>
    <dgm:pt modelId="{0B088A0C-46AE-411E-869C-9DC5BCFB0B82}" type="pres">
      <dgm:prSet presAssocID="{513A6CD3-2A18-499F-9449-B69F1162591C}" presName="Accent" presStyleLbl="bgShp" presStyleIdx="1" presStyleCnt="4" custFlipVert="1" custScaleY="6467" custLinFactX="-231536" custLinFactY="230080" custLinFactNeighborX="-300000" custLinFactNeighborY="300000"/>
      <dgm:spPr>
        <a:prstGeom prst="star4">
          <a:avLst/>
        </a:prstGeom>
      </dgm:spPr>
    </dgm:pt>
    <dgm:pt modelId="{CCF63295-2052-484B-A5AA-690EEBA80B93}" type="pres">
      <dgm:prSet presAssocID="{513A6CD3-2A18-499F-9449-B69F1162591C}" presName="Child2" presStyleLbl="node1" presStyleIdx="1" presStyleCnt="4" custLinFactNeighborX="-88851" custLinFactNeighborY="-52990">
        <dgm:presLayoutVars>
          <dgm:chMax val="0"/>
          <dgm:chPref val="0"/>
          <dgm:bulletEnabled val="1"/>
        </dgm:presLayoutVars>
      </dgm:prSet>
      <dgm:spPr/>
    </dgm:pt>
    <dgm:pt modelId="{61D69D2F-3DFA-4338-AF32-8D4429090D81}" type="pres">
      <dgm:prSet presAssocID="{7C63D24E-6371-4A96-BB63-C631A0E0E20E}" presName="Accent3" presStyleCnt="0"/>
      <dgm:spPr/>
    </dgm:pt>
    <dgm:pt modelId="{6A93DFF1-8A50-46F3-9F0B-687AA6A5C974}" type="pres">
      <dgm:prSet presAssocID="{7C63D24E-6371-4A96-BB63-C631A0E0E20E}" presName="Accent" presStyleLbl="bgShp" presStyleIdx="2" presStyleCnt="4"/>
      <dgm:spPr/>
    </dgm:pt>
    <dgm:pt modelId="{2767E2FD-483C-4187-8223-3CB81BB2F6BC}" type="pres">
      <dgm:prSet presAssocID="{7C63D24E-6371-4A96-BB63-C631A0E0E20E}" presName="Child3" presStyleLbl="node1" presStyleIdx="2" presStyleCnt="4" custLinFactNeighborX="21665" custLinFactNeighborY="-58623">
        <dgm:presLayoutVars>
          <dgm:chMax val="0"/>
          <dgm:chPref val="0"/>
          <dgm:bulletEnabled val="1"/>
        </dgm:presLayoutVars>
      </dgm:prSet>
      <dgm:spPr/>
    </dgm:pt>
    <dgm:pt modelId="{8F86974A-E287-46ED-9B60-81A9FC11891E}" type="pres">
      <dgm:prSet presAssocID="{269194CC-53E7-4DBC-B881-DAA7CA446C09}" presName="Accent4" presStyleCnt="0"/>
      <dgm:spPr/>
    </dgm:pt>
    <dgm:pt modelId="{A0B93CFA-3161-40F0-9C91-CC5B4D254935}" type="pres">
      <dgm:prSet presAssocID="{269194CC-53E7-4DBC-B881-DAA7CA446C09}" presName="Accent" presStyleLbl="bgShp" presStyleIdx="3" presStyleCnt="4" custFlipVert="1" custFlipHor="0" custScaleX="54687" custScaleY="16424" custLinFactX="204676" custLinFactY="-258262" custLinFactNeighborX="300000" custLinFactNeighborY="-300000"/>
      <dgm:spPr>
        <a:prstGeom prst="star4">
          <a:avLst/>
        </a:prstGeom>
      </dgm:spPr>
    </dgm:pt>
    <dgm:pt modelId="{5AB40E6F-708A-4607-A319-84A8839ACDC7}" type="pres">
      <dgm:prSet presAssocID="{269194CC-53E7-4DBC-B881-DAA7CA446C09}" presName="Child4" presStyleLbl="node1" presStyleIdx="3" presStyleCnt="4">
        <dgm:presLayoutVars>
          <dgm:chMax val="0"/>
          <dgm:chPref val="0"/>
          <dgm:bulletEnabled val="1"/>
        </dgm:presLayoutVars>
      </dgm:prSet>
      <dgm:spPr/>
    </dgm:pt>
  </dgm:ptLst>
  <dgm:cxnLst>
    <dgm:cxn modelId="{2003FC25-10C5-4889-84B7-95FEB8521604}" srcId="{F460E9C8-23CB-4F92-87DC-DBAC59361E73}" destId="{269194CC-53E7-4DBC-B881-DAA7CA446C09}" srcOrd="3" destOrd="0" parTransId="{973BF0EA-D34E-4D2D-9A12-3A23688BADF9}" sibTransId="{48FFB748-E877-4677-A021-9BC67859AD26}"/>
    <dgm:cxn modelId="{91FC9E2B-3D0C-439E-87E1-0E76B3B56915}" srcId="{F460E9C8-23CB-4F92-87DC-DBAC59361E73}" destId="{513A6CD3-2A18-499F-9449-B69F1162591C}" srcOrd="1" destOrd="0" parTransId="{FBD00BEC-0123-4723-B43F-1E4425267984}" sibTransId="{89200CDE-9747-4ED6-9A92-3FD80859839B}"/>
    <dgm:cxn modelId="{36EA8C3B-75AC-4055-9B04-77D310957654}" type="presOf" srcId="{269194CC-53E7-4DBC-B881-DAA7CA446C09}" destId="{5AB40E6F-708A-4607-A319-84A8839ACDC7}" srcOrd="0" destOrd="0" presId="urn:microsoft.com/office/officeart/2011/layout/HexagonRadial"/>
    <dgm:cxn modelId="{9530CE61-CA93-4207-AFAE-920456D62EBB}" type="presOf" srcId="{05CA9774-A99C-4870-8DC4-FABC2CD37952}" destId="{A6F73D79-FFE2-4E27-90E0-6EABA293ACD4}" srcOrd="0" destOrd="0" presId="urn:microsoft.com/office/officeart/2011/layout/HexagonRadial"/>
    <dgm:cxn modelId="{DFAF0762-20E5-4E94-ABD1-F1144A0170E5}" type="presOf" srcId="{7C63D24E-6371-4A96-BB63-C631A0E0E20E}" destId="{2767E2FD-483C-4187-8223-3CB81BB2F6BC}" srcOrd="0" destOrd="0" presId="urn:microsoft.com/office/officeart/2011/layout/HexagonRadial"/>
    <dgm:cxn modelId="{EC6AC873-0C5C-45C4-B34C-E4275D66090F}" type="presOf" srcId="{513A6CD3-2A18-499F-9449-B69F1162591C}" destId="{CCF63295-2052-484B-A5AA-690EEBA80B93}" srcOrd="0" destOrd="0" presId="urn:microsoft.com/office/officeart/2011/layout/HexagonRadial"/>
    <dgm:cxn modelId="{4DD58FA0-6E73-4F10-961C-A9B415D5BA7E}" type="presOf" srcId="{ED9DEAF3-01AA-40D9-A0E1-997D3E99938D}" destId="{30580059-966C-4C06-AD1C-32364DDF10CB}" srcOrd="0" destOrd="0" presId="urn:microsoft.com/office/officeart/2011/layout/HexagonRadial"/>
    <dgm:cxn modelId="{7F2D25A2-C26D-458B-B4ED-E413C1959992}" srcId="{ED9DEAF3-01AA-40D9-A0E1-997D3E99938D}" destId="{F460E9C8-23CB-4F92-87DC-DBAC59361E73}" srcOrd="0" destOrd="0" parTransId="{D8A4D53C-7C76-4804-9BBB-186B8B6DE679}" sibTransId="{6D5C8830-CB2A-45E3-94BE-94A78ACE643B}"/>
    <dgm:cxn modelId="{759A05CE-7A7F-4569-B242-BA44C7AEEF72}" srcId="{F460E9C8-23CB-4F92-87DC-DBAC59361E73}" destId="{05CA9774-A99C-4870-8DC4-FABC2CD37952}" srcOrd="0" destOrd="0" parTransId="{DB5E144F-E065-4C02-8D61-F60D8F3C9AD0}" sibTransId="{FF733A6E-917A-4467-99E6-9BC738DCAA80}"/>
    <dgm:cxn modelId="{00D761E5-813D-4513-9BAC-552E8E229E3E}" type="presOf" srcId="{F460E9C8-23CB-4F92-87DC-DBAC59361E73}" destId="{B5258B7B-E6CB-4177-AF9C-01CF93235D2A}" srcOrd="0" destOrd="0" presId="urn:microsoft.com/office/officeart/2011/layout/HexagonRadial"/>
    <dgm:cxn modelId="{E06CF5E8-010A-4DB0-932C-7695E0677908}" srcId="{F460E9C8-23CB-4F92-87DC-DBAC59361E73}" destId="{7C63D24E-6371-4A96-BB63-C631A0E0E20E}" srcOrd="2" destOrd="0" parTransId="{9B75B6B7-1BBD-4900-9104-107F45AB2CD6}" sibTransId="{AC257B77-B6FE-4F90-B94B-97A48D30488F}"/>
    <dgm:cxn modelId="{253FCB50-3149-4821-9EFB-A100433B4374}" type="presParOf" srcId="{30580059-966C-4C06-AD1C-32364DDF10CB}" destId="{B5258B7B-E6CB-4177-AF9C-01CF93235D2A}" srcOrd="0" destOrd="0" presId="urn:microsoft.com/office/officeart/2011/layout/HexagonRadial"/>
    <dgm:cxn modelId="{258C2E07-631D-4CB8-9872-B0276F2FCA1D}" type="presParOf" srcId="{30580059-966C-4C06-AD1C-32364DDF10CB}" destId="{F6B66F9B-5909-4DF2-B769-82DC3C25723A}" srcOrd="1" destOrd="0" presId="urn:microsoft.com/office/officeart/2011/layout/HexagonRadial"/>
    <dgm:cxn modelId="{2D10A583-B023-4BD8-8406-E048C9F9995E}" type="presParOf" srcId="{F6B66F9B-5909-4DF2-B769-82DC3C25723A}" destId="{4C25B9D0-E00C-419E-BC57-8B47F05BBB0B}" srcOrd="0" destOrd="0" presId="urn:microsoft.com/office/officeart/2011/layout/HexagonRadial"/>
    <dgm:cxn modelId="{7E5ACDE7-C61B-4FA4-BE40-3F9D4314291D}" type="presParOf" srcId="{30580059-966C-4C06-AD1C-32364DDF10CB}" destId="{A6F73D79-FFE2-4E27-90E0-6EABA293ACD4}" srcOrd="2" destOrd="0" presId="urn:microsoft.com/office/officeart/2011/layout/HexagonRadial"/>
    <dgm:cxn modelId="{CB83E19E-DABD-49FB-9343-148720812D37}" type="presParOf" srcId="{30580059-966C-4C06-AD1C-32364DDF10CB}" destId="{BC35CB5A-E75D-43F7-B307-5283F6D03794}" srcOrd="3" destOrd="0" presId="urn:microsoft.com/office/officeart/2011/layout/HexagonRadial"/>
    <dgm:cxn modelId="{EAFDA62E-43A2-4E9A-BE8B-89E93ABCDC9B}" type="presParOf" srcId="{BC35CB5A-E75D-43F7-B307-5283F6D03794}" destId="{0B088A0C-46AE-411E-869C-9DC5BCFB0B82}" srcOrd="0" destOrd="0" presId="urn:microsoft.com/office/officeart/2011/layout/HexagonRadial"/>
    <dgm:cxn modelId="{FA2999E0-40E0-4922-8975-80CE13ED9E3D}" type="presParOf" srcId="{30580059-966C-4C06-AD1C-32364DDF10CB}" destId="{CCF63295-2052-484B-A5AA-690EEBA80B93}" srcOrd="4" destOrd="0" presId="urn:microsoft.com/office/officeart/2011/layout/HexagonRadial"/>
    <dgm:cxn modelId="{AAB918F7-3C44-4311-904F-107915983D22}" type="presParOf" srcId="{30580059-966C-4C06-AD1C-32364DDF10CB}" destId="{61D69D2F-3DFA-4338-AF32-8D4429090D81}" srcOrd="5" destOrd="0" presId="urn:microsoft.com/office/officeart/2011/layout/HexagonRadial"/>
    <dgm:cxn modelId="{C0051E7C-5863-4F23-B66D-7B66C3B3A35B}" type="presParOf" srcId="{61D69D2F-3DFA-4338-AF32-8D4429090D81}" destId="{6A93DFF1-8A50-46F3-9F0B-687AA6A5C974}" srcOrd="0" destOrd="0" presId="urn:microsoft.com/office/officeart/2011/layout/HexagonRadial"/>
    <dgm:cxn modelId="{5EF63654-A11C-46D3-82B4-CA991A19C58A}" type="presParOf" srcId="{30580059-966C-4C06-AD1C-32364DDF10CB}" destId="{2767E2FD-483C-4187-8223-3CB81BB2F6BC}" srcOrd="6" destOrd="0" presId="urn:microsoft.com/office/officeart/2011/layout/HexagonRadial"/>
    <dgm:cxn modelId="{6D17D022-884A-4202-9CC9-2D4F2330AF55}" type="presParOf" srcId="{30580059-966C-4C06-AD1C-32364DDF10CB}" destId="{8F86974A-E287-46ED-9B60-81A9FC11891E}" srcOrd="7" destOrd="0" presId="urn:microsoft.com/office/officeart/2011/layout/HexagonRadial"/>
    <dgm:cxn modelId="{EAF9909D-38F4-49FA-80C8-EB4D06DE610D}" type="presParOf" srcId="{8F86974A-E287-46ED-9B60-81A9FC11891E}" destId="{A0B93CFA-3161-40F0-9C91-CC5B4D254935}" srcOrd="0" destOrd="0" presId="urn:microsoft.com/office/officeart/2011/layout/HexagonRadial"/>
    <dgm:cxn modelId="{78F72F54-8D93-4202-954C-ADD830F0F7ED}" type="presParOf" srcId="{30580059-966C-4C06-AD1C-32364DDF10CB}" destId="{5AB40E6F-708A-4607-A319-84A8839ACDC7}" srcOrd="8" destOrd="0" presId="urn:microsoft.com/office/officeart/2011/layout/HexagonRadial"/>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AEC26F-2E18-4E04-8E91-0EAA6C7B6CFB}"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0C08F334-16FE-4B08-8F0B-ED0C117B4CAD}">
      <dgm:prSet custT="1"/>
      <dgm:spPr/>
      <dgm:t>
        <a:bodyPr/>
        <a:lstStyle/>
        <a:p>
          <a:r>
            <a:rPr lang="en-US" sz="2400" kern="1200" cap="sm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Facial Recognition System can be used for:</a:t>
          </a:r>
        </a:p>
      </dgm:t>
    </dgm:pt>
    <dgm:pt modelId="{35C5932C-8DCA-46A0-8E63-347E984BEF26}" type="parTrans" cxnId="{86229598-4F57-41E1-BE12-5B8D93FE91E3}">
      <dgm:prSet/>
      <dgm:spPr/>
      <dgm:t>
        <a:bodyPr/>
        <a:lstStyle/>
        <a:p>
          <a:endParaRPr lang="en-US"/>
        </a:p>
      </dgm:t>
    </dgm:pt>
    <dgm:pt modelId="{54CE385D-9EB3-47AF-A58E-052A4831A410}" type="sibTrans" cxnId="{86229598-4F57-41E1-BE12-5B8D93FE91E3}">
      <dgm:prSet/>
      <dgm:spPr/>
      <dgm:t>
        <a:bodyPr/>
        <a:lstStyle/>
        <a:p>
          <a:endParaRPr lang="en-US"/>
        </a:p>
      </dgm:t>
    </dgm:pt>
    <dgm:pt modelId="{F9B44522-A961-474E-A638-D1B9D371DCED}">
      <dgm:prSet custT="1"/>
      <dgm:spPr/>
      <dgm:t>
        <a:bodyPr/>
        <a:lstStyle/>
        <a:p>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Video Surveillance</a:t>
          </a:r>
        </a:p>
      </dgm:t>
    </dgm:pt>
    <dgm:pt modelId="{B7462442-B7D7-47BC-825D-684BC32E243A}" type="parTrans" cxnId="{F920C17C-A567-4A51-92DF-CC1CDCFDB019}">
      <dgm:prSet/>
      <dgm:spPr/>
      <dgm:t>
        <a:bodyPr/>
        <a:lstStyle/>
        <a:p>
          <a:endParaRPr lang="en-US"/>
        </a:p>
      </dgm:t>
    </dgm:pt>
    <dgm:pt modelId="{20901C9A-2EB4-4B9E-844B-64EF3863CEC6}" type="sibTrans" cxnId="{F920C17C-A567-4A51-92DF-CC1CDCFDB019}">
      <dgm:prSet/>
      <dgm:spPr/>
      <dgm:t>
        <a:bodyPr/>
        <a:lstStyle/>
        <a:p>
          <a:endParaRPr lang="en-US"/>
        </a:p>
      </dgm:t>
    </dgm:pt>
    <dgm:pt modelId="{829F68E6-236B-4DBD-874B-40FC4F30C474}">
      <dgm:prSet custT="1"/>
      <dgm:spPr/>
      <dgm:t>
        <a:bodyPr/>
        <a:lstStyle/>
        <a:p>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Identify people over Internet</a:t>
          </a:r>
        </a:p>
      </dgm:t>
    </dgm:pt>
    <dgm:pt modelId="{0ADEA137-0B96-47BE-B84F-938205586D20}" type="parTrans" cxnId="{362838A3-B9FC-4391-B1B3-1839145EE561}">
      <dgm:prSet/>
      <dgm:spPr/>
      <dgm:t>
        <a:bodyPr/>
        <a:lstStyle/>
        <a:p>
          <a:endParaRPr lang="en-US"/>
        </a:p>
      </dgm:t>
    </dgm:pt>
    <dgm:pt modelId="{3C283ED4-BE86-4382-88ED-2FF84A2405B2}" type="sibTrans" cxnId="{362838A3-B9FC-4391-B1B3-1839145EE561}">
      <dgm:prSet/>
      <dgm:spPr/>
      <dgm:t>
        <a:bodyPr/>
        <a:lstStyle/>
        <a:p>
          <a:endParaRPr lang="en-US"/>
        </a:p>
      </dgm:t>
    </dgm:pt>
    <dgm:pt modelId="{6A61B871-BEDE-4F5C-A879-A4480882C56C}">
      <dgm:prSet custT="1"/>
      <dgm:spPr/>
      <dgm:t>
        <a:bodyPr/>
        <a:lstStyle/>
        <a:p>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Mobile security</a:t>
          </a:r>
        </a:p>
      </dgm:t>
    </dgm:pt>
    <dgm:pt modelId="{6961D951-BF8E-4F4F-A4D7-06E58D25FF8C}" type="parTrans" cxnId="{715F3204-5042-485F-BE84-C44585E11D5A}">
      <dgm:prSet/>
      <dgm:spPr/>
      <dgm:t>
        <a:bodyPr/>
        <a:lstStyle/>
        <a:p>
          <a:endParaRPr lang="en-US"/>
        </a:p>
      </dgm:t>
    </dgm:pt>
    <dgm:pt modelId="{7AEDBDE7-A7BC-414F-8B30-EF269CC3E717}" type="sibTrans" cxnId="{715F3204-5042-485F-BE84-C44585E11D5A}">
      <dgm:prSet/>
      <dgm:spPr/>
      <dgm:t>
        <a:bodyPr/>
        <a:lstStyle/>
        <a:p>
          <a:endParaRPr lang="en-US"/>
        </a:p>
      </dgm:t>
    </dgm:pt>
    <dgm:pt modelId="{1D5C09B5-ABFB-4DA5-B204-EB02308D6E38}">
      <dgm:prSet custT="1"/>
      <dgm:spPr/>
      <dgm:t>
        <a:bodyPr/>
        <a:lstStyle/>
        <a:p>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Airports</a:t>
          </a:r>
        </a:p>
      </dgm:t>
    </dgm:pt>
    <dgm:pt modelId="{27931F35-6D51-4279-86D0-4EA94420E83D}" type="parTrans" cxnId="{844D557A-B7A8-4B95-A9DB-D141FA7031D1}">
      <dgm:prSet/>
      <dgm:spPr/>
      <dgm:t>
        <a:bodyPr/>
        <a:lstStyle/>
        <a:p>
          <a:endParaRPr lang="en-US"/>
        </a:p>
      </dgm:t>
    </dgm:pt>
    <dgm:pt modelId="{38EC8435-8E90-49A4-8E92-B80A7BA5E58F}" type="sibTrans" cxnId="{844D557A-B7A8-4B95-A9DB-D141FA7031D1}">
      <dgm:prSet/>
      <dgm:spPr/>
      <dgm:t>
        <a:bodyPr/>
        <a:lstStyle/>
        <a:p>
          <a:endParaRPr lang="en-US"/>
        </a:p>
      </dgm:t>
    </dgm:pt>
    <dgm:pt modelId="{BB5BC779-CD93-4CD0-89E2-B3BCF0685977}">
      <dgm:prSet custT="1"/>
      <dgm:spPr/>
      <dgm:t>
        <a:bodyPr/>
        <a:lstStyle/>
        <a:p>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Healthcare</a:t>
          </a:r>
        </a:p>
      </dgm:t>
    </dgm:pt>
    <dgm:pt modelId="{CE42952F-20F0-4106-9E2D-4E707EE5B99F}" type="parTrans" cxnId="{5600F95B-A694-4A17-A891-C9FD86FEB81A}">
      <dgm:prSet/>
      <dgm:spPr/>
      <dgm:t>
        <a:bodyPr/>
        <a:lstStyle/>
        <a:p>
          <a:endParaRPr lang="en-US"/>
        </a:p>
      </dgm:t>
    </dgm:pt>
    <dgm:pt modelId="{D34DF60D-126C-4E85-AA20-0E9B292335E2}" type="sibTrans" cxnId="{5600F95B-A694-4A17-A891-C9FD86FEB81A}">
      <dgm:prSet/>
      <dgm:spPr/>
      <dgm:t>
        <a:bodyPr/>
        <a:lstStyle/>
        <a:p>
          <a:endParaRPr lang="en-US"/>
        </a:p>
      </dgm:t>
    </dgm:pt>
    <dgm:pt modelId="{736A9CEE-3092-427B-BDC4-C9961A78F2ED}">
      <dgm:prSet custT="1"/>
      <dgm:spPr/>
      <dgm:t>
        <a:bodyPr/>
        <a:lstStyle/>
        <a:p>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Fraud detection</a:t>
          </a:r>
        </a:p>
      </dgm:t>
    </dgm:pt>
    <dgm:pt modelId="{FE6B31B3-FC91-402E-935D-52BDAEEA816B}" type="parTrans" cxnId="{C01D2524-D304-4CCC-A1EF-16A92FB95AA4}">
      <dgm:prSet/>
      <dgm:spPr/>
      <dgm:t>
        <a:bodyPr/>
        <a:lstStyle/>
        <a:p>
          <a:endParaRPr lang="en-US"/>
        </a:p>
      </dgm:t>
    </dgm:pt>
    <dgm:pt modelId="{43308133-CDC4-411C-9112-08ABEF1B144B}" type="sibTrans" cxnId="{C01D2524-D304-4CCC-A1EF-16A92FB95AA4}">
      <dgm:prSet/>
      <dgm:spPr/>
      <dgm:t>
        <a:bodyPr/>
        <a:lstStyle/>
        <a:p>
          <a:endParaRPr lang="en-US"/>
        </a:p>
      </dgm:t>
    </dgm:pt>
    <dgm:pt modelId="{8FE28A15-2407-47B2-96FE-10C9AA6F4371}">
      <dgm:prSet custT="1"/>
      <dgm:spPr/>
      <dgm:t>
        <a:bodyPr/>
        <a:lstStyle/>
        <a:p>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Payments</a:t>
          </a:r>
        </a:p>
      </dgm:t>
    </dgm:pt>
    <dgm:pt modelId="{E1A74194-77D3-462C-BDAD-445B15B19387}" type="parTrans" cxnId="{EF4457DA-FF6F-43E1-82E3-29DC2D27834C}">
      <dgm:prSet/>
      <dgm:spPr/>
      <dgm:t>
        <a:bodyPr/>
        <a:lstStyle/>
        <a:p>
          <a:endParaRPr lang="en-US"/>
        </a:p>
      </dgm:t>
    </dgm:pt>
    <dgm:pt modelId="{F510074A-FC2C-420B-912D-A8E61FF10FC4}" type="sibTrans" cxnId="{EF4457DA-FF6F-43E1-82E3-29DC2D27834C}">
      <dgm:prSet/>
      <dgm:spPr/>
      <dgm:t>
        <a:bodyPr/>
        <a:lstStyle/>
        <a:p>
          <a:endParaRPr lang="en-US"/>
        </a:p>
      </dgm:t>
    </dgm:pt>
    <dgm:pt modelId="{83BEBD42-0C3B-49C4-BFD1-7F9C466D6A3E}">
      <dgm:prSet custT="1"/>
      <dgm:spPr/>
      <dgm:t>
        <a:bodyPr/>
        <a:lstStyle/>
        <a:p>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Advertising</a:t>
          </a:r>
        </a:p>
      </dgm:t>
    </dgm:pt>
    <dgm:pt modelId="{45D6A8D8-C69A-43FD-AA9A-D30F2D8ABE0D}" type="parTrans" cxnId="{9D016514-E7DE-4E8F-A829-781F466073E2}">
      <dgm:prSet/>
      <dgm:spPr/>
      <dgm:t>
        <a:bodyPr/>
        <a:lstStyle/>
        <a:p>
          <a:endParaRPr lang="en-US"/>
        </a:p>
      </dgm:t>
    </dgm:pt>
    <dgm:pt modelId="{1F887054-2988-4399-A0B1-9FB5D3D44131}" type="sibTrans" cxnId="{9D016514-E7DE-4E8F-A829-781F466073E2}">
      <dgm:prSet/>
      <dgm:spPr/>
      <dgm:t>
        <a:bodyPr/>
        <a:lstStyle/>
        <a:p>
          <a:endParaRPr lang="en-US"/>
        </a:p>
      </dgm:t>
    </dgm:pt>
    <dgm:pt modelId="{80409E80-D307-8249-B55B-83F54597F59D}">
      <dgm:prSet custT="1"/>
      <dgm:spPr/>
      <dgm:t>
        <a:bodyPr/>
        <a:lstStyle/>
        <a:p>
          <a:endPar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endParaRPr>
        </a:p>
      </dgm:t>
    </dgm:pt>
    <dgm:pt modelId="{137925A2-308F-EC46-8925-32E3ABF97A5E}" type="parTrans" cxnId="{A9BE6A58-FA0C-4242-9E66-71584FB47166}">
      <dgm:prSet/>
      <dgm:spPr/>
      <dgm:t>
        <a:bodyPr/>
        <a:lstStyle/>
        <a:p>
          <a:endParaRPr lang="en-US"/>
        </a:p>
      </dgm:t>
    </dgm:pt>
    <dgm:pt modelId="{48F3A7CD-9259-9547-8A93-7BD88F277DEB}" type="sibTrans" cxnId="{A9BE6A58-FA0C-4242-9E66-71584FB47166}">
      <dgm:prSet/>
      <dgm:spPr/>
      <dgm:t>
        <a:bodyPr/>
        <a:lstStyle/>
        <a:p>
          <a:endParaRPr lang="en-US"/>
        </a:p>
      </dgm:t>
    </dgm:pt>
    <dgm:pt modelId="{F7E4A11E-BBA7-424E-8B8C-2112D00081C2}" type="pres">
      <dgm:prSet presAssocID="{93AEC26F-2E18-4E04-8E91-0EAA6C7B6CFB}" presName="diagram" presStyleCnt="0">
        <dgm:presLayoutVars>
          <dgm:dir/>
          <dgm:animLvl val="lvl"/>
          <dgm:resizeHandles val="exact"/>
        </dgm:presLayoutVars>
      </dgm:prSet>
      <dgm:spPr/>
    </dgm:pt>
    <dgm:pt modelId="{543549C1-8F95-42A5-BA6D-2D408A1C6C5C}" type="pres">
      <dgm:prSet presAssocID="{0C08F334-16FE-4B08-8F0B-ED0C117B4CAD}" presName="compNode" presStyleCnt="0"/>
      <dgm:spPr/>
    </dgm:pt>
    <dgm:pt modelId="{7EFB1A36-4682-41F3-90C1-038248650282}" type="pres">
      <dgm:prSet presAssocID="{0C08F334-16FE-4B08-8F0B-ED0C117B4CAD}" presName="childRect" presStyleLbl="bgAcc1" presStyleIdx="0" presStyleCnt="1" custScaleX="84687" custScaleY="131888" custLinFactNeighborX="-49391" custLinFactNeighborY="-73">
        <dgm:presLayoutVars>
          <dgm:bulletEnabled val="1"/>
        </dgm:presLayoutVars>
      </dgm:prSet>
      <dgm:spPr/>
    </dgm:pt>
    <dgm:pt modelId="{EF3C75D4-8EC6-4CC4-82CB-14ACE2C316C2}" type="pres">
      <dgm:prSet presAssocID="{0C08F334-16FE-4B08-8F0B-ED0C117B4CAD}" presName="parentText" presStyleLbl="node1" presStyleIdx="0" presStyleCnt="0">
        <dgm:presLayoutVars>
          <dgm:chMax val="0"/>
          <dgm:bulletEnabled val="1"/>
        </dgm:presLayoutVars>
      </dgm:prSet>
      <dgm:spPr/>
    </dgm:pt>
    <dgm:pt modelId="{A30CB015-5D07-4020-98EC-D3F943D8ACF8}" type="pres">
      <dgm:prSet presAssocID="{0C08F334-16FE-4B08-8F0B-ED0C117B4CAD}" presName="parentRect" presStyleLbl="alignNode1" presStyleIdx="0" presStyleCnt="1" custScaleX="84893" custLinFactNeighborX="-49545" custLinFactNeighborY="25092"/>
      <dgm:spPr/>
    </dgm:pt>
    <dgm:pt modelId="{A269C098-5442-4678-8F81-0442FA6AF0C3}" type="pres">
      <dgm:prSet presAssocID="{0C08F334-16FE-4B08-8F0B-ED0C117B4CAD}" presName="adorn" presStyleLbl="fgAccFollowNode1" presStyleIdx="0" presStyleCnt="1" custAng="18585891" custFlipVert="1" custFlipHor="1" custScaleX="15422" custScaleY="8627" custLinFactNeighborX="-22969" custLinFactNeighborY="24647"/>
      <dgm:spPr/>
    </dgm:pt>
  </dgm:ptLst>
  <dgm:cxnLst>
    <dgm:cxn modelId="{715F3204-5042-485F-BE84-C44585E11D5A}" srcId="{0C08F334-16FE-4B08-8F0B-ED0C117B4CAD}" destId="{6A61B871-BEDE-4F5C-A879-A4480882C56C}" srcOrd="3" destOrd="0" parTransId="{6961D951-BF8E-4F4F-A4D7-06E58D25FF8C}" sibTransId="{7AEDBDE7-A7BC-414F-8B30-EF269CC3E717}"/>
    <dgm:cxn modelId="{95BE1B09-DDEE-42DA-9E3E-214B4D9E16A5}" type="presOf" srcId="{F9B44522-A961-474E-A638-D1B9D371DCED}" destId="{7EFB1A36-4682-41F3-90C1-038248650282}" srcOrd="0" destOrd="1" presId="urn:microsoft.com/office/officeart/2005/8/layout/bList2"/>
    <dgm:cxn modelId="{9D016514-E7DE-4E8F-A829-781F466073E2}" srcId="{0C08F334-16FE-4B08-8F0B-ED0C117B4CAD}" destId="{83BEBD42-0C3B-49C4-BFD1-7F9C466D6A3E}" srcOrd="8" destOrd="0" parTransId="{45D6A8D8-C69A-43FD-AA9A-D30F2D8ABE0D}" sibTransId="{1F887054-2988-4399-A0B1-9FB5D3D44131}"/>
    <dgm:cxn modelId="{4AE1EB1B-4175-4F78-BE21-0C6D43223D36}" type="presOf" srcId="{1D5C09B5-ABFB-4DA5-B204-EB02308D6E38}" destId="{7EFB1A36-4682-41F3-90C1-038248650282}" srcOrd="0" destOrd="4" presId="urn:microsoft.com/office/officeart/2005/8/layout/bList2"/>
    <dgm:cxn modelId="{C01D2524-D304-4CCC-A1EF-16A92FB95AA4}" srcId="{0C08F334-16FE-4B08-8F0B-ED0C117B4CAD}" destId="{736A9CEE-3092-427B-BDC4-C9961A78F2ED}" srcOrd="6" destOrd="0" parTransId="{FE6B31B3-FC91-402E-935D-52BDAEEA816B}" sibTransId="{43308133-CDC4-411C-9112-08ABEF1B144B}"/>
    <dgm:cxn modelId="{7FC7BC30-3AF4-894B-A11A-849468FF8481}" type="presOf" srcId="{80409E80-D307-8249-B55B-83F54597F59D}" destId="{7EFB1A36-4682-41F3-90C1-038248650282}" srcOrd="0" destOrd="0" presId="urn:microsoft.com/office/officeart/2005/8/layout/bList2"/>
    <dgm:cxn modelId="{10AF7936-A986-42A3-8421-57CF475C3CA5}" type="presOf" srcId="{BB5BC779-CD93-4CD0-89E2-B3BCF0685977}" destId="{7EFB1A36-4682-41F3-90C1-038248650282}" srcOrd="0" destOrd="5" presId="urn:microsoft.com/office/officeart/2005/8/layout/bList2"/>
    <dgm:cxn modelId="{A9BE6A58-FA0C-4242-9E66-71584FB47166}" srcId="{0C08F334-16FE-4B08-8F0B-ED0C117B4CAD}" destId="{80409E80-D307-8249-B55B-83F54597F59D}" srcOrd="0" destOrd="0" parTransId="{137925A2-308F-EC46-8925-32E3ABF97A5E}" sibTransId="{48F3A7CD-9259-9547-8A93-7BD88F277DEB}"/>
    <dgm:cxn modelId="{5600F95B-A694-4A17-A891-C9FD86FEB81A}" srcId="{0C08F334-16FE-4B08-8F0B-ED0C117B4CAD}" destId="{BB5BC779-CD93-4CD0-89E2-B3BCF0685977}" srcOrd="5" destOrd="0" parTransId="{CE42952F-20F0-4106-9E2D-4E707EE5B99F}" sibTransId="{D34DF60D-126C-4E85-AA20-0E9B292335E2}"/>
    <dgm:cxn modelId="{D982BB6C-317E-4D57-A4A4-2B5536D8F7AF}" type="presOf" srcId="{6A61B871-BEDE-4F5C-A879-A4480882C56C}" destId="{7EFB1A36-4682-41F3-90C1-038248650282}" srcOrd="0" destOrd="3" presId="urn:microsoft.com/office/officeart/2005/8/layout/bList2"/>
    <dgm:cxn modelId="{7497216D-2AA8-46D1-B5E2-3D5C80E0CF89}" type="presOf" srcId="{83BEBD42-0C3B-49C4-BFD1-7F9C466D6A3E}" destId="{7EFB1A36-4682-41F3-90C1-038248650282}" srcOrd="0" destOrd="8" presId="urn:microsoft.com/office/officeart/2005/8/layout/bList2"/>
    <dgm:cxn modelId="{844D557A-B7A8-4B95-A9DB-D141FA7031D1}" srcId="{0C08F334-16FE-4B08-8F0B-ED0C117B4CAD}" destId="{1D5C09B5-ABFB-4DA5-B204-EB02308D6E38}" srcOrd="4" destOrd="0" parTransId="{27931F35-6D51-4279-86D0-4EA94420E83D}" sibTransId="{38EC8435-8E90-49A4-8E92-B80A7BA5E58F}"/>
    <dgm:cxn modelId="{F920C17C-A567-4A51-92DF-CC1CDCFDB019}" srcId="{0C08F334-16FE-4B08-8F0B-ED0C117B4CAD}" destId="{F9B44522-A961-474E-A638-D1B9D371DCED}" srcOrd="1" destOrd="0" parTransId="{B7462442-B7D7-47BC-825D-684BC32E243A}" sibTransId="{20901C9A-2EB4-4B9E-844B-64EF3863CEC6}"/>
    <dgm:cxn modelId="{86229598-4F57-41E1-BE12-5B8D93FE91E3}" srcId="{93AEC26F-2E18-4E04-8E91-0EAA6C7B6CFB}" destId="{0C08F334-16FE-4B08-8F0B-ED0C117B4CAD}" srcOrd="0" destOrd="0" parTransId="{35C5932C-8DCA-46A0-8E63-347E984BEF26}" sibTransId="{54CE385D-9EB3-47AF-A58E-052A4831A410}"/>
    <dgm:cxn modelId="{362838A3-B9FC-4391-B1B3-1839145EE561}" srcId="{0C08F334-16FE-4B08-8F0B-ED0C117B4CAD}" destId="{829F68E6-236B-4DBD-874B-40FC4F30C474}" srcOrd="2" destOrd="0" parTransId="{0ADEA137-0B96-47BE-B84F-938205586D20}" sibTransId="{3C283ED4-BE86-4382-88ED-2FF84A2405B2}"/>
    <dgm:cxn modelId="{C40FB7B1-C98D-472F-B5B7-564EF348D1A1}" type="presOf" srcId="{8FE28A15-2407-47B2-96FE-10C9AA6F4371}" destId="{7EFB1A36-4682-41F3-90C1-038248650282}" srcOrd="0" destOrd="7" presId="urn:microsoft.com/office/officeart/2005/8/layout/bList2"/>
    <dgm:cxn modelId="{FAD48CD5-BDA0-4632-9960-A97D25E76C96}" type="presOf" srcId="{736A9CEE-3092-427B-BDC4-C9961A78F2ED}" destId="{7EFB1A36-4682-41F3-90C1-038248650282}" srcOrd="0" destOrd="6" presId="urn:microsoft.com/office/officeart/2005/8/layout/bList2"/>
    <dgm:cxn modelId="{E8EA7AD9-3B92-4EF5-B1D8-3CB6446F2565}" type="presOf" srcId="{829F68E6-236B-4DBD-874B-40FC4F30C474}" destId="{7EFB1A36-4682-41F3-90C1-038248650282}" srcOrd="0" destOrd="2" presId="urn:microsoft.com/office/officeart/2005/8/layout/bList2"/>
    <dgm:cxn modelId="{EF4457DA-FF6F-43E1-82E3-29DC2D27834C}" srcId="{0C08F334-16FE-4B08-8F0B-ED0C117B4CAD}" destId="{8FE28A15-2407-47B2-96FE-10C9AA6F4371}" srcOrd="7" destOrd="0" parTransId="{E1A74194-77D3-462C-BDAD-445B15B19387}" sibTransId="{F510074A-FC2C-420B-912D-A8E61FF10FC4}"/>
    <dgm:cxn modelId="{B03CA7DF-CAE6-41A3-8E94-FF46043F386D}" type="presOf" srcId="{0C08F334-16FE-4B08-8F0B-ED0C117B4CAD}" destId="{EF3C75D4-8EC6-4CC4-82CB-14ACE2C316C2}" srcOrd="0" destOrd="0" presId="urn:microsoft.com/office/officeart/2005/8/layout/bList2"/>
    <dgm:cxn modelId="{C129BFE8-34F2-4DEE-9AE4-2176F9A92D6F}" type="presOf" srcId="{93AEC26F-2E18-4E04-8E91-0EAA6C7B6CFB}" destId="{F7E4A11E-BBA7-424E-8B8C-2112D00081C2}" srcOrd="0" destOrd="0" presId="urn:microsoft.com/office/officeart/2005/8/layout/bList2"/>
    <dgm:cxn modelId="{E32DEDFD-4C31-4C6B-95CB-18C8AB29773F}" type="presOf" srcId="{0C08F334-16FE-4B08-8F0B-ED0C117B4CAD}" destId="{A30CB015-5D07-4020-98EC-D3F943D8ACF8}" srcOrd="1" destOrd="0" presId="urn:microsoft.com/office/officeart/2005/8/layout/bList2"/>
    <dgm:cxn modelId="{40751559-7E66-419F-975E-3F0486120584}" type="presParOf" srcId="{F7E4A11E-BBA7-424E-8B8C-2112D00081C2}" destId="{543549C1-8F95-42A5-BA6D-2D408A1C6C5C}" srcOrd="0" destOrd="0" presId="urn:microsoft.com/office/officeart/2005/8/layout/bList2"/>
    <dgm:cxn modelId="{DD34A7C3-4ADC-4FBE-BC8B-642822DA0D68}" type="presParOf" srcId="{543549C1-8F95-42A5-BA6D-2D408A1C6C5C}" destId="{7EFB1A36-4682-41F3-90C1-038248650282}" srcOrd="0" destOrd="0" presId="urn:microsoft.com/office/officeart/2005/8/layout/bList2"/>
    <dgm:cxn modelId="{32C0C52D-FA9C-4398-A397-A0BFB2462550}" type="presParOf" srcId="{543549C1-8F95-42A5-BA6D-2D408A1C6C5C}" destId="{EF3C75D4-8EC6-4CC4-82CB-14ACE2C316C2}" srcOrd="1" destOrd="0" presId="urn:microsoft.com/office/officeart/2005/8/layout/bList2"/>
    <dgm:cxn modelId="{186E0716-B776-4A78-834E-8834E5019E2E}" type="presParOf" srcId="{543549C1-8F95-42A5-BA6D-2D408A1C6C5C}" destId="{A30CB015-5D07-4020-98EC-D3F943D8ACF8}" srcOrd="2" destOrd="0" presId="urn:microsoft.com/office/officeart/2005/8/layout/bList2"/>
    <dgm:cxn modelId="{8D358E11-B91E-477D-8243-7FEC31410B4C}" type="presParOf" srcId="{543549C1-8F95-42A5-BA6D-2D408A1C6C5C}" destId="{A269C098-5442-4678-8F81-0442FA6AF0C3}" srcOrd="3" destOrd="0" presId="urn:microsoft.com/office/officeart/2005/8/layout/b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58B7B-E6CB-4177-AF9C-01CF93235D2A}">
      <dsp:nvSpPr>
        <dsp:cNvPr id="0" name=""/>
        <dsp:cNvSpPr/>
      </dsp:nvSpPr>
      <dsp:spPr>
        <a:xfrm>
          <a:off x="2793090" y="1710915"/>
          <a:ext cx="2603511" cy="1881158"/>
        </a:xfrm>
        <a:prstGeom prst="hexagon">
          <a:avLst>
            <a:gd name="adj" fmla="val 28570"/>
            <a:gd name="vf" fmla="val 11547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cap="all" dirty="0">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rPr>
            <a:t>Face Recognition using Deep learning</a:t>
          </a:r>
        </a:p>
      </dsp:txBody>
      <dsp:txXfrm>
        <a:off x="3189198" y="1997122"/>
        <a:ext cx="1811295" cy="1308744"/>
      </dsp:txXfrm>
    </dsp:sp>
    <dsp:sp modelId="{0B088A0C-46AE-411E-869C-9DC5BCFB0B82}">
      <dsp:nvSpPr>
        <dsp:cNvPr id="0" name=""/>
        <dsp:cNvSpPr/>
      </dsp:nvSpPr>
      <dsp:spPr>
        <a:xfrm flipV="1">
          <a:off x="6892" y="4888978"/>
          <a:ext cx="820697" cy="45719"/>
        </a:xfrm>
        <a:prstGeom prst="star4">
          <a:avLst/>
        </a:prstGeom>
        <a:solidFill>
          <a:schemeClr val="accent3">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6F73D79-FFE2-4E27-90E0-6EABA293ACD4}">
      <dsp:nvSpPr>
        <dsp:cNvPr id="0" name=""/>
        <dsp:cNvSpPr/>
      </dsp:nvSpPr>
      <dsp:spPr>
        <a:xfrm>
          <a:off x="1280154" y="1880899"/>
          <a:ext cx="1782096" cy="1541733"/>
        </a:xfrm>
        <a:prstGeom prst="hexagon">
          <a:avLst>
            <a:gd name="adj" fmla="val 28570"/>
            <a:gd name="vf" fmla="val 115470"/>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cap="all">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rPr>
            <a:t>VGG-Face</a:t>
          </a:r>
          <a:endParaRPr lang="en-US" sz="1800" kern="1200" cap="all" dirty="0">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endParaRPr>
        </a:p>
      </dsp:txBody>
      <dsp:txXfrm>
        <a:off x="1575486" y="2136398"/>
        <a:ext cx="1191432" cy="1030735"/>
      </dsp:txXfrm>
    </dsp:sp>
    <dsp:sp modelId="{6A93DFF1-8A50-46F3-9F0B-687AA6A5C974}">
      <dsp:nvSpPr>
        <dsp:cNvPr id="0" name=""/>
        <dsp:cNvSpPr/>
      </dsp:nvSpPr>
      <dsp:spPr>
        <a:xfrm>
          <a:off x="5326977" y="2132545"/>
          <a:ext cx="820697" cy="706959"/>
        </a:xfrm>
        <a:prstGeom prst="hexagon">
          <a:avLst>
            <a:gd name="adj" fmla="val 28900"/>
            <a:gd name="vf" fmla="val 115470"/>
          </a:avLst>
        </a:prstGeom>
        <a:solidFill>
          <a:schemeClr val="accent3">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CF63295-2052-484B-A5AA-690EEBA80B93}">
      <dsp:nvSpPr>
        <dsp:cNvPr id="0" name=""/>
        <dsp:cNvSpPr/>
      </dsp:nvSpPr>
      <dsp:spPr>
        <a:xfrm>
          <a:off x="3258889" y="131304"/>
          <a:ext cx="1782096" cy="1541733"/>
        </a:xfrm>
        <a:prstGeom prst="hexagon">
          <a:avLst>
            <a:gd name="adj" fmla="val 28570"/>
            <a:gd name="vf" fmla="val 115470"/>
          </a:avLst>
        </a:prstGeom>
        <a:gradFill rotWithShape="0">
          <a:gsLst>
            <a:gs pos="0">
              <a:schemeClr val="accent3">
                <a:hueOff val="-1652922"/>
                <a:satOff val="269"/>
                <a:lumOff val="915"/>
                <a:alphaOff val="0"/>
                <a:tint val="98000"/>
                <a:lumMod val="100000"/>
              </a:schemeClr>
            </a:gs>
            <a:gs pos="100000">
              <a:schemeClr val="accent3">
                <a:hueOff val="-1652922"/>
                <a:satOff val="269"/>
                <a:lumOff val="915"/>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cap="all" dirty="0">
              <a:ln w="3175" cmpd="sng"/>
              <a:effectLst>
                <a:glow rad="38100">
                  <a:schemeClr val="bg1">
                    <a:lumMod val="65000"/>
                    <a:lumOff val="35000"/>
                    <a:alpha val="40000"/>
                  </a:schemeClr>
                </a:glow>
                <a:outerShdw blurRad="28575" dist="38100" dir="14040000" algn="tl" rotWithShape="0">
                  <a:srgbClr val="000000">
                    <a:alpha val="25000"/>
                  </a:srgbClr>
                </a:outerShdw>
              </a:effectLst>
              <a:latin typeface="Algerian" panose="04020705040A02060702" pitchFamily="82" charset="0"/>
              <a:ea typeface="+mj-ea"/>
              <a:cs typeface="+mj-cs"/>
            </a:rPr>
            <a:t>FaceNet</a:t>
          </a:r>
        </a:p>
      </dsp:txBody>
      <dsp:txXfrm>
        <a:off x="3554221" y="386803"/>
        <a:ext cx="1191432" cy="1030735"/>
      </dsp:txXfrm>
    </dsp:sp>
    <dsp:sp modelId="{A0B93CFA-3161-40F0-9C91-CC5B4D254935}">
      <dsp:nvSpPr>
        <dsp:cNvPr id="0" name=""/>
        <dsp:cNvSpPr/>
      </dsp:nvSpPr>
      <dsp:spPr>
        <a:xfrm flipV="1">
          <a:off x="8968672" y="0"/>
          <a:ext cx="448814" cy="116111"/>
        </a:xfrm>
        <a:prstGeom prst="star4">
          <a:avLst/>
        </a:prstGeom>
        <a:solidFill>
          <a:schemeClr val="accent3">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767E2FD-483C-4187-8223-3CB81BB2F6BC}">
      <dsp:nvSpPr>
        <dsp:cNvPr id="0" name=""/>
        <dsp:cNvSpPr/>
      </dsp:nvSpPr>
      <dsp:spPr>
        <a:xfrm>
          <a:off x="5228390" y="1908646"/>
          <a:ext cx="1782096" cy="1541733"/>
        </a:xfrm>
        <a:prstGeom prst="hexagon">
          <a:avLst>
            <a:gd name="adj" fmla="val 28570"/>
            <a:gd name="vf" fmla="val 115470"/>
          </a:avLst>
        </a:prstGeom>
        <a:gradFill rotWithShape="0">
          <a:gsLst>
            <a:gs pos="0">
              <a:schemeClr val="accent3">
                <a:hueOff val="-3305844"/>
                <a:satOff val="539"/>
                <a:lumOff val="1829"/>
                <a:alphaOff val="0"/>
                <a:tint val="98000"/>
                <a:lumMod val="100000"/>
              </a:schemeClr>
            </a:gs>
            <a:gs pos="100000">
              <a:schemeClr val="accent3">
                <a:hueOff val="-3305844"/>
                <a:satOff val="539"/>
                <a:lumOff val="1829"/>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cap="all">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rPr>
            <a:t>DeepFace</a:t>
          </a:r>
          <a:endParaRPr lang="en-US" sz="1800" kern="1200" cap="all" dirty="0">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endParaRPr>
        </a:p>
      </dsp:txBody>
      <dsp:txXfrm>
        <a:off x="5523722" y="2164145"/>
        <a:ext cx="1191432" cy="1030735"/>
      </dsp:txXfrm>
    </dsp:sp>
    <dsp:sp modelId="{5AB40E6F-708A-4607-A319-84A8839ACDC7}">
      <dsp:nvSpPr>
        <dsp:cNvPr id="0" name=""/>
        <dsp:cNvSpPr/>
      </dsp:nvSpPr>
      <dsp:spPr>
        <a:xfrm>
          <a:off x="3207776" y="3761787"/>
          <a:ext cx="1782096" cy="1541733"/>
        </a:xfrm>
        <a:prstGeom prst="hexagon">
          <a:avLst>
            <a:gd name="adj" fmla="val 28570"/>
            <a:gd name="vf" fmla="val 115470"/>
          </a:avLst>
        </a:prstGeom>
        <a:gradFill rotWithShape="0">
          <a:gsLst>
            <a:gs pos="0">
              <a:schemeClr val="accent3">
                <a:hueOff val="-4958767"/>
                <a:satOff val="808"/>
                <a:lumOff val="2744"/>
                <a:alphaOff val="0"/>
                <a:tint val="98000"/>
                <a:lumMod val="100000"/>
              </a:schemeClr>
            </a:gs>
            <a:gs pos="100000">
              <a:schemeClr val="accent3">
                <a:hueOff val="-4958767"/>
                <a:satOff val="808"/>
                <a:lumOff val="2744"/>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cap="all">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rPr>
            <a:t>DeepID</a:t>
          </a:r>
          <a:endParaRPr lang="en-US" sz="1800" kern="1200" cap="all" dirty="0">
            <a:ln w="3175" cmpd="sng"/>
            <a:effectLst>
              <a:glow rad="38100">
                <a:prstClr val="black">
                  <a:lumMod val="65000"/>
                  <a:lumOff val="35000"/>
                  <a:alpha val="40000"/>
                </a:prstClr>
              </a:glow>
              <a:outerShdw blurRad="28575" dist="38100" dir="14040000" algn="tl" rotWithShape="0">
                <a:srgbClr val="000000">
                  <a:alpha val="25000"/>
                </a:srgbClr>
              </a:outerShdw>
            </a:effectLst>
            <a:latin typeface="Algerian" panose="04020705040A02060702" pitchFamily="82" charset="0"/>
            <a:ea typeface="+mn-ea"/>
            <a:cs typeface="+mn-cs"/>
          </a:endParaRPr>
        </a:p>
      </dsp:txBody>
      <dsp:txXfrm>
        <a:off x="3503108" y="4017286"/>
        <a:ext cx="1191432" cy="1030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B1A36-4682-41F3-90C1-038248650282}">
      <dsp:nvSpPr>
        <dsp:cNvPr id="0" name=""/>
        <dsp:cNvSpPr/>
      </dsp:nvSpPr>
      <dsp:spPr>
        <a:xfrm>
          <a:off x="559270" y="2736"/>
          <a:ext cx="4339869" cy="5045249"/>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endPar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Video Surveillance</a:t>
          </a:r>
        </a:p>
        <a:p>
          <a:pPr marL="228600" lvl="1" indent="-228600" algn="l" defTabSz="1066800">
            <a:lnSpc>
              <a:spcPct val="90000"/>
            </a:lnSpc>
            <a:spcBef>
              <a:spcPct val="0"/>
            </a:spcBef>
            <a:spcAft>
              <a:spcPct val="15000"/>
            </a:spcAft>
            <a:buChar char="•"/>
          </a:pPr>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Identify people over Internet</a:t>
          </a:r>
        </a:p>
        <a:p>
          <a:pPr marL="228600" lvl="1" indent="-228600" algn="l" defTabSz="1066800">
            <a:lnSpc>
              <a:spcPct val="90000"/>
            </a:lnSpc>
            <a:spcBef>
              <a:spcPct val="0"/>
            </a:spcBef>
            <a:spcAft>
              <a:spcPct val="15000"/>
            </a:spcAft>
            <a:buChar char="•"/>
          </a:pPr>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Mobile security</a:t>
          </a:r>
        </a:p>
        <a:p>
          <a:pPr marL="228600" lvl="1" indent="-228600" algn="l" defTabSz="1066800">
            <a:lnSpc>
              <a:spcPct val="90000"/>
            </a:lnSpc>
            <a:spcBef>
              <a:spcPct val="0"/>
            </a:spcBef>
            <a:spcAft>
              <a:spcPct val="15000"/>
            </a:spcAft>
            <a:buChar char="•"/>
          </a:pPr>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Airports</a:t>
          </a:r>
        </a:p>
        <a:p>
          <a:pPr marL="228600" lvl="1" indent="-228600" algn="l" defTabSz="1066800">
            <a:lnSpc>
              <a:spcPct val="90000"/>
            </a:lnSpc>
            <a:spcBef>
              <a:spcPct val="0"/>
            </a:spcBef>
            <a:spcAft>
              <a:spcPct val="15000"/>
            </a:spcAft>
            <a:buChar char="•"/>
          </a:pPr>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Healthcare</a:t>
          </a:r>
        </a:p>
        <a:p>
          <a:pPr marL="228600" lvl="1" indent="-228600" algn="l" defTabSz="1066800">
            <a:lnSpc>
              <a:spcPct val="90000"/>
            </a:lnSpc>
            <a:spcBef>
              <a:spcPct val="0"/>
            </a:spcBef>
            <a:spcAft>
              <a:spcPct val="15000"/>
            </a:spcAft>
            <a:buChar char="•"/>
          </a:pPr>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Fraud detection</a:t>
          </a:r>
        </a:p>
        <a:p>
          <a:pPr marL="228600" lvl="1" indent="-228600" algn="l" defTabSz="1066800">
            <a:lnSpc>
              <a:spcPct val="90000"/>
            </a:lnSpc>
            <a:spcBef>
              <a:spcPct val="0"/>
            </a:spcBef>
            <a:spcAft>
              <a:spcPct val="15000"/>
            </a:spcAft>
            <a:buChar char="•"/>
          </a:pPr>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Payments</a:t>
          </a:r>
        </a:p>
        <a:p>
          <a:pPr marL="228600" lvl="1" indent="-228600" algn="l" defTabSz="1066800">
            <a:lnSpc>
              <a:spcPct val="90000"/>
            </a:lnSpc>
            <a:spcBef>
              <a:spcPct val="0"/>
            </a:spcBef>
            <a:spcAft>
              <a:spcPct val="15000"/>
            </a:spcAft>
            <a:buChar char="•"/>
          </a:pPr>
          <a:r>
            <a:rPr lang="en-US" sz="2400" kern="1200" cap="small" dirty="0">
              <a:ln w="3175" cmpd="sng">
                <a:noFill/>
              </a:ln>
              <a:solidFill>
                <a:srgbClr val="FF0000"/>
              </a:soli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Advertising</a:t>
          </a:r>
        </a:p>
      </dsp:txBody>
      <dsp:txXfrm>
        <a:off x="660958" y="104424"/>
        <a:ext cx="4136493" cy="4943561"/>
      </dsp:txXfrm>
    </dsp:sp>
    <dsp:sp modelId="{A30CB015-5D07-4020-98EC-D3F943D8ACF8}">
      <dsp:nvSpPr>
        <dsp:cNvPr id="0" name=""/>
        <dsp:cNvSpPr/>
      </dsp:nvSpPr>
      <dsp:spPr>
        <a:xfrm>
          <a:off x="546100" y="4446385"/>
          <a:ext cx="4350425" cy="164492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US" sz="2400" kern="1200" cap="sm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Facial Recognition System can be used for:</a:t>
          </a:r>
        </a:p>
      </dsp:txBody>
      <dsp:txXfrm>
        <a:off x="546100" y="4446385"/>
        <a:ext cx="3063680" cy="1644924"/>
      </dsp:txXfrm>
    </dsp:sp>
    <dsp:sp modelId="{A269C098-5442-4678-8F81-0442FA6AF0C3}">
      <dsp:nvSpPr>
        <dsp:cNvPr id="0" name=""/>
        <dsp:cNvSpPr/>
      </dsp:nvSpPr>
      <dsp:spPr>
        <a:xfrm rot="18585891" flipH="1" flipV="1">
          <a:off x="6798360" y="5957117"/>
          <a:ext cx="276610" cy="154734"/>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07986-2519-4329-898A-4D468E5A245F}" type="datetimeFigureOut">
              <a:rPr lang="en-US" smtClean="0"/>
              <a:t>5/8/23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0BB01-9B14-472D-9A2F-48482A58C0B6}" type="slidenum">
              <a:rPr lang="en-US" smtClean="0"/>
              <a:t>‹#›</a:t>
            </a:fld>
            <a:endParaRPr lang="en-US"/>
          </a:p>
        </p:txBody>
      </p:sp>
    </p:spTree>
    <p:extLst>
      <p:ext uri="{BB962C8B-B14F-4D97-AF65-F5344CB8AC3E}">
        <p14:creationId xmlns:p14="http://schemas.microsoft.com/office/powerpoint/2010/main" val="209339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VGGNet</a:t>
            </a:r>
            <a:r>
              <a:rPr lang="en-US" dirty="0"/>
              <a:t>: </a:t>
            </a:r>
            <a:r>
              <a:rPr lang="en-US" sz="1800" dirty="0">
                <a:effectLst/>
                <a:latin typeface="Times New Roman" panose="02020603050405020304" pitchFamily="18" charset="0"/>
                <a:ea typeface="Calibri" panose="020F0502020204030204" pitchFamily="34" charset="0"/>
              </a:rPr>
              <a:t>Visual Geometry Group designed by Oxford Researchers. The model has attained the accuracy of 97.2% on the LFW dataset.</a:t>
            </a:r>
          </a:p>
          <a:p>
            <a:r>
              <a:rPr lang="en-US" sz="1800" b="1" dirty="0">
                <a:effectLst/>
                <a:latin typeface="Times New Roman" panose="02020603050405020304" pitchFamily="18" charset="0"/>
              </a:rPr>
              <a:t>DeepFace: </a:t>
            </a:r>
            <a:r>
              <a:rPr lang="en-US" sz="1800" dirty="0">
                <a:effectLst/>
                <a:latin typeface="Times New Roman" panose="02020603050405020304" pitchFamily="18" charset="0"/>
                <a:ea typeface="Calibri" panose="020F0502020204030204" pitchFamily="34" charset="0"/>
              </a:rPr>
              <a:t>designed by Facebook researchers , model has achieved an accuracy of 97.35 of the LFW dataset.</a:t>
            </a:r>
          </a:p>
          <a:p>
            <a:r>
              <a:rPr lang="en-US" sz="1800" b="1" dirty="0">
                <a:effectLst/>
                <a:latin typeface="Times New Roman" panose="02020603050405020304" pitchFamily="18" charset="0"/>
                <a:ea typeface="Calibri" panose="020F0502020204030204" pitchFamily="34" charset="0"/>
              </a:rPr>
              <a:t>FaceNet</a:t>
            </a:r>
            <a:r>
              <a:rPr lang="en-US" sz="1800" dirty="0">
                <a:effectLst/>
                <a:latin typeface="Times New Roman" panose="02020603050405020304" pitchFamily="18" charset="0"/>
                <a:ea typeface="Calibri" panose="020F0502020204030204" pitchFamily="34" charset="0"/>
              </a:rPr>
              <a:t> was designed by Google researchers , model has reached an accuracy of 99.60% of the LFW dataset.</a:t>
            </a:r>
          </a:p>
          <a:p>
            <a:r>
              <a:rPr lang="en-US" sz="1800" b="1" dirty="0">
                <a:effectLst/>
                <a:latin typeface="Times New Roman" panose="02020603050405020304" pitchFamily="18" charset="0"/>
                <a:ea typeface="Calibri" panose="020F0502020204030204" pitchFamily="34" charset="0"/>
              </a:rPr>
              <a:t>DeepID:  </a:t>
            </a:r>
            <a:r>
              <a:rPr lang="en-US" sz="1800" b="0" dirty="0">
                <a:effectLst/>
                <a:latin typeface="Times New Roman" panose="02020603050405020304" pitchFamily="18" charset="0"/>
                <a:ea typeface="Calibri" panose="020F0502020204030204" pitchFamily="34" charset="0"/>
              </a:rPr>
              <a:t>OpenCV model  had an accuracy of 98% for LFW dataset. LFW stands for labeled faced in the wild home</a:t>
            </a:r>
            <a:endParaRPr lang="en-US" sz="1800" b="1"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1E0BB01-9B14-472D-9A2F-48482A58C0B6}" type="slidenum">
              <a:rPr lang="en-US" smtClean="0"/>
              <a:t>3</a:t>
            </a:fld>
            <a:endParaRPr lang="en-US"/>
          </a:p>
        </p:txBody>
      </p:sp>
    </p:spTree>
    <p:extLst>
      <p:ext uri="{BB962C8B-B14F-4D97-AF65-F5344CB8AC3E}">
        <p14:creationId xmlns:p14="http://schemas.microsoft.com/office/powerpoint/2010/main" val="26099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Facial recognition system can be applied in different domain of our daily life:</a:t>
            </a:r>
          </a:p>
          <a:p>
            <a:r>
              <a:rPr lang="en-US" b="0" i="0" dirty="0">
                <a:solidFill>
                  <a:srgbClr val="374151"/>
                </a:solidFill>
                <a:effectLst/>
                <a:latin typeface="Söhne"/>
              </a:rPr>
              <a:t>Video surveillance using face recognition systems is a technology that uses artificial intelligence (AI) and computer vision to identify and track individuals based on their facial features. </a:t>
            </a:r>
          </a:p>
          <a:p>
            <a:pPr algn="l">
              <a:buFont typeface="+mj-lt"/>
              <a:buNone/>
            </a:pPr>
            <a:r>
              <a:rPr lang="en-US" b="0" i="0" dirty="0">
                <a:solidFill>
                  <a:srgbClr val="374151"/>
                </a:solidFill>
                <a:effectLst/>
                <a:latin typeface="Söhne"/>
              </a:rPr>
              <a:t>Patient identification: Access control: Patient monitoring are the applications of facial recognition system in healthcare.</a:t>
            </a:r>
          </a:p>
          <a:p>
            <a:pPr algn="l">
              <a:buFont typeface="+mj-lt"/>
              <a:buNone/>
            </a:pPr>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01E0BB01-9B14-472D-9A2F-48482A58C0B6}" type="slidenum">
              <a:rPr lang="en-US" smtClean="0"/>
              <a:t>4</a:t>
            </a:fld>
            <a:endParaRPr lang="en-US"/>
          </a:p>
        </p:txBody>
      </p:sp>
    </p:spTree>
    <p:extLst>
      <p:ext uri="{BB962C8B-B14F-4D97-AF65-F5344CB8AC3E}">
        <p14:creationId xmlns:p14="http://schemas.microsoft.com/office/powerpoint/2010/main" val="176447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0BB01-9B14-472D-9A2F-48482A58C0B6}" type="slidenum">
              <a:rPr lang="en-US" smtClean="0"/>
              <a:t>6</a:t>
            </a:fld>
            <a:endParaRPr lang="en-US"/>
          </a:p>
        </p:txBody>
      </p:sp>
    </p:spTree>
    <p:extLst>
      <p:ext uri="{BB962C8B-B14F-4D97-AF65-F5344CB8AC3E}">
        <p14:creationId xmlns:p14="http://schemas.microsoft.com/office/powerpoint/2010/main" val="168171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Limited training data: GANs require a large amount of training data to learn the underlying distribution of facial features. However, obtaining a large dataset of facial images can be challenging in some cases, particularly when dealing with diverse populations or rare facial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Vulnerability to adversarial attacks: GANs can be susceptible to adversarial attacks, where small changes to the input image can cause the network to produce inaccurate results. This can lead to security issues in face recognition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Computationally expensive: GANs require significant computational resources for training and inference, which can make them expensive to implement and maintain in some cases.</a:t>
            </a:r>
          </a:p>
          <a:p>
            <a:endParaRPr lang="en-US" dirty="0"/>
          </a:p>
        </p:txBody>
      </p:sp>
      <p:sp>
        <p:nvSpPr>
          <p:cNvPr id="4" name="Slide Number Placeholder 3"/>
          <p:cNvSpPr>
            <a:spLocks noGrp="1"/>
          </p:cNvSpPr>
          <p:nvPr>
            <p:ph type="sldNum" sz="quarter" idx="5"/>
          </p:nvPr>
        </p:nvSpPr>
        <p:spPr/>
        <p:txBody>
          <a:bodyPr/>
          <a:lstStyle/>
          <a:p>
            <a:fld id="{01E0BB01-9B14-472D-9A2F-48482A58C0B6}" type="slidenum">
              <a:rPr lang="en-US" smtClean="0"/>
              <a:t>8</a:t>
            </a:fld>
            <a:endParaRPr lang="en-US"/>
          </a:p>
        </p:txBody>
      </p:sp>
    </p:spTree>
    <p:extLst>
      <p:ext uri="{BB962C8B-B14F-4D97-AF65-F5344CB8AC3E}">
        <p14:creationId xmlns:p14="http://schemas.microsoft.com/office/powerpoint/2010/main" val="146951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6436438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CFFA72-C83A-497E-A7BB-765110117642}" type="datetimeFigureOut">
              <a:rPr lang="en-US" smtClean="0"/>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419254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1056511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3420959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2915681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1992731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1971303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6993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257626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318003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FFA72-C83A-497E-A7BB-7651101176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153873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CFFA72-C83A-497E-A7BB-765110117642}" type="datetimeFigureOut">
              <a:rPr lang="en-US" smtClean="0"/>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71197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FFA72-C83A-497E-A7BB-765110117642}" type="datetimeFigureOut">
              <a:rPr lang="en-US" smtClean="0"/>
              <a:t>5/8/23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360680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FFA72-C83A-497E-A7BB-765110117642}" type="datetimeFigureOut">
              <a:rPr lang="en-US" smtClean="0"/>
              <a:t>5/8/23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1525411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7CFFA72-C83A-497E-A7BB-765110117642}" type="datetimeFigureOut">
              <a:rPr lang="en-US" smtClean="0"/>
              <a:t>5/8/23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212610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CFFA72-C83A-497E-A7BB-765110117642}" type="datetimeFigureOut">
              <a:rPr lang="en-US" smtClean="0"/>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42498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CFFA72-C83A-497E-A7BB-765110117642}" type="datetimeFigureOut">
              <a:rPr lang="en-US" smtClean="0"/>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53416-1BC5-4E59-8FF5-826B476C34F6}" type="slidenum">
              <a:rPr lang="en-US" smtClean="0"/>
              <a:t>‹#›</a:t>
            </a:fld>
            <a:endParaRPr lang="en-US"/>
          </a:p>
        </p:txBody>
      </p:sp>
    </p:spTree>
    <p:extLst>
      <p:ext uri="{BB962C8B-B14F-4D97-AF65-F5344CB8AC3E}">
        <p14:creationId xmlns:p14="http://schemas.microsoft.com/office/powerpoint/2010/main" val="245956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CFFA72-C83A-497E-A7BB-765110117642}" type="datetimeFigureOut">
              <a:rPr lang="en-US" smtClean="0"/>
              <a:t>5/8/23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C53416-1BC5-4E59-8FF5-826B476C34F6}" type="slidenum">
              <a:rPr lang="en-US" smtClean="0"/>
              <a:t>‹#›</a:t>
            </a:fld>
            <a:endParaRPr lang="en-US"/>
          </a:p>
        </p:txBody>
      </p:sp>
    </p:spTree>
    <p:extLst>
      <p:ext uri="{BB962C8B-B14F-4D97-AF65-F5344CB8AC3E}">
        <p14:creationId xmlns:p14="http://schemas.microsoft.com/office/powerpoint/2010/main" val="4169755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5.png"/><Relationship Id="rId5" Type="http://schemas.openxmlformats.org/officeDocument/2006/relationships/image" Target="../media/image6.jp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notesSlide" Target="../notesSlides/notesSlide1.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1.xml"/><Relationship Id="rId7" Type="http://schemas.openxmlformats.org/officeDocument/2006/relationships/diagramQuickStyle" Target="../diagrams/quickStyle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Layout" Target="../diagrams/layout2.xml"/><Relationship Id="rId11" Type="http://schemas.openxmlformats.org/officeDocument/2006/relationships/image" Target="../media/image5.png"/><Relationship Id="rId5" Type="http://schemas.openxmlformats.org/officeDocument/2006/relationships/diagramData" Target="../diagrams/data2.xml"/><Relationship Id="rId10" Type="http://schemas.openxmlformats.org/officeDocument/2006/relationships/image" Target="../media/image7.png"/><Relationship Id="rId4" Type="http://schemas.openxmlformats.org/officeDocument/2006/relationships/notesSlide" Target="../notesSlides/notesSlide2.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B7B66C-7A3A-44F8-5AD5-94F2845E3B09}"/>
              </a:ext>
            </a:extLst>
          </p:cNvPr>
          <p:cNvPicPr>
            <a:picLocks noChangeAspect="1"/>
          </p:cNvPicPr>
          <p:nvPr/>
        </p:nvPicPr>
        <p:blipFill rotWithShape="1">
          <a:blip r:embed="rId4">
            <a:extLst>
              <a:ext uri="{28A0092B-C50C-407E-A947-70E740481C1C}">
                <a14:useLocalDpi xmlns:a14="http://schemas.microsoft.com/office/drawing/2010/main" val="0"/>
              </a:ext>
            </a:extLst>
          </a:blip>
          <a:srcRect t="5795" b="7641"/>
          <a:stretch/>
        </p:blipFill>
        <p:spPr>
          <a:xfrm>
            <a:off x="0" y="0"/>
            <a:ext cx="12192000" cy="6858000"/>
          </a:xfrm>
          <a:prstGeom prst="rect">
            <a:avLst/>
          </a:prstGeom>
        </p:spPr>
      </p:pic>
      <p:sp>
        <p:nvSpPr>
          <p:cNvPr id="3" name="Subtitle 2">
            <a:extLst>
              <a:ext uri="{FF2B5EF4-FFF2-40B4-BE49-F238E27FC236}">
                <a16:creationId xmlns:a16="http://schemas.microsoft.com/office/drawing/2014/main" id="{DFC523FB-EE0B-80F8-4749-A0C4430C5965}"/>
              </a:ext>
            </a:extLst>
          </p:cNvPr>
          <p:cNvSpPr>
            <a:spLocks noGrp="1"/>
          </p:cNvSpPr>
          <p:nvPr>
            <p:ph type="subTitle" idx="1"/>
          </p:nvPr>
        </p:nvSpPr>
        <p:spPr>
          <a:xfrm>
            <a:off x="-485751" y="5778891"/>
            <a:ext cx="8676222" cy="1905000"/>
          </a:xfrm>
        </p:spPr>
        <p:txBody>
          <a:bodyPr>
            <a:normAutofit/>
          </a:bodyPr>
          <a:lstStyle/>
          <a:p>
            <a:r>
              <a:rPr lang="en-US" sz="2000" dirty="0">
                <a:ln w="3175" cmpd="sng">
                  <a:noFill/>
                </a:ln>
                <a:latin typeface="Aharoni" panose="02010803020104030203" pitchFamily="2" charset="-79"/>
                <a:cs typeface="Aharoni" panose="02010803020104030203" pitchFamily="2" charset="-79"/>
              </a:rPr>
              <a:t>By </a:t>
            </a:r>
          </a:p>
          <a:p>
            <a:r>
              <a:rPr lang="en-US" sz="2000" dirty="0">
                <a:ln w="3175" cmpd="sng">
                  <a:noFill/>
                </a:ln>
                <a:latin typeface="Aharoni" panose="02010803020104030203" pitchFamily="2" charset="-79"/>
                <a:cs typeface="Aharoni" panose="02010803020104030203" pitchFamily="2" charset="-79"/>
              </a:rPr>
              <a:t>…………………………</a:t>
            </a:r>
          </a:p>
        </p:txBody>
      </p:sp>
      <p:pic>
        <p:nvPicPr>
          <p:cNvPr id="2" name="Audio Recording May 8, 2023 at 4:55:06 PM">
            <a:hlinkClick r:id="" action="ppaction://media"/>
            <a:extLst>
              <a:ext uri="{FF2B5EF4-FFF2-40B4-BE49-F238E27FC236}">
                <a16:creationId xmlns:a16="http://schemas.microsoft.com/office/drawing/2014/main" id="{891D246C-A35C-CA7D-DAED-DBD335692F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408627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5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4CE9-52F3-C205-D3E0-ACBE4D30720D}"/>
              </a:ext>
            </a:extLst>
          </p:cNvPr>
          <p:cNvSpPr>
            <a:spLocks noGrp="1"/>
          </p:cNvSpPr>
          <p:nvPr>
            <p:ph type="title"/>
          </p:nvPr>
        </p:nvSpPr>
        <p:spPr>
          <a:xfrm>
            <a:off x="685801" y="609602"/>
            <a:ext cx="10131427" cy="621322"/>
          </a:xfrm>
        </p:spPr>
        <p:txBody>
          <a:bodyPr/>
          <a:lstStyle/>
          <a:p>
            <a:r>
              <a:rPr lang="en-US" sz="2800" b="1" u="sng" dirty="0">
                <a:latin typeface="Times New Roman" panose="02020603050405020304" pitchFamily="18" charset="0"/>
                <a:cs typeface="Times New Roman" panose="02020603050405020304" pitchFamily="18" charset="0"/>
              </a:rPr>
              <a:t>Conclusion</a:t>
            </a:r>
            <a:r>
              <a:rPr lang="en-US" dirty="0"/>
              <a:t>:</a:t>
            </a:r>
          </a:p>
        </p:txBody>
      </p:sp>
      <p:sp>
        <p:nvSpPr>
          <p:cNvPr id="3" name="Text Placeholder 2">
            <a:extLst>
              <a:ext uri="{FF2B5EF4-FFF2-40B4-BE49-F238E27FC236}">
                <a16:creationId xmlns:a16="http://schemas.microsoft.com/office/drawing/2014/main" id="{1CD0E940-DF40-85D6-B6B5-ACD6EB7CB5AB}"/>
              </a:ext>
            </a:extLst>
          </p:cNvPr>
          <p:cNvSpPr>
            <a:spLocks noGrp="1"/>
          </p:cNvSpPr>
          <p:nvPr>
            <p:ph type="body" idx="1"/>
          </p:nvPr>
        </p:nvSpPr>
        <p:spPr>
          <a:xfrm>
            <a:off x="685800" y="1307178"/>
            <a:ext cx="10131428" cy="4484022"/>
          </a:xfrm>
        </p:spPr>
        <p:txBody>
          <a:bodyPr/>
          <a:lstStyle/>
          <a:p>
            <a:pPr algn="l"/>
            <a:r>
              <a:rPr lang="en-US" sz="2400" dirty="0">
                <a:ln w="3175" cmpd="sng">
                  <a:noFill/>
                </a:ln>
                <a:latin typeface="Times New Roman" panose="02020603050405020304" pitchFamily="18" charset="0"/>
                <a:cs typeface="Times New Roman" panose="02020603050405020304" pitchFamily="18" charset="0"/>
              </a:rPr>
              <a:t>In this paper we presented an applications of deep learning models For face recognition system covering the following topics:</a:t>
            </a:r>
          </a:p>
          <a:p>
            <a:pPr marL="342900" indent="-342900" algn="l">
              <a:buFont typeface="Arial" panose="020B0604020202020204" pitchFamily="34" charset="0"/>
              <a:buChar char="•"/>
            </a:pPr>
            <a:r>
              <a:rPr lang="en-US" sz="2400" dirty="0">
                <a:ln w="3175" cmpd="sng">
                  <a:noFill/>
                </a:ln>
                <a:latin typeface="Times New Roman" panose="02020603050405020304" pitchFamily="18" charset="0"/>
                <a:cs typeface="Times New Roman" panose="02020603050405020304" pitchFamily="18" charset="0"/>
              </a:rPr>
              <a:t>facial recognition system.</a:t>
            </a:r>
          </a:p>
          <a:p>
            <a:pPr marL="342900" indent="-342900" algn="l">
              <a:buFont typeface="Arial" panose="020B0604020202020204" pitchFamily="34" charset="0"/>
              <a:buChar char="•"/>
            </a:pPr>
            <a:r>
              <a:rPr lang="en-US" sz="2400" dirty="0">
                <a:ln w="3175" cmpd="sng">
                  <a:noFill/>
                </a:ln>
                <a:latin typeface="Times New Roman" panose="02020603050405020304" pitchFamily="18" charset="0"/>
                <a:cs typeface="Times New Roman" panose="02020603050405020304" pitchFamily="18" charset="0"/>
              </a:rPr>
              <a:t>applications of  Face recognition system</a:t>
            </a:r>
          </a:p>
          <a:p>
            <a:pPr marL="342900" indent="-342900" algn="l">
              <a:buFont typeface="Arial" panose="020B0604020202020204" pitchFamily="34" charset="0"/>
              <a:buChar char="•"/>
            </a:pPr>
            <a:r>
              <a:rPr lang="en-US" sz="2400" dirty="0">
                <a:ln w="3175" cmpd="sng">
                  <a:noFill/>
                </a:ln>
                <a:latin typeface="Times New Roman" panose="02020603050405020304" pitchFamily="18" charset="0"/>
                <a:cs typeface="Times New Roman" panose="02020603050405020304" pitchFamily="18" charset="0"/>
              </a:rPr>
              <a:t>Famous face recognition models </a:t>
            </a:r>
          </a:p>
          <a:p>
            <a:pPr marL="342900" indent="-342900" algn="l">
              <a:buFont typeface="Arial" panose="020B0604020202020204" pitchFamily="34" charset="0"/>
              <a:buChar char="•"/>
            </a:pPr>
            <a:r>
              <a:rPr lang="en-US" sz="2400" dirty="0">
                <a:ln w="3175" cmpd="sng">
                  <a:noFill/>
                </a:ln>
                <a:latin typeface="Times New Roman" panose="02020603050405020304" pitchFamily="18" charset="0"/>
                <a:cs typeface="Times New Roman" panose="02020603050405020304" pitchFamily="18" charset="0"/>
              </a:rPr>
              <a:t>CNN based face recognition system</a:t>
            </a:r>
          </a:p>
          <a:p>
            <a:pPr marL="342900" indent="-342900" algn="l">
              <a:buFont typeface="Arial" panose="020B0604020202020204" pitchFamily="34" charset="0"/>
              <a:buChar char="•"/>
            </a:pPr>
            <a:r>
              <a:rPr lang="en-US" sz="2400" dirty="0">
                <a:ln w="3175" cmpd="sng">
                  <a:noFill/>
                </a:ln>
                <a:latin typeface="Times New Roman" panose="02020603050405020304" pitchFamily="18" charset="0"/>
                <a:cs typeface="Times New Roman" panose="02020603050405020304" pitchFamily="18" charset="0"/>
              </a:rPr>
              <a:t>GAN based recognition system</a:t>
            </a:r>
          </a:p>
          <a:p>
            <a:pPr marL="342900" indent="-342900" algn="l">
              <a:buFont typeface="Arial" panose="020B0604020202020204" pitchFamily="34" charset="0"/>
              <a:buChar char="•"/>
            </a:pPr>
            <a:r>
              <a:rPr lang="en-US" sz="2400" dirty="0">
                <a:ln w="3175" cmpd="sng">
                  <a:noFill/>
                </a:ln>
                <a:latin typeface="Times New Roman" panose="02020603050405020304" pitchFamily="18" charset="0"/>
                <a:cs typeface="Times New Roman" panose="02020603050405020304" pitchFamily="18" charset="0"/>
              </a:rPr>
              <a:t>Applications of deep learning in our lives conclude our presentation</a:t>
            </a:r>
          </a:p>
          <a:p>
            <a:endParaRPr lang="en-US" dirty="0">
              <a:latin typeface="Times New Roman" panose="02020603050405020304" pitchFamily="18" charset="0"/>
              <a:cs typeface="Times New Roman" panose="02020603050405020304" pitchFamily="18" charset="0"/>
            </a:endParaRPr>
          </a:p>
        </p:txBody>
      </p:sp>
      <p:pic>
        <p:nvPicPr>
          <p:cNvPr id="7" name="Audio Recording May 8, 2023 at 5:34:15 PM">
            <a:hlinkClick r:id="" action="ppaction://media"/>
            <a:extLst>
              <a:ext uri="{FF2B5EF4-FFF2-40B4-BE49-F238E27FC236}">
                <a16:creationId xmlns:a16="http://schemas.microsoft.com/office/drawing/2014/main" id="{83F1E79E-E3B5-AF8A-B94A-6CECF2CD7A4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35108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70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4"/>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74D4-0FAB-B279-B560-1D330DB49B17}"/>
              </a:ext>
            </a:extLst>
          </p:cNvPr>
          <p:cNvSpPr>
            <a:spLocks noGrp="1"/>
          </p:cNvSpPr>
          <p:nvPr>
            <p:ph type="title"/>
          </p:nvPr>
        </p:nvSpPr>
        <p:spPr>
          <a:xfrm>
            <a:off x="968131" y="1160585"/>
            <a:ext cx="5219699" cy="1456267"/>
          </a:xfrm>
        </p:spPr>
        <p:txBody>
          <a:bodyPr>
            <a:normAutofit/>
          </a:bodyPr>
          <a:lstStyle/>
          <a:p>
            <a:r>
              <a:rPr lang="en-US" b="1"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face</a:t>
            </a:r>
            <a:r>
              <a:rPr lang="en-US" b="1" u="sng" dirty="0">
                <a:latin typeface="Times New Roman" panose="02020603050405020304" pitchFamily="18" charset="0"/>
                <a:cs typeface="Times New Roman" panose="02020603050405020304" pitchFamily="18" charset="0"/>
              </a:rPr>
              <a:t> </a:t>
            </a:r>
            <a:r>
              <a:rPr lang="en-US" b="1"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recognition</a:t>
            </a:r>
            <a:r>
              <a:rPr lang="en-US" b="1" u="sng"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8A9B2BE-AC9F-A418-F60D-54F7DA846F99}"/>
              </a:ext>
            </a:extLst>
          </p:cNvPr>
          <p:cNvSpPr>
            <a:spLocks noGrp="1"/>
          </p:cNvSpPr>
          <p:nvPr>
            <p:ph idx="1"/>
          </p:nvPr>
        </p:nvSpPr>
        <p:spPr>
          <a:xfrm>
            <a:off x="968131" y="1326010"/>
            <a:ext cx="5219699" cy="3649133"/>
          </a:xfrm>
        </p:spPr>
        <p:txBody>
          <a:bodyPr>
            <a:normAutofit/>
          </a:bodyPr>
          <a:lstStyle/>
          <a:p>
            <a:pPr marL="0" indent="0">
              <a:buNone/>
            </a:pPr>
            <a:r>
              <a:rPr lang="en-US" dirty="0">
                <a:ln w="3175" cmpd="sng">
                  <a:noFill/>
                </a:ln>
                <a:latin typeface="Times New Roman" panose="02020603050405020304" pitchFamily="18" charset="0"/>
                <a:cs typeface="Times New Roman" panose="02020603050405020304" pitchFamily="18" charset="0"/>
              </a:rPr>
              <a:t>Facial recognition is a way of identifying or confirming an individual’s identity using their face. Facial recognition systems can be used to identify people in photos, videos, or in real-time.</a:t>
            </a:r>
          </a:p>
        </p:txBody>
      </p:sp>
      <p:pic>
        <p:nvPicPr>
          <p:cNvPr id="9" name="Picture 8" descr="A close-up of a person's face&#10;&#10;Description automatically generated">
            <a:extLst>
              <a:ext uri="{FF2B5EF4-FFF2-40B4-BE49-F238E27FC236}">
                <a16:creationId xmlns:a16="http://schemas.microsoft.com/office/drawing/2014/main" id="{F5C8D5FF-459F-DC73-636F-E601DB769F22}"/>
              </a:ext>
            </a:extLst>
          </p:cNvPr>
          <p:cNvPicPr>
            <a:picLocks noChangeAspect="1"/>
          </p:cNvPicPr>
          <p:nvPr/>
        </p:nvPicPr>
        <p:blipFill rotWithShape="1">
          <a:blip r:embed="rId5">
            <a:extLst>
              <a:ext uri="{28A0092B-C50C-407E-A947-70E740481C1C}">
                <a14:useLocalDpi xmlns:a14="http://schemas.microsoft.com/office/drawing/2010/main" val="0"/>
              </a:ext>
            </a:extLst>
          </a:blip>
          <a:srcRect l="9599" r="36195" b="1"/>
          <a:stretch/>
        </p:blipFill>
        <p:spPr>
          <a:xfrm>
            <a:off x="6744930" y="468923"/>
            <a:ext cx="5447070" cy="567396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Audio Recording May 8, 2023 at 4:56:41 PM">
            <a:hlinkClick r:id="" action="ppaction://media"/>
            <a:extLst>
              <a:ext uri="{FF2B5EF4-FFF2-40B4-BE49-F238E27FC236}">
                <a16:creationId xmlns:a16="http://schemas.microsoft.com/office/drawing/2014/main" id="{CB55E8D7-69A9-5C20-7AF2-A6D8248DFA3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59608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3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A9E2-E92A-9303-4C69-E0A1F000379F}"/>
              </a:ext>
            </a:extLst>
          </p:cNvPr>
          <p:cNvSpPr>
            <a:spLocks noGrp="1"/>
          </p:cNvSpPr>
          <p:nvPr>
            <p:ph type="title"/>
          </p:nvPr>
        </p:nvSpPr>
        <p:spPr>
          <a:xfrm>
            <a:off x="3042896" y="-84276"/>
            <a:ext cx="9905998" cy="1047913"/>
          </a:xfrm>
        </p:spPr>
        <p:txBody>
          <a:bodyPr/>
          <a:lstStyle/>
          <a:p>
            <a:r>
              <a:rPr lang="en-US" sz="36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Face Recognition Models: </a:t>
            </a:r>
          </a:p>
        </p:txBody>
      </p:sp>
      <p:sp>
        <p:nvSpPr>
          <p:cNvPr id="3" name="Content Placeholder 2">
            <a:extLst>
              <a:ext uri="{FF2B5EF4-FFF2-40B4-BE49-F238E27FC236}">
                <a16:creationId xmlns:a16="http://schemas.microsoft.com/office/drawing/2014/main" id="{F51F3270-332A-9EBE-0DC9-8809A2824A5F}"/>
              </a:ext>
            </a:extLst>
          </p:cNvPr>
          <p:cNvSpPr>
            <a:spLocks noGrp="1"/>
          </p:cNvSpPr>
          <p:nvPr>
            <p:ph idx="1"/>
          </p:nvPr>
        </p:nvSpPr>
        <p:spPr>
          <a:xfrm>
            <a:off x="337625" y="1111349"/>
            <a:ext cx="10709786" cy="4679852"/>
          </a:xfrm>
        </p:spPr>
        <p:txBody>
          <a:bodyPr>
            <a:normAutofit/>
          </a:bodyPr>
          <a:lstStyle/>
          <a:p>
            <a:r>
              <a:rPr lang="en-US" sz="2400" dirty="0">
                <a:ln w="3175" cmpd="sng">
                  <a:noFill/>
                </a:ln>
                <a:gradFill flip="none" rotWithShape="1">
                  <a:gsLst>
                    <a:gs pos="0">
                      <a:schemeClr val="tx1"/>
                    </a:gs>
                    <a:gs pos="100000">
                      <a:schemeClr val="tx1">
                        <a:lumMod val="75000"/>
                      </a:schemeClr>
                    </a:gs>
                  </a:gsLst>
                  <a:lin ang="5400000" scaled="0"/>
                  <a:tileRect/>
                </a:gradFill>
                <a:latin typeface="Times New Roman" panose="02020603050405020304" pitchFamily="18" charset="0"/>
                <a:cs typeface="Times New Roman" panose="02020603050405020304" pitchFamily="18" charset="0"/>
              </a:rPr>
              <a:t>VGG-Face </a:t>
            </a:r>
          </a:p>
          <a:p>
            <a:r>
              <a:rPr lang="en-US" sz="2400" dirty="0">
                <a:ln w="3175" cmpd="sng">
                  <a:noFill/>
                </a:ln>
                <a:gradFill flip="none" rotWithShape="1">
                  <a:gsLst>
                    <a:gs pos="0">
                      <a:schemeClr val="tx1"/>
                    </a:gs>
                    <a:gs pos="100000">
                      <a:schemeClr val="tx1">
                        <a:lumMod val="75000"/>
                      </a:schemeClr>
                    </a:gs>
                  </a:gsLst>
                  <a:lin ang="5400000" scaled="0"/>
                  <a:tileRect/>
                </a:gradFill>
                <a:latin typeface="Times New Roman" panose="02020603050405020304" pitchFamily="18" charset="0"/>
                <a:cs typeface="Times New Roman" panose="02020603050405020304" pitchFamily="18" charset="0"/>
              </a:rPr>
              <a:t>FaceNet</a:t>
            </a:r>
          </a:p>
          <a:p>
            <a:r>
              <a:rPr lang="en-US" sz="2400" dirty="0">
                <a:ln w="3175" cmpd="sng">
                  <a:noFill/>
                </a:ln>
                <a:gradFill flip="none" rotWithShape="1">
                  <a:gsLst>
                    <a:gs pos="0">
                      <a:schemeClr val="tx1"/>
                    </a:gs>
                    <a:gs pos="100000">
                      <a:schemeClr val="tx1">
                        <a:lumMod val="75000"/>
                      </a:schemeClr>
                    </a:gs>
                  </a:gsLst>
                  <a:lin ang="5400000" scaled="0"/>
                  <a:tileRect/>
                </a:gradFill>
                <a:latin typeface="Times New Roman" panose="02020603050405020304" pitchFamily="18" charset="0"/>
                <a:cs typeface="Times New Roman" panose="02020603050405020304" pitchFamily="18" charset="0"/>
              </a:rPr>
              <a:t>DeepFace</a:t>
            </a:r>
          </a:p>
          <a:p>
            <a:r>
              <a:rPr lang="en-US" sz="2400" dirty="0">
                <a:ln w="3175" cmpd="sng">
                  <a:noFill/>
                </a:ln>
                <a:gradFill flip="none" rotWithShape="1">
                  <a:gsLst>
                    <a:gs pos="0">
                      <a:schemeClr val="tx1"/>
                    </a:gs>
                    <a:gs pos="100000">
                      <a:schemeClr val="tx1">
                        <a:lumMod val="75000"/>
                      </a:schemeClr>
                    </a:gs>
                  </a:gsLst>
                  <a:lin ang="5400000" scaled="0"/>
                  <a:tileRect/>
                </a:gradFill>
                <a:latin typeface="Times New Roman" panose="02020603050405020304" pitchFamily="18" charset="0"/>
                <a:cs typeface="Times New Roman" panose="02020603050405020304" pitchFamily="18" charset="0"/>
              </a:rPr>
              <a:t>DeepID</a:t>
            </a:r>
          </a:p>
        </p:txBody>
      </p:sp>
      <p:graphicFrame>
        <p:nvGraphicFramePr>
          <p:cNvPr id="4" name="Diagram 3">
            <a:extLst>
              <a:ext uri="{FF2B5EF4-FFF2-40B4-BE49-F238E27FC236}">
                <a16:creationId xmlns:a16="http://schemas.microsoft.com/office/drawing/2014/main" id="{F2101F02-F56F-383A-80D7-F6855AD6D572}"/>
              </a:ext>
            </a:extLst>
          </p:cNvPr>
          <p:cNvGraphicFramePr/>
          <p:nvPr>
            <p:extLst>
              <p:ext uri="{D42A27DB-BD31-4B8C-83A1-F6EECF244321}">
                <p14:modId xmlns:p14="http://schemas.microsoft.com/office/powerpoint/2010/main" val="1666313530"/>
              </p:ext>
            </p:extLst>
          </p:nvPr>
        </p:nvGraphicFramePr>
        <p:xfrm>
          <a:off x="2166425" y="815925"/>
          <a:ext cx="9417487" cy="53035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Hexagon 4">
            <a:extLst>
              <a:ext uri="{FF2B5EF4-FFF2-40B4-BE49-F238E27FC236}">
                <a16:creationId xmlns:a16="http://schemas.microsoft.com/office/drawing/2014/main" id="{3562AAF0-0EB4-0E61-1380-D4BCB53988E9}"/>
              </a:ext>
            </a:extLst>
          </p:cNvPr>
          <p:cNvSpPr/>
          <p:nvPr/>
        </p:nvSpPr>
        <p:spPr>
          <a:xfrm>
            <a:off x="4459458" y="1315033"/>
            <a:ext cx="1028857"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Google</a:t>
            </a:r>
          </a:p>
        </p:txBody>
      </p:sp>
      <p:sp>
        <p:nvSpPr>
          <p:cNvPr id="6" name="Hexagon 5">
            <a:extLst>
              <a:ext uri="{FF2B5EF4-FFF2-40B4-BE49-F238E27FC236}">
                <a16:creationId xmlns:a16="http://schemas.microsoft.com/office/drawing/2014/main" id="{A05EFD2E-2FE5-3B4B-DCA6-89493A5CB4D1}"/>
              </a:ext>
            </a:extLst>
          </p:cNvPr>
          <p:cNvSpPr/>
          <p:nvPr/>
        </p:nvSpPr>
        <p:spPr>
          <a:xfrm>
            <a:off x="2391508" y="3058403"/>
            <a:ext cx="1021394"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100" dirty="0">
                <a:latin typeface="Times New Roman" panose="02020603050405020304" pitchFamily="18" charset="0"/>
                <a:cs typeface="Times New Roman" panose="02020603050405020304" pitchFamily="18" charset="0"/>
              </a:rPr>
              <a:t>Oxford</a:t>
            </a:r>
          </a:p>
        </p:txBody>
      </p:sp>
      <p:sp>
        <p:nvSpPr>
          <p:cNvPr id="7" name="Hexagon 6">
            <a:extLst>
              <a:ext uri="{FF2B5EF4-FFF2-40B4-BE49-F238E27FC236}">
                <a16:creationId xmlns:a16="http://schemas.microsoft.com/office/drawing/2014/main" id="{0D29E105-C2CF-2D14-92DF-0B6FAA292F9D}"/>
              </a:ext>
            </a:extLst>
          </p:cNvPr>
          <p:cNvSpPr/>
          <p:nvPr/>
        </p:nvSpPr>
        <p:spPr>
          <a:xfrm>
            <a:off x="9103184" y="3090121"/>
            <a:ext cx="1352943"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Facebook</a:t>
            </a:r>
          </a:p>
        </p:txBody>
      </p:sp>
      <p:sp>
        <p:nvSpPr>
          <p:cNvPr id="8" name="Hexagon 7">
            <a:extLst>
              <a:ext uri="{FF2B5EF4-FFF2-40B4-BE49-F238E27FC236}">
                <a16:creationId xmlns:a16="http://schemas.microsoft.com/office/drawing/2014/main" id="{85C511F5-0806-EEB0-9418-973F598B9605}"/>
              </a:ext>
            </a:extLst>
          </p:cNvPr>
          <p:cNvSpPr/>
          <p:nvPr/>
        </p:nvSpPr>
        <p:spPr>
          <a:xfrm>
            <a:off x="7079149" y="5068893"/>
            <a:ext cx="1206722"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OpenCV</a:t>
            </a:r>
          </a:p>
        </p:txBody>
      </p:sp>
      <p:pic>
        <p:nvPicPr>
          <p:cNvPr id="10" name="Audio Recording May 8, 2023 at 5:00:05 PM">
            <a:hlinkClick r:id="" action="ppaction://media"/>
            <a:extLst>
              <a:ext uri="{FF2B5EF4-FFF2-40B4-BE49-F238E27FC236}">
                <a16:creationId xmlns:a16="http://schemas.microsoft.com/office/drawing/2014/main" id="{AC723C77-6604-F4FB-F0F4-0B98A7A8AEAF}"/>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0875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544"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9364B43-F39E-AA46-6C6E-59D338831BE4}"/>
              </a:ext>
            </a:extLst>
          </p:cNvPr>
          <p:cNvGraphicFramePr/>
          <p:nvPr>
            <p:extLst>
              <p:ext uri="{D42A27DB-BD31-4B8C-83A1-F6EECF244321}">
                <p14:modId xmlns:p14="http://schemas.microsoft.com/office/powerpoint/2010/main" val="1133506939"/>
              </p:ext>
            </p:extLst>
          </p:nvPr>
        </p:nvGraphicFramePr>
        <p:xfrm>
          <a:off x="257750" y="661180"/>
          <a:ext cx="10572028" cy="60913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Picture 4">
            <a:extLst>
              <a:ext uri="{FF2B5EF4-FFF2-40B4-BE49-F238E27FC236}">
                <a16:creationId xmlns:a16="http://schemas.microsoft.com/office/drawing/2014/main" id="{A4C10A47-D5C0-CE68-72A1-9E2596249BD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26966" y="661179"/>
            <a:ext cx="5868728" cy="6095999"/>
          </a:xfrm>
          <a:prstGeom prst="rect">
            <a:avLst/>
          </a:prstGeom>
        </p:spPr>
      </p:pic>
      <p:sp>
        <p:nvSpPr>
          <p:cNvPr id="2" name="Title 1">
            <a:extLst>
              <a:ext uri="{FF2B5EF4-FFF2-40B4-BE49-F238E27FC236}">
                <a16:creationId xmlns:a16="http://schemas.microsoft.com/office/drawing/2014/main" id="{69C4769E-28E9-C065-6919-62B3D8D32295}"/>
              </a:ext>
            </a:extLst>
          </p:cNvPr>
          <p:cNvSpPr>
            <a:spLocks noGrp="1"/>
          </p:cNvSpPr>
          <p:nvPr>
            <p:ph type="ctrTitle"/>
          </p:nvPr>
        </p:nvSpPr>
        <p:spPr>
          <a:xfrm>
            <a:off x="2086551" y="100822"/>
            <a:ext cx="9555037" cy="433753"/>
          </a:xfrm>
        </p:spPr>
        <p:txBody>
          <a:bodyPr>
            <a:noAutofit/>
          </a:bodyPr>
          <a:lstStyle/>
          <a:p>
            <a:pPr algn="l"/>
            <a:r>
              <a:rPr lang="en-US" sz="28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Applications Of Facial Recognition System:</a:t>
            </a:r>
          </a:p>
        </p:txBody>
      </p:sp>
      <p:pic>
        <p:nvPicPr>
          <p:cNvPr id="4" name="Audio Recording May 8, 2023 at 5:04:36 PM">
            <a:hlinkClick r:id="" action="ppaction://media"/>
            <a:extLst>
              <a:ext uri="{FF2B5EF4-FFF2-40B4-BE49-F238E27FC236}">
                <a16:creationId xmlns:a16="http://schemas.microsoft.com/office/drawing/2014/main" id="{99BE97A5-8F77-D43B-65F8-ADEEBC9F0CFB}"/>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80664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9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9367B2-8C01-ADE3-A5C2-96FB8B4B7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079" y="2508737"/>
            <a:ext cx="8918917" cy="3713871"/>
          </a:xfrm>
          <a:prstGeom prst="rect">
            <a:avLst/>
          </a:prstGeom>
        </p:spPr>
      </p:pic>
      <p:sp>
        <p:nvSpPr>
          <p:cNvPr id="2" name="Title 1">
            <a:extLst>
              <a:ext uri="{FF2B5EF4-FFF2-40B4-BE49-F238E27FC236}">
                <a16:creationId xmlns:a16="http://schemas.microsoft.com/office/drawing/2014/main" id="{3D67EC69-5FB7-6BD9-6D6A-F686BD5E44EF}"/>
              </a:ext>
            </a:extLst>
          </p:cNvPr>
          <p:cNvSpPr>
            <a:spLocks noGrp="1"/>
          </p:cNvSpPr>
          <p:nvPr>
            <p:ph type="ctrTitle"/>
          </p:nvPr>
        </p:nvSpPr>
        <p:spPr>
          <a:xfrm>
            <a:off x="1915550" y="0"/>
            <a:ext cx="10424160" cy="785447"/>
          </a:xfrm>
        </p:spPr>
        <p:txBody>
          <a:bodyPr>
            <a:normAutofit/>
          </a:bodyPr>
          <a:lstStyle/>
          <a:p>
            <a:pPr algn="l"/>
            <a:r>
              <a:rPr lang="en-US" sz="28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CNN-based face recognition system</a:t>
            </a:r>
          </a:p>
        </p:txBody>
      </p:sp>
      <p:sp>
        <p:nvSpPr>
          <p:cNvPr id="3" name="Subtitle 2">
            <a:extLst>
              <a:ext uri="{FF2B5EF4-FFF2-40B4-BE49-F238E27FC236}">
                <a16:creationId xmlns:a16="http://schemas.microsoft.com/office/drawing/2014/main" id="{05CFAD9C-447C-8A2D-0CD0-92346498A5FD}"/>
              </a:ext>
            </a:extLst>
          </p:cNvPr>
          <p:cNvSpPr>
            <a:spLocks noGrp="1"/>
          </p:cNvSpPr>
          <p:nvPr>
            <p:ph type="subTitle" idx="1"/>
          </p:nvPr>
        </p:nvSpPr>
        <p:spPr>
          <a:xfrm>
            <a:off x="1290346" y="914401"/>
            <a:ext cx="9611308" cy="4847565"/>
          </a:xfrm>
        </p:spPr>
        <p:txBody>
          <a:bodyPr>
            <a:normAutofit/>
          </a:bodyPr>
          <a:lstStyle/>
          <a:p>
            <a:pPr algn="l"/>
            <a:r>
              <a:rPr lang="en-US" dirty="0">
                <a:latin typeface="Times New Roman" panose="02020603050405020304" pitchFamily="18" charset="0"/>
                <a:cs typeface="Times New Roman" panose="02020603050405020304" pitchFamily="18" charset="0"/>
              </a:rPr>
              <a:t>Convolution Neural network (CNN):</a:t>
            </a:r>
          </a:p>
          <a:p>
            <a:pPr algn="just"/>
            <a:r>
              <a:rPr lang="en-US" dirty="0">
                <a:latin typeface="Times New Roman" panose="02020603050405020304" pitchFamily="18" charset="0"/>
                <a:cs typeface="Times New Roman" panose="02020603050405020304" pitchFamily="18" charset="0"/>
              </a:rPr>
              <a:t>convolutional neural network (CNN/ConvNet) is a class of deep neural networks, most commonly applied to analyze visual imagery. A Simple CNN With One Input, 3 Hidden And 1 Output Layer For Image Recognition. </a:t>
            </a:r>
          </a:p>
          <a:p>
            <a:endParaRPr lang="en-US" dirty="0">
              <a:latin typeface="Times New Roman" panose="02020603050405020304" pitchFamily="18" charset="0"/>
              <a:cs typeface="Times New Roman" panose="02020603050405020304" pitchFamily="18" charset="0"/>
            </a:endParaRPr>
          </a:p>
        </p:txBody>
      </p:sp>
      <p:pic>
        <p:nvPicPr>
          <p:cNvPr id="8" name="Audio Recording May 8, 2023 at 5:43:19 PM">
            <a:hlinkClick r:id="" action="ppaction://media"/>
            <a:extLst>
              <a:ext uri="{FF2B5EF4-FFF2-40B4-BE49-F238E27FC236}">
                <a16:creationId xmlns:a16="http://schemas.microsoft.com/office/drawing/2014/main" id="{26585C21-686D-8F4F-4FDE-0A9454F5670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68867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62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5CF5-4F16-92D1-DA00-9ABE3119B5A1}"/>
              </a:ext>
            </a:extLst>
          </p:cNvPr>
          <p:cNvSpPr>
            <a:spLocks noGrp="1"/>
          </p:cNvSpPr>
          <p:nvPr>
            <p:ph type="ctrTitle"/>
          </p:nvPr>
        </p:nvSpPr>
        <p:spPr>
          <a:xfrm>
            <a:off x="1757889" y="0"/>
            <a:ext cx="8676222" cy="1277816"/>
          </a:xfrm>
        </p:spPr>
        <p:txBody>
          <a:bodyPr>
            <a:normAutofit/>
          </a:bodyPr>
          <a:lstStyle/>
          <a:p>
            <a:pPr algn="l"/>
            <a:r>
              <a:rPr lang="en-US" sz="28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Applications of CNN for face recognition system (Research):</a:t>
            </a:r>
          </a:p>
        </p:txBody>
      </p:sp>
      <p:sp>
        <p:nvSpPr>
          <p:cNvPr id="3" name="Subtitle 2">
            <a:extLst>
              <a:ext uri="{FF2B5EF4-FFF2-40B4-BE49-F238E27FC236}">
                <a16:creationId xmlns:a16="http://schemas.microsoft.com/office/drawing/2014/main" id="{61C1372E-E1DA-02B0-ECBB-C906B99703FB}"/>
              </a:ext>
            </a:extLst>
          </p:cNvPr>
          <p:cNvSpPr>
            <a:spLocks noGrp="1"/>
          </p:cNvSpPr>
          <p:nvPr>
            <p:ph type="subTitle" idx="1"/>
          </p:nvPr>
        </p:nvSpPr>
        <p:spPr>
          <a:xfrm>
            <a:off x="1448972" y="1390357"/>
            <a:ext cx="10016197" cy="5052645"/>
          </a:xfrm>
        </p:spPr>
        <p:txBody>
          <a:bodyPr>
            <a:noAutofit/>
          </a:bodyPr>
          <a:lstStyle/>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Chen et al. [1] proposed a lightweight, CNN-based, real-time face recognition system for low computational devices using low level feature extraction.</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Said et al. [2] presented a.  face recognition system applying a CNN network. three stages: face detection, feature extraction and classification. achieved an accuracy of 89.99% while tested on the LFW dataset having 13000 face images of different individuals.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Hernandez et al. [3] proposed a quality assessment system called Faceqnet using deep learning models. The model was tested on LFW and YTF datasets and the model was able to gain an accuracy of 92.24% and 91.54%.  </a:t>
            </a:r>
          </a:p>
          <a:p>
            <a:pPr algn="just"/>
            <a:r>
              <a:rPr kumimoji="0" lang="en-US" sz="1600" b="0" i="0" u="none" strike="noStrike" kern="1200" cap="small" spc="0" normalizeH="0" baseline="0" noProof="0" dirty="0">
                <a:ln w="3175" cmpd="sng">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panose="02020603050405020304" pitchFamily="18" charset="0"/>
                <a:ea typeface="+mj-ea"/>
                <a:cs typeface="Times New Roman" panose="02020603050405020304" pitchFamily="18" charset="0"/>
              </a:rPr>
              <a:t>Limitations</a:t>
            </a:r>
            <a:r>
              <a:rPr kumimoji="0" lang="en-US" sz="16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sz="1600" b="0" i="0" u="none" strike="noStrike" kern="1200" cap="small" spc="0" normalizeH="0" baseline="0" noProof="0" dirty="0">
                <a:ln w="3175" cmpd="sng">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panose="02020603050405020304" pitchFamily="18" charset="0"/>
                <a:ea typeface="+mj-ea"/>
                <a:cs typeface="Times New Roman" panose="02020603050405020304" pitchFamily="18" charset="0"/>
              </a:rPr>
              <a:t>of CNN algorithms for face recognition system:</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Input Data: CNN models required large amount of labeled input images data.</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CNN models are sensitive to input data, post expression, and light can effects the algorithm performance. </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Bias: CNNs can also exhibit biases based on factors such as gender, race, or ethnicity, which can lead to inaccuracies in face recognition and potential discrimination.</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pic>
        <p:nvPicPr>
          <p:cNvPr id="5" name="Audio Recording May 8, 2023 at 5:16:07 PM">
            <a:hlinkClick r:id="" action="ppaction://media"/>
            <a:extLst>
              <a:ext uri="{FF2B5EF4-FFF2-40B4-BE49-F238E27FC236}">
                <a16:creationId xmlns:a16="http://schemas.microsoft.com/office/drawing/2014/main" id="{652854DA-ECB5-C29E-0002-B2E19741D00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723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992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BF81-8748-3443-1554-18EA352BC6A5}"/>
              </a:ext>
            </a:extLst>
          </p:cNvPr>
          <p:cNvSpPr>
            <a:spLocks noGrp="1"/>
          </p:cNvSpPr>
          <p:nvPr>
            <p:ph type="ctrTitle"/>
          </p:nvPr>
        </p:nvSpPr>
        <p:spPr>
          <a:xfrm>
            <a:off x="2632588" y="96130"/>
            <a:ext cx="8676222" cy="745588"/>
          </a:xfrm>
        </p:spPr>
        <p:txBody>
          <a:bodyPr>
            <a:noAutofit/>
          </a:bodyPr>
          <a:lstStyle/>
          <a:p>
            <a:pPr algn="l"/>
            <a:r>
              <a:rPr lang="en-US" sz="28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GAN</a:t>
            </a:r>
            <a:r>
              <a:rPr lang="en-US" sz="4400" b="1" u="sng" dirty="0">
                <a:latin typeface="Times New Roman" panose="02020603050405020304" pitchFamily="18" charset="0"/>
                <a:cs typeface="Times New Roman" panose="02020603050405020304" pitchFamily="18" charset="0"/>
              </a:rPr>
              <a:t> </a:t>
            </a:r>
            <a:r>
              <a:rPr lang="en-US" sz="28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–based Face recognition system:</a:t>
            </a:r>
          </a:p>
        </p:txBody>
      </p:sp>
      <p:sp>
        <p:nvSpPr>
          <p:cNvPr id="3" name="Subtitle 2">
            <a:extLst>
              <a:ext uri="{FF2B5EF4-FFF2-40B4-BE49-F238E27FC236}">
                <a16:creationId xmlns:a16="http://schemas.microsoft.com/office/drawing/2014/main" id="{7BCBB825-2920-D778-ECCE-FE4CEF7572DB}"/>
              </a:ext>
            </a:extLst>
          </p:cNvPr>
          <p:cNvSpPr>
            <a:spLocks noGrp="1"/>
          </p:cNvSpPr>
          <p:nvPr>
            <p:ph type="subTitle" idx="1"/>
          </p:nvPr>
        </p:nvSpPr>
        <p:spPr>
          <a:xfrm>
            <a:off x="1751012" y="1083212"/>
            <a:ext cx="8676222" cy="4707988"/>
          </a:xfrm>
        </p:spPr>
        <p:txBody>
          <a:bodyPr/>
          <a:lstStyle/>
          <a:p>
            <a:pPr algn="just"/>
            <a:r>
              <a:rPr lang="en-US" sz="2400" dirty="0">
                <a:ln w="3175" cmpd="sng">
                  <a:noFill/>
                </a:ln>
                <a:latin typeface="Times New Roman" panose="02020603050405020304" pitchFamily="18" charset="0"/>
                <a:cs typeface="Times New Roman" panose="02020603050405020304" pitchFamily="18" charset="0"/>
              </a:rPr>
              <a:t>A generative adversarial network (GAN) is a deep learning model in which two neural networks compete with each other by using deep learning methods to become more accurate in their predictions.</a:t>
            </a:r>
          </a:p>
          <a:p>
            <a:pPr algn="just"/>
            <a:endParaRPr lang="en-US" sz="2600" dirty="0">
              <a:ln w="3175" cmpd="sng">
                <a:noFill/>
              </a:ln>
              <a:latin typeface="Times New Roman" panose="02020603050405020304" pitchFamily="18" charset="0"/>
              <a:cs typeface="Times New Roman" panose="02020603050405020304" pitchFamily="18" charset="0"/>
            </a:endParaRPr>
          </a:p>
        </p:txBody>
      </p:sp>
      <p:pic>
        <p:nvPicPr>
          <p:cNvPr id="5" name="Graphic 4">
            <a:extLst>
              <a:ext uri="{FF2B5EF4-FFF2-40B4-BE49-F238E27FC236}">
                <a16:creationId xmlns:a16="http://schemas.microsoft.com/office/drawing/2014/main" id="{7E59EC6B-FEFC-FEA2-E158-225FCED511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3035" y="2560320"/>
            <a:ext cx="7235482" cy="3455962"/>
          </a:xfrm>
          <a:prstGeom prst="rect">
            <a:avLst/>
          </a:prstGeom>
        </p:spPr>
      </p:pic>
      <p:pic>
        <p:nvPicPr>
          <p:cNvPr id="6" name="Audio Recording May 8, 2023 at 5:21:36 PM">
            <a:hlinkClick r:id="" action="ppaction://media"/>
            <a:extLst>
              <a:ext uri="{FF2B5EF4-FFF2-40B4-BE49-F238E27FC236}">
                <a16:creationId xmlns:a16="http://schemas.microsoft.com/office/drawing/2014/main" id="{CA3BB958-9902-A4FC-0409-B3D814C31CA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50750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83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1A48-D44B-D89E-9A12-3CCDD2282013}"/>
              </a:ext>
            </a:extLst>
          </p:cNvPr>
          <p:cNvSpPr>
            <a:spLocks noGrp="1"/>
          </p:cNvSpPr>
          <p:nvPr>
            <p:ph type="ctrTitle"/>
          </p:nvPr>
        </p:nvSpPr>
        <p:spPr>
          <a:xfrm>
            <a:off x="1441523" y="84405"/>
            <a:ext cx="8676222" cy="982395"/>
          </a:xfrm>
        </p:spPr>
        <p:txBody>
          <a:bodyPr>
            <a:normAutofit fontScale="90000"/>
          </a:bodyPr>
          <a:lstStyle/>
          <a:p>
            <a:pPr algn="l"/>
            <a:r>
              <a:rPr lang="en-US" sz="28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Applications</a:t>
            </a:r>
            <a:r>
              <a:rPr lang="en-US" b="1" u="sng" dirty="0">
                <a:latin typeface="Times New Roman" panose="02020603050405020304" pitchFamily="18" charset="0"/>
                <a:cs typeface="Times New Roman" panose="02020603050405020304" pitchFamily="18" charset="0"/>
              </a:rPr>
              <a:t> </a:t>
            </a:r>
            <a:r>
              <a:rPr lang="en-US" sz="28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of GAN network for face recognition system:</a:t>
            </a:r>
          </a:p>
        </p:txBody>
      </p:sp>
      <p:sp>
        <p:nvSpPr>
          <p:cNvPr id="3" name="Subtitle 2">
            <a:extLst>
              <a:ext uri="{FF2B5EF4-FFF2-40B4-BE49-F238E27FC236}">
                <a16:creationId xmlns:a16="http://schemas.microsoft.com/office/drawing/2014/main" id="{909ADE49-F399-AC92-79E7-789066FCA0EC}"/>
              </a:ext>
            </a:extLst>
          </p:cNvPr>
          <p:cNvSpPr>
            <a:spLocks noGrp="1"/>
          </p:cNvSpPr>
          <p:nvPr>
            <p:ph type="subTitle" idx="1"/>
          </p:nvPr>
        </p:nvSpPr>
        <p:spPr>
          <a:xfrm>
            <a:off x="1026942" y="1066799"/>
            <a:ext cx="10663309" cy="5291797"/>
          </a:xfrm>
        </p:spPr>
        <p:txBody>
          <a:bodyPr>
            <a:normAutofit/>
          </a:bodyPr>
          <a:lstStyle/>
          <a:p>
            <a:pPr marL="342900" indent="-342900" algn="just">
              <a:buFont typeface="Arial" panose="020B0604020202020204" pitchFamily="34" charset="0"/>
              <a:buChar char="•"/>
            </a:pPr>
            <a:r>
              <a:rPr lang="en-US" dirty="0">
                <a:ln w="3175" cmpd="sng">
                  <a:noFill/>
                </a:ln>
                <a:latin typeface="Times New Roman" panose="02020603050405020304" pitchFamily="18" charset="0"/>
                <a:cs typeface="Times New Roman" panose="02020603050405020304" pitchFamily="18" charset="0"/>
              </a:rPr>
              <a:t>Luo et al. [4] presented a GAN-based model for generating deformation invariant face images for the accuracy improvement of the recognition system. The FA-GAN model generated a sequence of face images along various deformation, illumination, and rotation conditions for augmentation along the original dataset. it has achieved an accuracy of 99.1% for LFW and 98.3% for the YTF dataset.</a:t>
            </a:r>
          </a:p>
          <a:p>
            <a:pPr marL="342900" indent="-342900" algn="just">
              <a:buFont typeface="Arial" panose="020B0604020202020204" pitchFamily="34" charset="0"/>
              <a:buChar char="•"/>
            </a:pPr>
            <a:r>
              <a:rPr lang="en-US" dirty="0">
                <a:ln w="3175" cmpd="sng">
                  <a:noFill/>
                </a:ln>
                <a:latin typeface="Times New Roman" panose="02020603050405020304" pitchFamily="18" charset="0"/>
                <a:cs typeface="Times New Roman" panose="02020603050405020304" pitchFamily="18" charset="0"/>
              </a:rPr>
              <a:t>Zhang et al. [5]  proposed a GAN-based face recognition system for thermal to visible images to solve the problem of thermal visible face images. The TV-GAN model was applied to LFW, YTF, and CASIA- webFace datasets, has gained accuracy of 92.6%, 89.6% and 98.2%. </a:t>
            </a:r>
          </a:p>
          <a:p>
            <a:pPr algn="just"/>
            <a:r>
              <a:rPr kumimoji="0" lang="en-US" b="1" i="0" u="sng" strike="noStrike" kern="1200" cap="small" spc="0" normalizeH="0" baseline="0" noProof="0" dirty="0">
                <a:ln w="3175" cmpd="sng">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panose="02020603050405020304" pitchFamily="18" charset="0"/>
                <a:ea typeface="+mj-ea"/>
                <a:cs typeface="Times New Roman" panose="02020603050405020304" pitchFamily="18" charset="0"/>
              </a:rPr>
              <a:t>Limitations of GAN-Based face recognition System:</a:t>
            </a:r>
          </a:p>
          <a:p>
            <a:pPr marL="457200" marR="0" lvl="0" indent="-457200" algn="l" defTabSz="457200" rtl="0" eaLnBrk="1" fontAlgn="auto" latinLnBrk="0" hangingPunct="1">
              <a:lnSpc>
                <a:spcPct val="100000"/>
              </a:lnSpc>
              <a:spcBef>
                <a:spcPct val="20000"/>
              </a:spcBef>
              <a:spcAft>
                <a:spcPts val="600"/>
              </a:spcAft>
              <a:buClr>
                <a:prstClr val="white"/>
              </a:buClr>
              <a:buSzPct val="100000"/>
              <a:buFont typeface="Arial" panose="020B0604020202020204" pitchFamily="34" charset="0"/>
              <a:buChar char="•"/>
              <a:tabLst/>
              <a:defRPr/>
            </a:pPr>
            <a:r>
              <a:rPr kumimoji="0" lang="en-US" b="0" i="0" u="none" strike="noStrike" kern="1200" cap="small" spc="0" normalizeH="0" baseline="0" noProof="0" dirty="0">
                <a:ln w="3175" cmpd="sng">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panose="02020603050405020304" pitchFamily="18" charset="0"/>
                <a:cs typeface="Times New Roman" panose="02020603050405020304" pitchFamily="18" charset="0"/>
              </a:rPr>
              <a:t>Limited training data.</a:t>
            </a:r>
          </a:p>
          <a:p>
            <a:pPr marL="457200" marR="0" lvl="0" indent="-457200" algn="l" defTabSz="457200" rtl="0" eaLnBrk="1" fontAlgn="auto" latinLnBrk="0" hangingPunct="1">
              <a:lnSpc>
                <a:spcPct val="100000"/>
              </a:lnSpc>
              <a:spcBef>
                <a:spcPct val="20000"/>
              </a:spcBef>
              <a:spcAft>
                <a:spcPts val="600"/>
              </a:spcAft>
              <a:buClr>
                <a:prstClr val="white"/>
              </a:buClr>
              <a:buSzPct val="100000"/>
              <a:buFont typeface="Arial" panose="020B0604020202020204" pitchFamily="34" charset="0"/>
              <a:buChar char="•"/>
              <a:tabLst/>
              <a:defRPr/>
            </a:pPr>
            <a:r>
              <a:rPr kumimoji="0" lang="en-US" b="0" i="0" u="none" strike="noStrike" kern="1200" cap="small" spc="0" normalizeH="0" baseline="0" noProof="0" dirty="0">
                <a:ln w="3175" cmpd="sng">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panose="02020603050405020304" pitchFamily="18" charset="0"/>
                <a:cs typeface="Times New Roman" panose="02020603050405020304" pitchFamily="18" charset="0"/>
              </a:rPr>
              <a:t>Vulnerability to adversarial attacks.</a:t>
            </a:r>
          </a:p>
          <a:p>
            <a:pPr marL="457200" marR="0" lvl="0" indent="-457200" algn="l" defTabSz="457200" rtl="0" eaLnBrk="1" fontAlgn="auto" latinLnBrk="0" hangingPunct="1">
              <a:lnSpc>
                <a:spcPct val="100000"/>
              </a:lnSpc>
              <a:spcBef>
                <a:spcPct val="20000"/>
              </a:spcBef>
              <a:spcAft>
                <a:spcPts val="600"/>
              </a:spcAft>
              <a:buClr>
                <a:prstClr val="white"/>
              </a:buClr>
              <a:buSzPct val="100000"/>
              <a:buFont typeface="Arial" panose="020B0604020202020204" pitchFamily="34" charset="0"/>
              <a:buChar char="•"/>
              <a:tabLst/>
              <a:defRPr/>
            </a:pPr>
            <a:r>
              <a:rPr kumimoji="0" lang="en-US" b="0" i="0" u="none" strike="noStrike" kern="1200" cap="small" spc="0" normalizeH="0" baseline="0" noProof="0" dirty="0">
                <a:ln w="3175" cmpd="sng">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panose="02020603050405020304" pitchFamily="18" charset="0"/>
                <a:cs typeface="Times New Roman" panose="02020603050405020304" pitchFamily="18" charset="0"/>
              </a:rPr>
              <a:t>Computationally expensive.</a:t>
            </a:r>
          </a:p>
          <a:p>
            <a:pPr marL="342900" indent="-342900" algn="just">
              <a:buFont typeface="Arial" panose="020B0604020202020204" pitchFamily="34" charset="0"/>
              <a:buChar char="•"/>
            </a:pPr>
            <a:endParaRPr kumimoji="0" lang="en-US" b="0" i="0" u="none" strike="noStrike" kern="1200" cap="small" spc="0" normalizeH="0" baseline="0" noProof="0" dirty="0">
              <a:ln w="3175" cmpd="sng">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panose="02020603050405020304" pitchFamily="18" charset="0"/>
              <a:ea typeface="+mj-ea"/>
              <a:cs typeface="Times New Roman" panose="02020603050405020304" pitchFamily="18" charset="0"/>
            </a:endParaRPr>
          </a:p>
          <a:p>
            <a:pPr marL="342900" indent="-342900" algn="just">
              <a:buFont typeface="Arial" panose="020B0604020202020204" pitchFamily="34" charset="0"/>
              <a:buChar char="•"/>
            </a:pPr>
            <a:endParaRPr lang="en-US" dirty="0">
              <a:ln w="3175" cmpd="sng">
                <a:noFill/>
              </a:ln>
              <a:latin typeface="Times New Roman" panose="02020603050405020304" pitchFamily="18" charset="0"/>
              <a:cs typeface="Times New Roman" panose="02020603050405020304" pitchFamily="18" charset="0"/>
            </a:endParaRPr>
          </a:p>
        </p:txBody>
      </p:sp>
      <p:pic>
        <p:nvPicPr>
          <p:cNvPr id="4" name="Audio Recording May 8, 2023 at 5:24:23 PM">
            <a:hlinkClick r:id="" action="ppaction://media"/>
            <a:extLst>
              <a:ext uri="{FF2B5EF4-FFF2-40B4-BE49-F238E27FC236}">
                <a16:creationId xmlns:a16="http://schemas.microsoft.com/office/drawing/2014/main" id="{515C80F4-80E4-9661-5C04-D2C323F5611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48596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2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2AE4-F8AA-D8FE-B21D-5DD44424C17D}"/>
              </a:ext>
            </a:extLst>
          </p:cNvPr>
          <p:cNvSpPr>
            <a:spLocks noGrp="1"/>
          </p:cNvSpPr>
          <p:nvPr>
            <p:ph type="ctrTitle"/>
          </p:nvPr>
        </p:nvSpPr>
        <p:spPr>
          <a:xfrm>
            <a:off x="2163664" y="100153"/>
            <a:ext cx="8676222" cy="672906"/>
          </a:xfrm>
        </p:spPr>
        <p:txBody>
          <a:bodyPr>
            <a:normAutofit/>
          </a:bodyPr>
          <a:lstStyle/>
          <a:p>
            <a:pPr algn="l"/>
            <a:r>
              <a:rPr lang="en-US" sz="29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Industrial</a:t>
            </a:r>
            <a:r>
              <a:rPr lang="en-US" sz="2800" b="1" u="sng" dirty="0">
                <a:latin typeface="Times New Roman" panose="02020603050405020304" pitchFamily="18" charset="0"/>
                <a:cs typeface="Times New Roman" panose="02020603050405020304" pitchFamily="18" charset="0"/>
              </a:rPr>
              <a:t> </a:t>
            </a:r>
            <a:r>
              <a:rPr lang="en-US" sz="2900" b="1"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Applications of Deep learning:</a:t>
            </a:r>
          </a:p>
        </p:txBody>
      </p:sp>
      <p:sp>
        <p:nvSpPr>
          <p:cNvPr id="3" name="Subtitle 2">
            <a:extLst>
              <a:ext uri="{FF2B5EF4-FFF2-40B4-BE49-F238E27FC236}">
                <a16:creationId xmlns:a16="http://schemas.microsoft.com/office/drawing/2014/main" id="{E56C32CA-3F80-04B2-EBD1-D1F54777F601}"/>
              </a:ext>
            </a:extLst>
          </p:cNvPr>
          <p:cNvSpPr>
            <a:spLocks noGrp="1"/>
          </p:cNvSpPr>
          <p:nvPr>
            <p:ph type="subTitle" idx="1"/>
          </p:nvPr>
        </p:nvSpPr>
        <p:spPr>
          <a:xfrm>
            <a:off x="1132033" y="1069145"/>
            <a:ext cx="9295201" cy="4722055"/>
          </a:xfrm>
        </p:spPr>
        <p:txBody>
          <a:bodyPr/>
          <a:lstStyle/>
          <a:p>
            <a:pPr marL="742950" lvl="1" indent="-285750" algn="l">
              <a:buFont typeface="Arial" panose="020B0604020202020204" pitchFamily="34" charset="0"/>
              <a:buChar char="•"/>
            </a:pPr>
            <a:endParaRPr lang="en-US" sz="1600" dirty="0">
              <a:ln w="3175" cmpd="sng">
                <a:noFill/>
              </a:ln>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1BB5DAB4-E5B9-ED47-ED6D-05176833C1CD}"/>
              </a:ext>
            </a:extLst>
          </p:cNvPr>
          <p:cNvGraphicFramePr>
            <a:graphicFrameLocks noGrp="1"/>
          </p:cNvGraphicFramePr>
          <p:nvPr>
            <p:extLst>
              <p:ext uri="{D42A27DB-BD31-4B8C-83A1-F6EECF244321}">
                <p14:modId xmlns:p14="http://schemas.microsoft.com/office/powerpoint/2010/main" val="956405761"/>
              </p:ext>
            </p:extLst>
          </p:nvPr>
        </p:nvGraphicFramePr>
        <p:xfrm>
          <a:off x="1133414" y="1066800"/>
          <a:ext cx="10061162" cy="4722055"/>
        </p:xfrm>
        <a:graphic>
          <a:graphicData uri="http://schemas.openxmlformats.org/drawingml/2006/table">
            <a:tbl>
              <a:tblPr firstRow="1" bandRow="1">
                <a:tableStyleId>{5C22544A-7EE6-4342-B048-85BDC9FD1C3A}</a:tableStyleId>
              </a:tblPr>
              <a:tblGrid>
                <a:gridCol w="5030581">
                  <a:extLst>
                    <a:ext uri="{9D8B030D-6E8A-4147-A177-3AD203B41FA5}">
                      <a16:colId xmlns:a16="http://schemas.microsoft.com/office/drawing/2014/main" val="3535509862"/>
                    </a:ext>
                  </a:extLst>
                </a:gridCol>
                <a:gridCol w="5030581">
                  <a:extLst>
                    <a:ext uri="{9D8B030D-6E8A-4147-A177-3AD203B41FA5}">
                      <a16:colId xmlns:a16="http://schemas.microsoft.com/office/drawing/2014/main" val="4189559958"/>
                    </a:ext>
                  </a:extLst>
                </a:gridCol>
              </a:tblGrid>
              <a:tr h="4722055">
                <a:tc>
                  <a:txBody>
                    <a:bodyPr/>
                    <a:lstStyle/>
                    <a:p>
                      <a:pPr algn="l">
                        <a:lnSpc>
                          <a:spcPct val="150000"/>
                        </a:lnSpc>
                      </a:pPr>
                      <a:r>
                        <a:rPr lang="en-US" sz="2400" u="sng" dirty="0">
                          <a:ln w="3175" cmpd="sng">
                            <a:noFill/>
                          </a:ln>
                          <a:latin typeface="Times New Roman" panose="02020603050405020304" pitchFamily="18" charset="0"/>
                          <a:cs typeface="Times New Roman" panose="02020603050405020304" pitchFamily="18" charset="0"/>
                        </a:rPr>
                        <a:t>Virtual Assistants:</a:t>
                      </a:r>
                    </a:p>
                    <a:p>
                      <a:pPr marL="285750" indent="-285750" algn="l">
                        <a:lnSpc>
                          <a:spcPct val="150000"/>
                        </a:lnSpc>
                        <a:buFont typeface="Arial" panose="020B0604020202020204" pitchFamily="34" charset="0"/>
                        <a:buChar char="•"/>
                      </a:pPr>
                      <a:r>
                        <a:rPr lang="en-US" sz="1600" dirty="0">
                          <a:ln w="3175" cmpd="sng">
                            <a:noFill/>
                          </a:ln>
                          <a:latin typeface="Times New Roman" panose="02020603050405020304" pitchFamily="18" charset="0"/>
                          <a:cs typeface="Times New Roman" panose="02020603050405020304" pitchFamily="18" charset="0"/>
                        </a:rPr>
                        <a:t>Speech recognition,</a:t>
                      </a:r>
                    </a:p>
                    <a:p>
                      <a:pPr marL="285750" indent="-285750" algn="l">
                        <a:buFont typeface="Arial" panose="020B0604020202020204" pitchFamily="34" charset="0"/>
                        <a:buChar char="•"/>
                      </a:pPr>
                      <a:r>
                        <a:rPr lang="en-US" sz="1600" dirty="0">
                          <a:ln w="3175" cmpd="sng">
                            <a:noFill/>
                          </a:ln>
                          <a:latin typeface="Times New Roman" panose="02020603050405020304" pitchFamily="18" charset="0"/>
                          <a:cs typeface="Times New Roman" panose="02020603050405020304" pitchFamily="18" charset="0"/>
                        </a:rPr>
                        <a:t>Natural language Processing,</a:t>
                      </a:r>
                    </a:p>
                    <a:p>
                      <a:pPr marL="285750" indent="-285750" algn="l">
                        <a:buFont typeface="Arial" panose="020B0604020202020204" pitchFamily="34" charset="0"/>
                        <a:buChar char="•"/>
                      </a:pPr>
                      <a:r>
                        <a:rPr lang="en-US" sz="1600" dirty="0">
                          <a:ln w="3175" cmpd="sng">
                            <a:noFill/>
                          </a:ln>
                          <a:latin typeface="Times New Roman" panose="02020603050405020304" pitchFamily="18" charset="0"/>
                          <a:cs typeface="Times New Roman" panose="02020603050405020304" pitchFamily="18" charset="0"/>
                        </a:rPr>
                        <a:t>Sentiment Analysis,</a:t>
                      </a:r>
                    </a:p>
                    <a:p>
                      <a:pPr marL="285750" indent="-285750" algn="l">
                        <a:buFont typeface="Arial" panose="020B0604020202020204" pitchFamily="34" charset="0"/>
                        <a:buChar char="•"/>
                      </a:pPr>
                      <a:r>
                        <a:rPr lang="en-US" sz="1600" dirty="0">
                          <a:ln w="3175" cmpd="sng">
                            <a:noFill/>
                          </a:ln>
                          <a:latin typeface="Times New Roman" panose="02020603050405020304" pitchFamily="18" charset="0"/>
                          <a:cs typeface="Times New Roman" panose="02020603050405020304" pitchFamily="18" charset="0"/>
                        </a:rPr>
                        <a:t>Image and Object Recognition </a:t>
                      </a:r>
                    </a:p>
                    <a:p>
                      <a:pPr marL="285750" indent="-285750" algn="l">
                        <a:buFont typeface="Arial" panose="020B0604020202020204" pitchFamily="34" charset="0"/>
                        <a:buChar char="•"/>
                      </a:pPr>
                      <a:endParaRPr lang="en-US" sz="1600" dirty="0">
                        <a:ln w="3175" cmpd="sng">
                          <a:noFill/>
                        </a:ln>
                        <a:latin typeface="Times New Roman" panose="02020603050405020304" pitchFamily="18" charset="0"/>
                        <a:cs typeface="Times New Roman" panose="02020603050405020304" pitchFamily="18" charset="0"/>
                      </a:endParaRPr>
                    </a:p>
                    <a:p>
                      <a:pPr marL="0" indent="0" algn="l">
                        <a:lnSpc>
                          <a:spcPct val="150000"/>
                        </a:lnSpc>
                        <a:buFont typeface="Arial" panose="020B0604020202020204" pitchFamily="34" charset="0"/>
                        <a:buNone/>
                      </a:pPr>
                      <a:r>
                        <a:rPr lang="en-US" sz="2400" u="sng" dirty="0">
                          <a:ln w="3175" cmpd="sng">
                            <a:noFill/>
                          </a:ln>
                          <a:latin typeface="Times New Roman" panose="02020603050405020304" pitchFamily="18" charset="0"/>
                          <a:cs typeface="Times New Roman" panose="02020603050405020304" pitchFamily="18" charset="0"/>
                        </a:rPr>
                        <a:t>Fake News Detection:</a:t>
                      </a:r>
                      <a:endParaRPr lang="en-US" sz="2400" u="none" dirty="0">
                        <a:ln w="3175" cmpd="sng">
                          <a:noFill/>
                        </a:l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kern="1200" dirty="0">
                          <a:ln w="3175" cmpd="sng">
                            <a:noFill/>
                          </a:ln>
                          <a:solidFill>
                            <a:schemeClr val="lt1"/>
                          </a:solidFill>
                          <a:latin typeface="Times New Roman" panose="02020603050405020304" pitchFamily="18" charset="0"/>
                          <a:ea typeface="+mn-ea"/>
                          <a:cs typeface="Times New Roman" panose="02020603050405020304" pitchFamily="18" charset="0"/>
                        </a:rPr>
                        <a:t>Social media analysis, </a:t>
                      </a:r>
                    </a:p>
                    <a:p>
                      <a:pPr marL="285750" indent="-285750">
                        <a:buFont typeface="Arial" panose="020B0604020202020204" pitchFamily="34" charset="0"/>
                        <a:buChar char="•"/>
                      </a:pPr>
                      <a:r>
                        <a:rPr lang="en-US" sz="1600" b="1" kern="1200" dirty="0">
                          <a:ln w="3175" cmpd="sng">
                            <a:noFill/>
                          </a:ln>
                          <a:solidFill>
                            <a:schemeClr val="lt1"/>
                          </a:solidFill>
                          <a:latin typeface="Times New Roman" panose="02020603050405020304" pitchFamily="18" charset="0"/>
                          <a:ea typeface="+mn-ea"/>
                          <a:cs typeface="Times New Roman" panose="02020603050405020304" pitchFamily="18" charset="0"/>
                        </a:rPr>
                        <a:t>Fake image and video detection, </a:t>
                      </a:r>
                    </a:p>
                    <a:p>
                      <a:pPr marL="285750" indent="-285750">
                        <a:buFont typeface="Arial" panose="020B0604020202020204" pitchFamily="34" charset="0"/>
                        <a:buChar char="•"/>
                      </a:pPr>
                      <a:r>
                        <a:rPr lang="en-US" sz="1600" b="1" kern="1200" dirty="0">
                          <a:ln w="3175" cmpd="sng">
                            <a:noFill/>
                          </a:ln>
                          <a:solidFill>
                            <a:schemeClr val="lt1"/>
                          </a:solidFill>
                          <a:latin typeface="Times New Roman" panose="02020603050405020304" pitchFamily="18" charset="0"/>
                          <a:ea typeface="+mn-ea"/>
                          <a:cs typeface="Times New Roman" panose="02020603050405020304" pitchFamily="18" charset="0"/>
                        </a:rPr>
                        <a:t>NLP and sentiment analysis </a:t>
                      </a:r>
                    </a:p>
                  </a:txBody>
                  <a:tcPr/>
                </a:tc>
                <a:tc>
                  <a:txBody>
                    <a:bodyPr/>
                    <a:lstStyle/>
                    <a:p>
                      <a:r>
                        <a:rPr lang="en-US" u="sng"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Healthcare</a:t>
                      </a:r>
                      <a:r>
                        <a:rPr lang="en-US"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ea typeface="+mn-ea"/>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656094"/>
                  </a:ext>
                </a:extLst>
              </a:tr>
            </a:tbl>
          </a:graphicData>
        </a:graphic>
      </p:graphicFrame>
      <p:pic>
        <p:nvPicPr>
          <p:cNvPr id="6" name="Content Placeholder 4">
            <a:extLst>
              <a:ext uri="{FF2B5EF4-FFF2-40B4-BE49-F238E27FC236}">
                <a16:creationId xmlns:a16="http://schemas.microsoft.com/office/drawing/2014/main" id="{85D546A2-1234-FD32-0945-6D57E0516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062" y="1448974"/>
            <a:ext cx="5016514" cy="4339881"/>
          </a:xfrm>
          <a:prstGeom prst="rect">
            <a:avLst/>
          </a:prstGeom>
        </p:spPr>
      </p:pic>
      <p:pic>
        <p:nvPicPr>
          <p:cNvPr id="7" name="Picture 6">
            <a:extLst>
              <a:ext uri="{FF2B5EF4-FFF2-40B4-BE49-F238E27FC236}">
                <a16:creationId xmlns:a16="http://schemas.microsoft.com/office/drawing/2014/main" id="{FF17A9B6-8763-43EA-5BBC-A27B128F3791}"/>
              </a:ext>
            </a:extLst>
          </p:cNvPr>
          <p:cNvPicPr>
            <a:picLocks noChangeAspect="1"/>
          </p:cNvPicPr>
          <p:nvPr/>
        </p:nvPicPr>
        <p:blipFill>
          <a:blip r:embed="rId5"/>
          <a:stretch>
            <a:fillRect/>
          </a:stretch>
        </p:blipFill>
        <p:spPr>
          <a:xfrm>
            <a:off x="7652825" y="2800798"/>
            <a:ext cx="1776253" cy="1570736"/>
          </a:xfrm>
          <a:prstGeom prst="rect">
            <a:avLst/>
          </a:prstGeom>
        </p:spPr>
      </p:pic>
      <p:pic>
        <p:nvPicPr>
          <p:cNvPr id="8" name="Audio Recording May 8, 2023 at 5:29:27 PM">
            <a:hlinkClick r:id="" action="ppaction://media"/>
            <a:extLst>
              <a:ext uri="{FF2B5EF4-FFF2-40B4-BE49-F238E27FC236}">
                <a16:creationId xmlns:a16="http://schemas.microsoft.com/office/drawing/2014/main" id="{7F8F44D0-73AD-428F-0610-C413C518DD7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22651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85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TotalTime>
  <Words>896</Words>
  <Application>Microsoft Macintosh PowerPoint</Application>
  <PresentationFormat>Widescreen</PresentationFormat>
  <Paragraphs>85</Paragraphs>
  <Slides>10</Slides>
  <Notes>4</Notes>
  <HiddenSlides>0</HiddenSlides>
  <MMClips>10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Aharoni</vt:lpstr>
      <vt:lpstr>Algerian</vt:lpstr>
      <vt:lpstr>Arial</vt:lpstr>
      <vt:lpstr>Calibri</vt:lpstr>
      <vt:lpstr>Calibri Light</vt:lpstr>
      <vt:lpstr>Söhne</vt:lpstr>
      <vt:lpstr>Times New Roman</vt:lpstr>
      <vt:lpstr>Wingdings</vt:lpstr>
      <vt:lpstr>Celestial</vt:lpstr>
      <vt:lpstr>PowerPoint Presentation</vt:lpstr>
      <vt:lpstr>face recognition:</vt:lpstr>
      <vt:lpstr>Face Recognition Models: </vt:lpstr>
      <vt:lpstr>Applications Of Facial Recognition System:</vt:lpstr>
      <vt:lpstr>CNN-based face recognition system</vt:lpstr>
      <vt:lpstr>Applications of CNN for face recognition system (Research):</vt:lpstr>
      <vt:lpstr>GAN –based Face recognition system:</vt:lpstr>
      <vt:lpstr>Applications of GAN network for face recognition system:</vt:lpstr>
      <vt:lpstr>Industrial Applications of Deep learning: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 using deep learning</dc:title>
  <dc:creator>Wajjid Khan</dc:creator>
  <cp:lastModifiedBy>Desamseety, Rohith</cp:lastModifiedBy>
  <cp:revision>15</cp:revision>
  <dcterms:created xsi:type="dcterms:W3CDTF">2023-05-05T05:04:11Z</dcterms:created>
  <dcterms:modified xsi:type="dcterms:W3CDTF">2023-05-08T21:49:50Z</dcterms:modified>
</cp:coreProperties>
</file>