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110" d="100"/>
          <a:sy n="110" d="100"/>
        </p:scale>
        <p:origin x="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424232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128650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01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4063888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8926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165850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1820373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138801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338539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38984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98246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164178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74609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3628682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5CA1B5-BCFA-4D14-8DB5-3CF43CF0E36E}" type="datetimeFigureOut">
              <a:rPr lang="en-IN" smtClean="0"/>
              <a:t>26-01-2025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5FC6835-D1FF-49CE-AE6F-2BCC87CBBD7B}" type="slidenum">
              <a:rPr lang="en-IN" smtClean="0"/>
              <a:t>‹#›</a:t>
            </a:fld>
            <a:endParaRPr lang="en-IN" dirty="0"/>
          </a:p>
        </p:txBody>
      </p:sp>
    </p:spTree>
    <p:extLst>
      <p:ext uri="{BB962C8B-B14F-4D97-AF65-F5344CB8AC3E}">
        <p14:creationId xmlns:p14="http://schemas.microsoft.com/office/powerpoint/2010/main" val="237713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5FC6835-D1FF-49CE-AE6F-2BCC87CBBD7B}" type="slidenum">
              <a:rPr lang="en-IN" smtClean="0"/>
              <a:t>‹#›</a:t>
            </a:fld>
            <a:endParaRPr lang="en-IN" dirty="0"/>
          </a:p>
        </p:txBody>
      </p:sp>
      <p:sp>
        <p:nvSpPr>
          <p:cNvPr id="5" name="Date Placeholder 4"/>
          <p:cNvSpPr>
            <a:spLocks noGrp="1"/>
          </p:cNvSpPr>
          <p:nvPr>
            <p:ph type="dt" sz="half" idx="10"/>
          </p:nvPr>
        </p:nvSpPr>
        <p:spPr/>
        <p:txBody>
          <a:bodyPr/>
          <a:lstStyle/>
          <a:p>
            <a:fld id="{C25CA1B5-BCFA-4D14-8DB5-3CF43CF0E36E}" type="datetimeFigureOut">
              <a:rPr lang="en-IN" smtClean="0"/>
              <a:t>26-01-2025</a:t>
            </a:fld>
            <a:endParaRPr lang="en-IN" dirty="0"/>
          </a:p>
        </p:txBody>
      </p:sp>
    </p:spTree>
    <p:extLst>
      <p:ext uri="{BB962C8B-B14F-4D97-AF65-F5344CB8AC3E}">
        <p14:creationId xmlns:p14="http://schemas.microsoft.com/office/powerpoint/2010/main" val="238692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5CA1B5-BCFA-4D14-8DB5-3CF43CF0E36E}" type="datetimeFigureOut">
              <a:rPr lang="en-IN" smtClean="0"/>
              <a:t>26-01-2025</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FC6835-D1FF-49CE-AE6F-2BCC87CBBD7B}" type="slidenum">
              <a:rPr lang="en-IN" smtClean="0"/>
              <a:t>‹#›</a:t>
            </a:fld>
            <a:endParaRPr lang="en-IN" dirty="0"/>
          </a:p>
        </p:txBody>
      </p:sp>
    </p:spTree>
    <p:extLst>
      <p:ext uri="{BB962C8B-B14F-4D97-AF65-F5344CB8AC3E}">
        <p14:creationId xmlns:p14="http://schemas.microsoft.com/office/powerpoint/2010/main" val="2235849884"/>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109/91.493905" TargetMode="External"/><Relationship Id="rId2" Type="http://schemas.openxmlformats.org/officeDocument/2006/relationships/hyperlink" Target="https://doi.org/10.1109/TKDE.2013.13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10BE-B9A6-E059-6600-888E8EDD0A3D}"/>
              </a:ext>
            </a:extLst>
          </p:cNvPr>
          <p:cNvSpPr>
            <a:spLocks noGrp="1"/>
          </p:cNvSpPr>
          <p:nvPr>
            <p:ph type="ctrTitle"/>
          </p:nvPr>
        </p:nvSpPr>
        <p:spPr>
          <a:xfrm>
            <a:off x="846881" y="159842"/>
            <a:ext cx="9144000" cy="1485370"/>
          </a:xfrm>
        </p:spPr>
        <p:txBody>
          <a:bodyPr/>
          <a:lstStyle/>
          <a:p>
            <a:pPr algn="ctr"/>
            <a:r>
              <a:rPr lang="en-US" dirty="0"/>
              <a:t>Machine Learning</a:t>
            </a:r>
            <a:endParaRPr lang="en-IN" dirty="0"/>
          </a:p>
        </p:txBody>
      </p:sp>
      <p:sp>
        <p:nvSpPr>
          <p:cNvPr id="3" name="Subtitle 2">
            <a:extLst>
              <a:ext uri="{FF2B5EF4-FFF2-40B4-BE49-F238E27FC236}">
                <a16:creationId xmlns:a16="http://schemas.microsoft.com/office/drawing/2014/main" id="{49CE6C7F-672C-191D-FEF8-7394F489E8BE}"/>
              </a:ext>
            </a:extLst>
          </p:cNvPr>
          <p:cNvSpPr>
            <a:spLocks noGrp="1"/>
          </p:cNvSpPr>
          <p:nvPr>
            <p:ph type="subTitle" idx="1"/>
          </p:nvPr>
        </p:nvSpPr>
        <p:spPr>
          <a:xfrm>
            <a:off x="7255933" y="3956317"/>
            <a:ext cx="2650067" cy="1485370"/>
          </a:xfrm>
        </p:spPr>
        <p:txBody>
          <a:bodyPr/>
          <a:lstStyle/>
          <a:p>
            <a:r>
              <a:rPr lang="en-US" dirty="0"/>
              <a:t>                                      </a:t>
            </a:r>
            <a:endParaRPr lang="en-IN" dirty="0"/>
          </a:p>
        </p:txBody>
      </p:sp>
      <p:sp>
        <p:nvSpPr>
          <p:cNvPr id="4" name="TextBox 3">
            <a:extLst>
              <a:ext uri="{FF2B5EF4-FFF2-40B4-BE49-F238E27FC236}">
                <a16:creationId xmlns:a16="http://schemas.microsoft.com/office/drawing/2014/main" id="{CD69A54F-6433-8ACA-F4B9-3EAC7486CAB4}"/>
              </a:ext>
            </a:extLst>
          </p:cNvPr>
          <p:cNvSpPr txBox="1"/>
          <p:nvPr/>
        </p:nvSpPr>
        <p:spPr>
          <a:xfrm>
            <a:off x="3855482" y="2813433"/>
            <a:ext cx="2915856" cy="1477328"/>
          </a:xfrm>
          <a:prstGeom prst="rect">
            <a:avLst/>
          </a:prstGeom>
          <a:noFill/>
        </p:spPr>
        <p:txBody>
          <a:bodyPr wrap="square" rtlCol="0">
            <a:spAutoFit/>
          </a:bodyPr>
          <a:lstStyle/>
          <a:p>
            <a:r>
              <a:rPr lang="en-IN" dirty="0"/>
              <a:t>Rohith      23WU0102103 Keerthan  23WU0102232 </a:t>
            </a:r>
          </a:p>
          <a:p>
            <a:r>
              <a:rPr lang="en-IN" dirty="0"/>
              <a:t>Jatin         23WU0102116 </a:t>
            </a:r>
          </a:p>
          <a:p>
            <a:r>
              <a:rPr lang="en-IN" dirty="0"/>
              <a:t>Akhil        23WU0102094 </a:t>
            </a:r>
          </a:p>
          <a:p>
            <a:r>
              <a:rPr lang="en-IN" dirty="0"/>
              <a:t>Muktesh   23WU0102157 </a:t>
            </a:r>
          </a:p>
        </p:txBody>
      </p:sp>
      <p:sp>
        <p:nvSpPr>
          <p:cNvPr id="5" name="TextBox 4">
            <a:extLst>
              <a:ext uri="{FF2B5EF4-FFF2-40B4-BE49-F238E27FC236}">
                <a16:creationId xmlns:a16="http://schemas.microsoft.com/office/drawing/2014/main" id="{329C50C2-64ED-6728-8664-2D1708F2FCBD}"/>
              </a:ext>
            </a:extLst>
          </p:cNvPr>
          <p:cNvSpPr txBox="1"/>
          <p:nvPr/>
        </p:nvSpPr>
        <p:spPr>
          <a:xfrm>
            <a:off x="4421529" y="2316911"/>
            <a:ext cx="1157689" cy="400110"/>
          </a:xfrm>
          <a:prstGeom prst="rect">
            <a:avLst/>
          </a:prstGeom>
          <a:noFill/>
        </p:spPr>
        <p:txBody>
          <a:bodyPr wrap="none" rtlCol="0">
            <a:spAutoFit/>
          </a:bodyPr>
          <a:lstStyle/>
          <a:p>
            <a:r>
              <a:rPr lang="en-IN" sz="2000" b="1" dirty="0"/>
              <a:t>Group-9</a:t>
            </a:r>
          </a:p>
        </p:txBody>
      </p:sp>
      <p:sp>
        <p:nvSpPr>
          <p:cNvPr id="6" name="TextBox 5">
            <a:extLst>
              <a:ext uri="{FF2B5EF4-FFF2-40B4-BE49-F238E27FC236}">
                <a16:creationId xmlns:a16="http://schemas.microsoft.com/office/drawing/2014/main" id="{C05E33DE-E21C-5D47-092E-FEC9F5A27779}"/>
              </a:ext>
            </a:extLst>
          </p:cNvPr>
          <p:cNvSpPr txBox="1"/>
          <p:nvPr/>
        </p:nvSpPr>
        <p:spPr>
          <a:xfrm>
            <a:off x="3657600" y="1939885"/>
            <a:ext cx="3068917" cy="369332"/>
          </a:xfrm>
          <a:prstGeom prst="rect">
            <a:avLst/>
          </a:prstGeom>
          <a:noFill/>
        </p:spPr>
        <p:txBody>
          <a:bodyPr wrap="none" rtlCol="0">
            <a:spAutoFit/>
          </a:bodyPr>
          <a:lstStyle/>
          <a:p>
            <a:r>
              <a:rPr lang="en-IN" b="1" dirty="0"/>
              <a:t>Facilitator: Dr Amit Swamy</a:t>
            </a:r>
          </a:p>
        </p:txBody>
      </p:sp>
    </p:spTree>
    <p:extLst>
      <p:ext uri="{BB962C8B-B14F-4D97-AF65-F5344CB8AC3E}">
        <p14:creationId xmlns:p14="http://schemas.microsoft.com/office/powerpoint/2010/main" val="366159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8C294-C92F-3611-8A38-30AECBBB263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4CEC040-DA05-7247-7985-A850CB669484}"/>
              </a:ext>
            </a:extLst>
          </p:cNvPr>
          <p:cNvSpPr txBox="1"/>
          <p:nvPr/>
        </p:nvSpPr>
        <p:spPr>
          <a:xfrm>
            <a:off x="4766021" y="13316"/>
            <a:ext cx="1329979" cy="461665"/>
          </a:xfrm>
          <a:prstGeom prst="rect">
            <a:avLst/>
          </a:prstGeom>
          <a:noFill/>
        </p:spPr>
        <p:txBody>
          <a:bodyPr wrap="none" rtlCol="0">
            <a:spAutoFit/>
          </a:bodyPr>
          <a:lstStyle/>
          <a:p>
            <a:r>
              <a:rPr lang="en-IN" sz="2400" b="1" dirty="0"/>
              <a:t>Report-2</a:t>
            </a:r>
          </a:p>
        </p:txBody>
      </p:sp>
      <p:sp>
        <p:nvSpPr>
          <p:cNvPr id="8" name="TextBox 7">
            <a:extLst>
              <a:ext uri="{FF2B5EF4-FFF2-40B4-BE49-F238E27FC236}">
                <a16:creationId xmlns:a16="http://schemas.microsoft.com/office/drawing/2014/main" id="{C1F12712-A84D-87EC-AB4E-6EE346466C31}"/>
              </a:ext>
            </a:extLst>
          </p:cNvPr>
          <p:cNvSpPr txBox="1"/>
          <p:nvPr/>
        </p:nvSpPr>
        <p:spPr>
          <a:xfrm>
            <a:off x="3267846" y="761692"/>
            <a:ext cx="5811143" cy="707886"/>
          </a:xfrm>
          <a:prstGeom prst="rect">
            <a:avLst/>
          </a:prstGeom>
          <a:noFill/>
        </p:spPr>
        <p:txBody>
          <a:bodyPr wrap="none" rtlCol="0">
            <a:spAutoFit/>
          </a:bodyPr>
          <a:lstStyle/>
          <a:p>
            <a:pPr algn="ctr"/>
            <a:r>
              <a:rPr lang="en-IN" sz="4000" b="1" dirty="0"/>
              <a:t>Flowchart for the solution</a:t>
            </a:r>
          </a:p>
        </p:txBody>
      </p:sp>
      <p:sp>
        <p:nvSpPr>
          <p:cNvPr id="9" name="TextBox 8">
            <a:extLst>
              <a:ext uri="{FF2B5EF4-FFF2-40B4-BE49-F238E27FC236}">
                <a16:creationId xmlns:a16="http://schemas.microsoft.com/office/drawing/2014/main" id="{4ECDBF5F-6FE0-DA68-00DC-33684BC1E3DD}"/>
              </a:ext>
            </a:extLst>
          </p:cNvPr>
          <p:cNvSpPr txBox="1"/>
          <p:nvPr/>
        </p:nvSpPr>
        <p:spPr>
          <a:xfrm>
            <a:off x="758142" y="1673667"/>
            <a:ext cx="7343677" cy="369332"/>
          </a:xfrm>
          <a:prstGeom prst="rect">
            <a:avLst/>
          </a:prstGeom>
          <a:noFill/>
        </p:spPr>
        <p:txBody>
          <a:bodyPr wrap="none" rtlCol="0">
            <a:spAutoFit/>
          </a:bodyPr>
          <a:lstStyle/>
          <a:p>
            <a:r>
              <a:rPr lang="en-IN" b="1" dirty="0"/>
              <a:t>Dataset-2 (Predicting fuel consumption based on vehicle features)</a:t>
            </a:r>
          </a:p>
        </p:txBody>
      </p:sp>
      <p:pic>
        <p:nvPicPr>
          <p:cNvPr id="11" name="Picture 10">
            <a:extLst>
              <a:ext uri="{FF2B5EF4-FFF2-40B4-BE49-F238E27FC236}">
                <a16:creationId xmlns:a16="http://schemas.microsoft.com/office/drawing/2014/main" id="{4C465CCA-7AF8-0B6F-739B-1B091C08E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189" y="2048786"/>
            <a:ext cx="10764455" cy="3888036"/>
          </a:xfrm>
          <a:prstGeom prst="rect">
            <a:avLst/>
          </a:prstGeom>
        </p:spPr>
      </p:pic>
      <p:sp>
        <p:nvSpPr>
          <p:cNvPr id="12" name="TextBox 11">
            <a:extLst>
              <a:ext uri="{FF2B5EF4-FFF2-40B4-BE49-F238E27FC236}">
                <a16:creationId xmlns:a16="http://schemas.microsoft.com/office/drawing/2014/main" id="{DD47CE96-B534-6165-554B-1DA3B17D367E}"/>
              </a:ext>
            </a:extLst>
          </p:cNvPr>
          <p:cNvSpPr txBox="1"/>
          <p:nvPr/>
        </p:nvSpPr>
        <p:spPr>
          <a:xfrm>
            <a:off x="694807" y="907950"/>
            <a:ext cx="1056828" cy="461665"/>
          </a:xfrm>
          <a:prstGeom prst="rect">
            <a:avLst/>
          </a:prstGeom>
          <a:noFill/>
        </p:spPr>
        <p:txBody>
          <a:bodyPr wrap="none" rtlCol="0">
            <a:spAutoFit/>
          </a:bodyPr>
          <a:lstStyle/>
          <a:p>
            <a:r>
              <a:rPr lang="en-IN" sz="2400" b="1" dirty="0"/>
              <a:t>Task-2</a:t>
            </a:r>
          </a:p>
        </p:txBody>
      </p:sp>
    </p:spTree>
    <p:extLst>
      <p:ext uri="{BB962C8B-B14F-4D97-AF65-F5344CB8AC3E}">
        <p14:creationId xmlns:p14="http://schemas.microsoft.com/office/powerpoint/2010/main" val="2356967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E97DC-0650-CA10-D61B-1F4309A5FEE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7ABEB67-22F3-78B9-1A27-9A1452E16A3D}"/>
              </a:ext>
            </a:extLst>
          </p:cNvPr>
          <p:cNvSpPr txBox="1"/>
          <p:nvPr/>
        </p:nvSpPr>
        <p:spPr>
          <a:xfrm>
            <a:off x="4890304" y="0"/>
            <a:ext cx="1329979" cy="461665"/>
          </a:xfrm>
          <a:prstGeom prst="rect">
            <a:avLst/>
          </a:prstGeom>
          <a:noFill/>
        </p:spPr>
        <p:txBody>
          <a:bodyPr wrap="none" rtlCol="0">
            <a:spAutoFit/>
          </a:bodyPr>
          <a:lstStyle/>
          <a:p>
            <a:r>
              <a:rPr lang="en-IN" sz="2400" b="1" dirty="0"/>
              <a:t>Report-3</a:t>
            </a:r>
          </a:p>
        </p:txBody>
      </p:sp>
      <p:sp>
        <p:nvSpPr>
          <p:cNvPr id="8" name="TextBox 7">
            <a:extLst>
              <a:ext uri="{FF2B5EF4-FFF2-40B4-BE49-F238E27FC236}">
                <a16:creationId xmlns:a16="http://schemas.microsoft.com/office/drawing/2014/main" id="{37D665A0-9BE3-D122-C9AD-CDB875B876BF}"/>
              </a:ext>
            </a:extLst>
          </p:cNvPr>
          <p:cNvSpPr txBox="1"/>
          <p:nvPr/>
        </p:nvSpPr>
        <p:spPr>
          <a:xfrm>
            <a:off x="4212146" y="415516"/>
            <a:ext cx="2917786" cy="707886"/>
          </a:xfrm>
          <a:prstGeom prst="rect">
            <a:avLst/>
          </a:prstGeom>
          <a:noFill/>
        </p:spPr>
        <p:txBody>
          <a:bodyPr wrap="none" rtlCol="0">
            <a:spAutoFit/>
          </a:bodyPr>
          <a:lstStyle/>
          <a:p>
            <a:pPr algn="ctr"/>
            <a:r>
              <a:rPr lang="en-IN" sz="4000" b="1" dirty="0"/>
              <a:t>Competition</a:t>
            </a:r>
          </a:p>
        </p:txBody>
      </p:sp>
      <p:sp>
        <p:nvSpPr>
          <p:cNvPr id="12" name="TextBox 11">
            <a:extLst>
              <a:ext uri="{FF2B5EF4-FFF2-40B4-BE49-F238E27FC236}">
                <a16:creationId xmlns:a16="http://schemas.microsoft.com/office/drawing/2014/main" id="{25016DB3-A19C-BA68-1BC4-C0FDFEC4C788}"/>
              </a:ext>
            </a:extLst>
          </p:cNvPr>
          <p:cNvSpPr txBox="1"/>
          <p:nvPr/>
        </p:nvSpPr>
        <p:spPr>
          <a:xfrm>
            <a:off x="324417" y="538626"/>
            <a:ext cx="1056828" cy="461665"/>
          </a:xfrm>
          <a:prstGeom prst="rect">
            <a:avLst/>
          </a:prstGeom>
          <a:noFill/>
        </p:spPr>
        <p:txBody>
          <a:bodyPr wrap="none" rtlCol="0">
            <a:spAutoFit/>
          </a:bodyPr>
          <a:lstStyle/>
          <a:p>
            <a:r>
              <a:rPr lang="en-IN" sz="2400" b="1" dirty="0"/>
              <a:t>Task-3</a:t>
            </a:r>
          </a:p>
        </p:txBody>
      </p:sp>
      <p:pic>
        <p:nvPicPr>
          <p:cNvPr id="3" name="Picture 2">
            <a:extLst>
              <a:ext uri="{FF2B5EF4-FFF2-40B4-BE49-F238E27FC236}">
                <a16:creationId xmlns:a16="http://schemas.microsoft.com/office/drawing/2014/main" id="{465C1431-450B-D907-D4B1-752F769D8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71" y="1226401"/>
            <a:ext cx="8908506" cy="5401186"/>
          </a:xfrm>
          <a:prstGeom prst="rect">
            <a:avLst/>
          </a:prstGeom>
        </p:spPr>
      </p:pic>
    </p:spTree>
    <p:extLst>
      <p:ext uri="{BB962C8B-B14F-4D97-AF65-F5344CB8AC3E}">
        <p14:creationId xmlns:p14="http://schemas.microsoft.com/office/powerpoint/2010/main" val="95087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93F63-4BA9-8042-5582-816D0B2A46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A99C680-1F4D-1E85-71C0-B5CBD7D62792}"/>
              </a:ext>
            </a:extLst>
          </p:cNvPr>
          <p:cNvSpPr txBox="1"/>
          <p:nvPr/>
        </p:nvSpPr>
        <p:spPr>
          <a:xfrm>
            <a:off x="4890304" y="0"/>
            <a:ext cx="1451038" cy="461665"/>
          </a:xfrm>
          <a:prstGeom prst="rect">
            <a:avLst/>
          </a:prstGeom>
          <a:noFill/>
        </p:spPr>
        <p:txBody>
          <a:bodyPr wrap="none" rtlCol="0">
            <a:spAutoFit/>
          </a:bodyPr>
          <a:lstStyle/>
          <a:p>
            <a:r>
              <a:rPr lang="en-IN" sz="2400" b="1" dirty="0"/>
              <a:t>Report-4</a:t>
            </a:r>
          </a:p>
        </p:txBody>
      </p:sp>
      <p:sp>
        <p:nvSpPr>
          <p:cNvPr id="8" name="TextBox 7">
            <a:extLst>
              <a:ext uri="{FF2B5EF4-FFF2-40B4-BE49-F238E27FC236}">
                <a16:creationId xmlns:a16="http://schemas.microsoft.com/office/drawing/2014/main" id="{46D3439C-3230-A8AF-D660-F19FC3A12257}"/>
              </a:ext>
            </a:extLst>
          </p:cNvPr>
          <p:cNvSpPr txBox="1"/>
          <p:nvPr/>
        </p:nvSpPr>
        <p:spPr>
          <a:xfrm>
            <a:off x="3501215" y="415516"/>
            <a:ext cx="4339650" cy="707886"/>
          </a:xfrm>
          <a:prstGeom prst="rect">
            <a:avLst/>
          </a:prstGeom>
          <a:noFill/>
        </p:spPr>
        <p:txBody>
          <a:bodyPr wrap="none" rtlCol="0">
            <a:spAutoFit/>
          </a:bodyPr>
          <a:lstStyle/>
          <a:p>
            <a:pPr algn="ctr"/>
            <a:r>
              <a:rPr lang="en-IN" sz="4000" b="1" dirty="0"/>
              <a:t>Competition Goal</a:t>
            </a:r>
          </a:p>
        </p:txBody>
      </p:sp>
      <p:sp>
        <p:nvSpPr>
          <p:cNvPr id="12" name="TextBox 11">
            <a:extLst>
              <a:ext uri="{FF2B5EF4-FFF2-40B4-BE49-F238E27FC236}">
                <a16:creationId xmlns:a16="http://schemas.microsoft.com/office/drawing/2014/main" id="{97937314-DAA1-E99B-FC74-51282B582949}"/>
              </a:ext>
            </a:extLst>
          </p:cNvPr>
          <p:cNvSpPr txBox="1"/>
          <p:nvPr/>
        </p:nvSpPr>
        <p:spPr>
          <a:xfrm>
            <a:off x="324417" y="538626"/>
            <a:ext cx="1097929" cy="461665"/>
          </a:xfrm>
          <a:prstGeom prst="rect">
            <a:avLst/>
          </a:prstGeom>
          <a:noFill/>
        </p:spPr>
        <p:txBody>
          <a:bodyPr wrap="none" rtlCol="0">
            <a:spAutoFit/>
          </a:bodyPr>
          <a:lstStyle/>
          <a:p>
            <a:r>
              <a:rPr lang="en-IN" sz="2400" b="1" dirty="0"/>
              <a:t>Task-4</a:t>
            </a:r>
          </a:p>
        </p:txBody>
      </p:sp>
      <p:pic>
        <p:nvPicPr>
          <p:cNvPr id="5" name="Picture 4">
            <a:extLst>
              <a:ext uri="{FF2B5EF4-FFF2-40B4-BE49-F238E27FC236}">
                <a16:creationId xmlns:a16="http://schemas.microsoft.com/office/drawing/2014/main" id="{7794F6F6-93CA-FED7-FF1E-9047E0C37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60" y="1641460"/>
            <a:ext cx="5303531" cy="4142240"/>
          </a:xfrm>
          <a:prstGeom prst="rect">
            <a:avLst/>
          </a:prstGeom>
        </p:spPr>
      </p:pic>
      <p:pic>
        <p:nvPicPr>
          <p:cNvPr id="10" name="Picture 9">
            <a:extLst>
              <a:ext uri="{FF2B5EF4-FFF2-40B4-BE49-F238E27FC236}">
                <a16:creationId xmlns:a16="http://schemas.microsoft.com/office/drawing/2014/main" id="{BB84C661-CA2D-5C68-6723-725C622F2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705" y="1641460"/>
            <a:ext cx="5303531" cy="4142240"/>
          </a:xfrm>
          <a:prstGeom prst="rect">
            <a:avLst/>
          </a:prstGeom>
        </p:spPr>
      </p:pic>
      <p:sp>
        <p:nvSpPr>
          <p:cNvPr id="13" name="TextBox 12">
            <a:extLst>
              <a:ext uri="{FF2B5EF4-FFF2-40B4-BE49-F238E27FC236}">
                <a16:creationId xmlns:a16="http://schemas.microsoft.com/office/drawing/2014/main" id="{D9E56E6D-B256-AB44-DE09-07079B774EAF}"/>
              </a:ext>
            </a:extLst>
          </p:cNvPr>
          <p:cNvSpPr txBox="1"/>
          <p:nvPr/>
        </p:nvSpPr>
        <p:spPr>
          <a:xfrm>
            <a:off x="1995804" y="5846920"/>
            <a:ext cx="3987477" cy="830997"/>
          </a:xfrm>
          <a:prstGeom prst="rect">
            <a:avLst/>
          </a:prstGeom>
          <a:noFill/>
        </p:spPr>
        <p:txBody>
          <a:bodyPr wrap="square" rtlCol="0">
            <a:spAutoFit/>
          </a:bodyPr>
          <a:lstStyle/>
          <a:p>
            <a:r>
              <a:rPr lang="en-US" sz="1200" b="1" i="0" dirty="0">
                <a:effectLst/>
                <a:latin typeface="Consolas" panose="020B0609020204030204" pitchFamily="49" charset="0"/>
              </a:rPr>
              <a:t>Mean Squared Error: 15580.430203954318 </a:t>
            </a:r>
          </a:p>
          <a:p>
            <a:r>
              <a:rPr lang="en-US" sz="1200" b="1" i="0" dirty="0">
                <a:effectLst/>
                <a:latin typeface="Consolas" panose="020B0609020204030204" pitchFamily="49" charset="0"/>
              </a:rPr>
              <a:t>Mean Absolute Error: 102.37963058494613 </a:t>
            </a:r>
          </a:p>
          <a:p>
            <a:r>
              <a:rPr lang="en-US" sz="1200" b="1" i="0" dirty="0">
                <a:effectLst/>
                <a:latin typeface="Consolas" panose="020B0609020204030204" pitchFamily="49" charset="0"/>
              </a:rPr>
              <a:t>Root Mean Absolute Error: 124.82159350030074 </a:t>
            </a:r>
          </a:p>
          <a:p>
            <a:r>
              <a:rPr lang="en-US" sz="1200" b="1" i="0" dirty="0">
                <a:effectLst/>
                <a:latin typeface="Consolas" panose="020B0609020204030204" pitchFamily="49" charset="0"/>
              </a:rPr>
              <a:t>R-squared: 0.7998989163623847</a:t>
            </a:r>
            <a:endParaRPr lang="en-IN" sz="1200" b="1" dirty="0"/>
          </a:p>
        </p:txBody>
      </p:sp>
      <p:sp>
        <p:nvSpPr>
          <p:cNvPr id="14" name="TextBox 13">
            <a:extLst>
              <a:ext uri="{FF2B5EF4-FFF2-40B4-BE49-F238E27FC236}">
                <a16:creationId xmlns:a16="http://schemas.microsoft.com/office/drawing/2014/main" id="{8101EC19-55C1-E51B-22DA-A79CC5BF41F4}"/>
              </a:ext>
            </a:extLst>
          </p:cNvPr>
          <p:cNvSpPr txBox="1"/>
          <p:nvPr/>
        </p:nvSpPr>
        <p:spPr>
          <a:xfrm>
            <a:off x="873381" y="5701593"/>
            <a:ext cx="1122423" cy="369332"/>
          </a:xfrm>
          <a:prstGeom prst="rect">
            <a:avLst/>
          </a:prstGeom>
          <a:noFill/>
        </p:spPr>
        <p:txBody>
          <a:bodyPr wrap="none" rtlCol="0">
            <a:spAutoFit/>
          </a:bodyPr>
          <a:lstStyle/>
          <a:p>
            <a:r>
              <a:rPr lang="en-IN" b="1" dirty="0"/>
              <a:t>Results:-</a:t>
            </a:r>
          </a:p>
        </p:txBody>
      </p:sp>
    </p:spTree>
    <p:extLst>
      <p:ext uri="{BB962C8B-B14F-4D97-AF65-F5344CB8AC3E}">
        <p14:creationId xmlns:p14="http://schemas.microsoft.com/office/powerpoint/2010/main" val="386936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8D4F-6750-99E0-2D5D-572935564EB1}"/>
              </a:ext>
            </a:extLst>
          </p:cNvPr>
          <p:cNvSpPr>
            <a:spLocks noGrp="1"/>
          </p:cNvSpPr>
          <p:nvPr>
            <p:ph type="title"/>
          </p:nvPr>
        </p:nvSpPr>
        <p:spPr>
          <a:xfrm>
            <a:off x="677334" y="1205696"/>
            <a:ext cx="8596668" cy="790937"/>
          </a:xfrm>
        </p:spPr>
        <p:txBody>
          <a:bodyPr/>
          <a:lstStyle/>
          <a:p>
            <a:r>
              <a:rPr lang="en-US" dirty="0"/>
              <a:t>Ranking</a:t>
            </a:r>
            <a:endParaRPr lang="en-IN" dirty="0"/>
          </a:p>
        </p:txBody>
      </p:sp>
      <p:sp>
        <p:nvSpPr>
          <p:cNvPr id="3" name="Content Placeholder 2">
            <a:extLst>
              <a:ext uri="{FF2B5EF4-FFF2-40B4-BE49-F238E27FC236}">
                <a16:creationId xmlns:a16="http://schemas.microsoft.com/office/drawing/2014/main" id="{1D9717F9-6244-3634-FF72-4D433626D3DA}"/>
              </a:ext>
            </a:extLst>
          </p:cNvPr>
          <p:cNvSpPr>
            <a:spLocks noGrp="1"/>
          </p:cNvSpPr>
          <p:nvPr>
            <p:ph idx="1"/>
          </p:nvPr>
        </p:nvSpPr>
        <p:spPr/>
        <p:txBody>
          <a:bodyPr/>
          <a:lstStyle/>
          <a:p>
            <a:r>
              <a:rPr lang="en-US" b="0" i="0" dirty="0">
                <a:solidFill>
                  <a:srgbClr val="333333"/>
                </a:solidFill>
                <a:effectLst/>
                <a:latin typeface="Montserrat" panose="020F0502020204030204" pitchFamily="2" charset="0"/>
              </a:rPr>
              <a:t>“Ranking" commonly refers to extracting a scoring approach from statistics using algorithms.</a:t>
            </a:r>
          </a:p>
          <a:p>
            <a:r>
              <a:rPr lang="en-US" b="0" i="0" dirty="0">
                <a:solidFill>
                  <a:srgbClr val="333333"/>
                </a:solidFill>
                <a:effectLst/>
                <a:latin typeface="Montserrat" panose="00000500000000000000" pitchFamily="2" charset="0"/>
              </a:rPr>
              <a:t>The process of placing objects, entities, or pieces in a certain order to represent their relative significance, importance, or worth in a particular context is known as </a:t>
            </a:r>
            <a:r>
              <a:rPr lang="en-US" i="0" dirty="0">
                <a:solidFill>
                  <a:schemeClr val="tx1"/>
                </a:solidFill>
                <a:effectLst/>
                <a:latin typeface="Montserrat" panose="00000500000000000000" pitchFamily="2" charset="0"/>
              </a:rPr>
              <a:t>Ranking</a:t>
            </a:r>
            <a:r>
              <a:rPr lang="en-US" b="0" i="0" dirty="0">
                <a:solidFill>
                  <a:srgbClr val="333333"/>
                </a:solidFill>
                <a:effectLst/>
                <a:latin typeface="Montserrat" panose="00000500000000000000" pitchFamily="2" charset="0"/>
              </a:rPr>
              <a:t>.</a:t>
            </a:r>
            <a:endParaRPr lang="en-US" dirty="0">
              <a:solidFill>
                <a:srgbClr val="333333"/>
              </a:solidFill>
              <a:latin typeface="Montserrat" panose="020F0502020204030204" pitchFamily="2" charset="0"/>
            </a:endParaRPr>
          </a:p>
          <a:p>
            <a:pPr marL="0" indent="0">
              <a:buNone/>
            </a:pPr>
            <a:endParaRPr lang="en-IN" dirty="0"/>
          </a:p>
        </p:txBody>
      </p:sp>
      <p:sp>
        <p:nvSpPr>
          <p:cNvPr id="4" name="TextBox 3">
            <a:extLst>
              <a:ext uri="{FF2B5EF4-FFF2-40B4-BE49-F238E27FC236}">
                <a16:creationId xmlns:a16="http://schemas.microsoft.com/office/drawing/2014/main" id="{723891C3-3147-F022-D032-E8C1917D68B3}"/>
              </a:ext>
            </a:extLst>
          </p:cNvPr>
          <p:cNvSpPr txBox="1"/>
          <p:nvPr/>
        </p:nvSpPr>
        <p:spPr>
          <a:xfrm>
            <a:off x="4187450" y="31463"/>
            <a:ext cx="1307537" cy="461665"/>
          </a:xfrm>
          <a:prstGeom prst="rect">
            <a:avLst/>
          </a:prstGeom>
          <a:noFill/>
        </p:spPr>
        <p:txBody>
          <a:bodyPr wrap="none" rtlCol="0">
            <a:spAutoFit/>
          </a:bodyPr>
          <a:lstStyle/>
          <a:p>
            <a:r>
              <a:rPr lang="en-IN" sz="2400" b="1" dirty="0"/>
              <a:t>Report-1</a:t>
            </a:r>
          </a:p>
        </p:txBody>
      </p:sp>
    </p:spTree>
    <p:extLst>
      <p:ext uri="{BB962C8B-B14F-4D97-AF65-F5344CB8AC3E}">
        <p14:creationId xmlns:p14="http://schemas.microsoft.com/office/powerpoint/2010/main" val="217486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159E-B845-E833-B0F0-6D74B1379EE4}"/>
              </a:ext>
            </a:extLst>
          </p:cNvPr>
          <p:cNvSpPr>
            <a:spLocks noGrp="1"/>
          </p:cNvSpPr>
          <p:nvPr>
            <p:ph type="title"/>
          </p:nvPr>
        </p:nvSpPr>
        <p:spPr>
          <a:xfrm>
            <a:off x="1193804" y="552798"/>
            <a:ext cx="9601196" cy="668330"/>
          </a:xfrm>
        </p:spPr>
        <p:txBody>
          <a:bodyPr>
            <a:normAutofit fontScale="90000"/>
          </a:bodyPr>
          <a:lstStyle/>
          <a:p>
            <a:r>
              <a:rPr lang="en-US" b="1" i="0" dirty="0">
                <a:solidFill>
                  <a:srgbClr val="333333"/>
                </a:solidFill>
                <a:effectLst/>
                <a:latin typeface="HelveticaNeue Regular"/>
              </a:rPr>
              <a:t>Product Aspect Ranking and Its Applications</a:t>
            </a:r>
            <a:br>
              <a:rPr lang="en-US" b="1" i="0" dirty="0">
                <a:solidFill>
                  <a:srgbClr val="333333"/>
                </a:solidFill>
                <a:effectLst/>
                <a:latin typeface="HelveticaNeue Regular"/>
              </a:rPr>
            </a:br>
            <a:endParaRPr lang="en-IN" dirty="0"/>
          </a:p>
        </p:txBody>
      </p:sp>
      <p:sp>
        <p:nvSpPr>
          <p:cNvPr id="4" name="Rectangle 1">
            <a:extLst>
              <a:ext uri="{FF2B5EF4-FFF2-40B4-BE49-F238E27FC236}">
                <a16:creationId xmlns:a16="http://schemas.microsoft.com/office/drawing/2014/main" id="{5E7EDD08-4DA9-FA96-6FEE-2992B403E84F}"/>
              </a:ext>
            </a:extLst>
          </p:cNvPr>
          <p:cNvSpPr>
            <a:spLocks noGrp="1" noChangeArrowheads="1"/>
          </p:cNvSpPr>
          <p:nvPr>
            <p:ph idx="1"/>
          </p:nvPr>
        </p:nvSpPr>
        <p:spPr bwMode="auto">
          <a:xfrm>
            <a:off x="1193804" y="1443841"/>
            <a:ext cx="9499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Objective: A product aspect ranking framework presented in the paper helps identify vital product elements through consumer reviews to achieve better usability along with better knowledge retrieval.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Approach: The identification of key aspects depends on aspect frequency and opinion influence using dependency parsing, sentiment analysis, and probabilistic aspect ranking computations.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Results &amp; Applications: The framework demonstrated its effectiveness through experimental results applied to 21 products spanning eight different domains. The framework demonstrates its practical benefits through improved document sentiment detection and review synthesis capabilities.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669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B61F80-B93B-AE5E-FEE8-C3880C16F811}"/>
              </a:ext>
            </a:extLst>
          </p:cNvPr>
          <p:cNvPicPr>
            <a:picLocks noChangeAspect="1"/>
          </p:cNvPicPr>
          <p:nvPr/>
        </p:nvPicPr>
        <p:blipFill>
          <a:blip r:embed="rId2"/>
          <a:stretch>
            <a:fillRect/>
          </a:stretch>
        </p:blipFill>
        <p:spPr>
          <a:xfrm>
            <a:off x="2159000" y="1193800"/>
            <a:ext cx="7873999" cy="4470400"/>
          </a:xfrm>
          <a:prstGeom prst="rect">
            <a:avLst/>
          </a:prstGeom>
        </p:spPr>
      </p:pic>
    </p:spTree>
    <p:extLst>
      <p:ext uri="{BB962C8B-B14F-4D97-AF65-F5344CB8AC3E}">
        <p14:creationId xmlns:p14="http://schemas.microsoft.com/office/powerpoint/2010/main" val="325034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ADF4-3F44-5763-8E68-8AD98598A9E2}"/>
              </a:ext>
            </a:extLst>
          </p:cNvPr>
          <p:cNvSpPr>
            <a:spLocks noGrp="1"/>
          </p:cNvSpPr>
          <p:nvPr>
            <p:ph type="title"/>
          </p:nvPr>
        </p:nvSpPr>
        <p:spPr>
          <a:xfrm>
            <a:off x="619460" y="910542"/>
            <a:ext cx="8596668" cy="1320800"/>
          </a:xfrm>
        </p:spPr>
        <p:txBody>
          <a:bodyPr/>
          <a:lstStyle/>
          <a:p>
            <a:r>
              <a:rPr lang="en-US" dirty="0"/>
              <a:t>Clustering</a:t>
            </a:r>
            <a:endParaRPr lang="en-IN" dirty="0"/>
          </a:p>
        </p:txBody>
      </p:sp>
      <p:sp>
        <p:nvSpPr>
          <p:cNvPr id="3" name="Content Placeholder 2">
            <a:extLst>
              <a:ext uri="{FF2B5EF4-FFF2-40B4-BE49-F238E27FC236}">
                <a16:creationId xmlns:a16="http://schemas.microsoft.com/office/drawing/2014/main" id="{239E2EFB-2EEE-5585-AE05-3175BF642F56}"/>
              </a:ext>
            </a:extLst>
          </p:cNvPr>
          <p:cNvSpPr>
            <a:spLocks noGrp="1"/>
          </p:cNvSpPr>
          <p:nvPr>
            <p:ph idx="1"/>
          </p:nvPr>
        </p:nvSpPr>
        <p:spPr>
          <a:xfrm>
            <a:off x="671547" y="1853860"/>
            <a:ext cx="8596668" cy="1774803"/>
          </a:xfrm>
        </p:spPr>
        <p:txBody>
          <a:bodyPr/>
          <a:lstStyle/>
          <a:p>
            <a:r>
              <a:rPr lang="en-US" b="0" i="0" dirty="0">
                <a:solidFill>
                  <a:schemeClr val="tx1"/>
                </a:solidFill>
                <a:effectLst/>
                <a:latin typeface="Nunito" panose="020F0502020204030204" pitchFamily="2" charset="0"/>
              </a:rPr>
              <a:t>The task of grouping data points based on their similarity is called Clustering or Cluster Analysis. </a:t>
            </a:r>
          </a:p>
          <a:p>
            <a:r>
              <a:rPr lang="en-US" b="0" i="0" dirty="0">
                <a:solidFill>
                  <a:schemeClr val="tx1"/>
                </a:solidFill>
                <a:effectLst/>
                <a:latin typeface="Nunito" panose="020F0502020204030204" pitchFamily="2" charset="0"/>
              </a:rPr>
              <a:t>This method is defined under the branch of </a:t>
            </a:r>
            <a:r>
              <a:rPr lang="en-US" dirty="0">
                <a:solidFill>
                  <a:schemeClr val="tx1"/>
                </a:solidFill>
                <a:latin typeface="Nunito" panose="020F0502020204030204" pitchFamily="2" charset="0"/>
              </a:rPr>
              <a:t>Unsupervised learning</a:t>
            </a:r>
            <a:r>
              <a:rPr lang="en-US" b="0" i="0" dirty="0">
                <a:solidFill>
                  <a:schemeClr val="tx1"/>
                </a:solidFill>
                <a:effectLst/>
                <a:latin typeface="Nunito" panose="020F0502020204030204" pitchFamily="2" charset="0"/>
              </a:rPr>
              <a:t>, which aims at gaining insights from </a:t>
            </a:r>
            <a:r>
              <a:rPr lang="en-US" dirty="0">
                <a:solidFill>
                  <a:schemeClr val="tx1"/>
                </a:solidFill>
                <a:latin typeface="Nunito" panose="020F0502020204030204" pitchFamily="2" charset="0"/>
              </a:rPr>
              <a:t>U</a:t>
            </a:r>
            <a:r>
              <a:rPr lang="en-US" b="0" i="0" dirty="0">
                <a:solidFill>
                  <a:schemeClr val="tx1"/>
                </a:solidFill>
                <a:effectLst/>
                <a:latin typeface="Nunito" panose="020F0502020204030204" pitchFamily="2" charset="0"/>
              </a:rPr>
              <a:t>nlabelled data points, that is, unlike </a:t>
            </a:r>
            <a:r>
              <a:rPr lang="en-US" dirty="0">
                <a:solidFill>
                  <a:schemeClr val="tx1"/>
                </a:solidFill>
                <a:latin typeface="Nunito" panose="020F0502020204030204" pitchFamily="2" charset="0"/>
              </a:rPr>
              <a:t>supervised learning </a:t>
            </a:r>
            <a:r>
              <a:rPr lang="en-US" b="0" i="0" dirty="0">
                <a:solidFill>
                  <a:schemeClr val="tx1"/>
                </a:solidFill>
                <a:effectLst/>
                <a:latin typeface="Nunito" panose="020F0502020204030204" pitchFamily="2" charset="0"/>
              </a:rPr>
              <a:t>we don’t have a target variable.</a:t>
            </a:r>
            <a:endParaRPr lang="en-IN" dirty="0">
              <a:solidFill>
                <a:schemeClr val="tx1"/>
              </a:solidFill>
            </a:endParaRPr>
          </a:p>
        </p:txBody>
      </p:sp>
    </p:spTree>
    <p:extLst>
      <p:ext uri="{BB962C8B-B14F-4D97-AF65-F5344CB8AC3E}">
        <p14:creationId xmlns:p14="http://schemas.microsoft.com/office/powerpoint/2010/main" val="159849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ED0E-2C3B-29C6-7E5F-7BBAF2ACC9E1}"/>
              </a:ext>
            </a:extLst>
          </p:cNvPr>
          <p:cNvSpPr>
            <a:spLocks noGrp="1"/>
          </p:cNvSpPr>
          <p:nvPr>
            <p:ph type="title"/>
          </p:nvPr>
        </p:nvSpPr>
        <p:spPr>
          <a:xfrm>
            <a:off x="1295402" y="762001"/>
            <a:ext cx="9601196" cy="1309868"/>
          </a:xfrm>
        </p:spPr>
        <p:txBody>
          <a:bodyPr>
            <a:normAutofit fontScale="90000"/>
          </a:bodyPr>
          <a:lstStyle/>
          <a:p>
            <a:r>
              <a:rPr lang="en-US" b="1" i="0" dirty="0">
                <a:solidFill>
                  <a:srgbClr val="333333"/>
                </a:solidFill>
                <a:effectLst/>
                <a:latin typeface="HelveticaNeue Regular"/>
              </a:rPr>
              <a:t>Validity-guided (re)clustering with applications to image segmentation</a:t>
            </a:r>
            <a:br>
              <a:rPr lang="en-US" b="1" i="0" dirty="0">
                <a:solidFill>
                  <a:srgbClr val="333333"/>
                </a:solidFill>
                <a:effectLst/>
                <a:latin typeface="HelveticaNeue Regular"/>
              </a:rPr>
            </a:br>
            <a:endParaRPr lang="en-IN" dirty="0"/>
          </a:p>
        </p:txBody>
      </p:sp>
      <p:sp>
        <p:nvSpPr>
          <p:cNvPr id="4" name="Rectangle 1">
            <a:extLst>
              <a:ext uri="{FF2B5EF4-FFF2-40B4-BE49-F238E27FC236}">
                <a16:creationId xmlns:a16="http://schemas.microsoft.com/office/drawing/2014/main" id="{2338F36F-B601-2955-031F-BFF17DBFBBE2}"/>
              </a:ext>
            </a:extLst>
          </p:cNvPr>
          <p:cNvSpPr>
            <a:spLocks noGrp="1" noChangeArrowheads="1"/>
          </p:cNvSpPr>
          <p:nvPr>
            <p:ph idx="1"/>
          </p:nvPr>
        </p:nvSpPr>
        <p:spPr bwMode="auto">
          <a:xfrm>
            <a:off x="1295402" y="2235840"/>
            <a:ext cx="960119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Objective: VGC presents a Validity-Guided (Re)Clustering (VGC) algorithm that enhances image segmentation through cluster-validity assessments to overcome clustering algorithm constraints.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Approach: VGC uses an iterative split-and-merge process to enhance the initial fuzzy clustering partition while keeping modifications that enhance partition validity.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Results &amp; Applications: The VGC algorithm shows superior results over fuzzy c-means in synthetic and real-world data applications specifically MRI segmentation where it matches the effectiveness of supervised k-nearest-neighbors according to radiological validation.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58445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AEE9-9818-44D6-B95C-A42756F40B6E}"/>
              </a:ext>
            </a:extLst>
          </p:cNvPr>
          <p:cNvSpPr>
            <a:spLocks noGrp="1"/>
          </p:cNvSpPr>
          <p:nvPr>
            <p:ph type="title"/>
          </p:nvPr>
        </p:nvSpPr>
        <p:spPr/>
        <p:txBody>
          <a:bodyPr/>
          <a:lstStyle/>
          <a:p>
            <a:r>
              <a:rPr lang="en-IN" dirty="0"/>
              <a:t>Dimensionality Reduction </a:t>
            </a:r>
          </a:p>
        </p:txBody>
      </p:sp>
      <p:sp>
        <p:nvSpPr>
          <p:cNvPr id="3" name="Content Placeholder 2">
            <a:extLst>
              <a:ext uri="{FF2B5EF4-FFF2-40B4-BE49-F238E27FC236}">
                <a16:creationId xmlns:a16="http://schemas.microsoft.com/office/drawing/2014/main" id="{4AFFB46C-500E-B1FE-E59B-FDAC71E0049A}"/>
              </a:ext>
            </a:extLst>
          </p:cNvPr>
          <p:cNvSpPr>
            <a:spLocks noGrp="1"/>
          </p:cNvSpPr>
          <p:nvPr>
            <p:ph idx="1"/>
          </p:nvPr>
        </p:nvSpPr>
        <p:spPr>
          <a:xfrm>
            <a:off x="677334" y="1540612"/>
            <a:ext cx="9795932" cy="3318936"/>
          </a:xfrm>
        </p:spPr>
        <p:txBody>
          <a:bodyPr>
            <a:normAutofit lnSpcReduction="10000"/>
          </a:bodyPr>
          <a:lstStyle/>
          <a:p>
            <a:pPr algn="just"/>
            <a:r>
              <a:rPr lang="en-US" sz="2200" b="0" i="0" dirty="0">
                <a:solidFill>
                  <a:srgbClr val="333333"/>
                </a:solidFill>
                <a:effectLst/>
                <a:latin typeface="Montserrat" panose="00000500000000000000" pitchFamily="2" charset="0"/>
              </a:rPr>
              <a:t>The number of input features, variables, or columns present in a given dataset is known as dimensionality, and the process to reduce these features is called dimensionality reduction.</a:t>
            </a:r>
          </a:p>
          <a:p>
            <a:pPr algn="just"/>
            <a:r>
              <a:rPr lang="en-US" sz="2200" b="0" i="0" dirty="0">
                <a:solidFill>
                  <a:srgbClr val="333333"/>
                </a:solidFill>
                <a:effectLst/>
                <a:latin typeface="Montserrat" panose="00000500000000000000" pitchFamily="2" charset="0"/>
              </a:rPr>
              <a:t>A dataset contains a huge number of input features in various cases, which makes the predictive modeling task more complicated.</a:t>
            </a:r>
            <a:endParaRPr lang="en-US" sz="2200" dirty="0">
              <a:solidFill>
                <a:srgbClr val="333333"/>
              </a:solidFill>
              <a:latin typeface="Montserrat" panose="00000500000000000000" pitchFamily="2" charset="0"/>
            </a:endParaRPr>
          </a:p>
          <a:p>
            <a:pPr algn="just"/>
            <a:r>
              <a:rPr lang="en-US" sz="2200" b="0" i="0" dirty="0">
                <a:solidFill>
                  <a:srgbClr val="333333"/>
                </a:solidFill>
                <a:effectLst/>
                <a:latin typeface="Montserrat" panose="00000500000000000000" pitchFamily="2" charset="0"/>
              </a:rPr>
              <a:t>It is very difficult to visualize or make predictions for the training dataset with a high number of features, for such cases, dimensionality reduction techniques are required.</a:t>
            </a:r>
          </a:p>
          <a:p>
            <a:endParaRPr lang="en-IN" dirty="0"/>
          </a:p>
        </p:txBody>
      </p:sp>
    </p:spTree>
    <p:extLst>
      <p:ext uri="{BB962C8B-B14F-4D97-AF65-F5344CB8AC3E}">
        <p14:creationId xmlns:p14="http://schemas.microsoft.com/office/powerpoint/2010/main" val="19555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FD6F-2941-9D14-DB18-CB67723C92F0}"/>
              </a:ext>
            </a:extLst>
          </p:cNvPr>
          <p:cNvSpPr>
            <a:spLocks noGrp="1"/>
          </p:cNvSpPr>
          <p:nvPr>
            <p:ph type="title"/>
          </p:nvPr>
        </p:nvSpPr>
        <p:spPr>
          <a:xfrm>
            <a:off x="1295401" y="713521"/>
            <a:ext cx="9845231" cy="931332"/>
          </a:xfrm>
        </p:spPr>
        <p:txBody>
          <a:bodyPr>
            <a:normAutofit fontScale="90000"/>
          </a:bodyPr>
          <a:lstStyle/>
          <a:p>
            <a:r>
              <a:rPr lang="en-US" sz="3600" b="1" i="0" dirty="0">
                <a:solidFill>
                  <a:srgbClr val="333333"/>
                </a:solidFill>
                <a:effectLst/>
                <a:latin typeface="HelveticaNeue Regular"/>
              </a:rPr>
              <a:t>Performance Evaluation of Dimensionality Reduction Techniques on High-Dimensional Data</a:t>
            </a:r>
            <a:br>
              <a:rPr lang="en-US" b="1" i="0" dirty="0">
                <a:solidFill>
                  <a:srgbClr val="333333"/>
                </a:solidFill>
                <a:effectLst/>
                <a:latin typeface="HelveticaNeue Regular"/>
              </a:rPr>
            </a:br>
            <a:endParaRPr lang="en-IN" dirty="0"/>
          </a:p>
        </p:txBody>
      </p:sp>
      <p:sp>
        <p:nvSpPr>
          <p:cNvPr id="4" name="Rectangle 1">
            <a:extLst>
              <a:ext uri="{FF2B5EF4-FFF2-40B4-BE49-F238E27FC236}">
                <a16:creationId xmlns:a16="http://schemas.microsoft.com/office/drawing/2014/main" id="{6A038F06-4456-BE63-84E8-B58C45933DF0}"/>
              </a:ext>
            </a:extLst>
          </p:cNvPr>
          <p:cNvSpPr>
            <a:spLocks noGrp="1" noChangeArrowheads="1"/>
          </p:cNvSpPr>
          <p:nvPr>
            <p:ph idx="1"/>
          </p:nvPr>
        </p:nvSpPr>
        <p:spPr bwMode="auto">
          <a:xfrm>
            <a:off x="1295401" y="2056827"/>
            <a:ext cx="91947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Objective: This paper analyzes three common dimension reduction techniques: Independent Component Analysis (ICA) alongside Principal Component Analysis (PCA) and Non-Negative Matrix Factorization (NMF) as solutions to handle high-dimensional datasets.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Approach: This research applies standardized benchmarks to check real-world datasets to measure the performance efficiency and effectiveness of the method.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Conclusion: Data scientists gain direction from this study regarding which dimensionality reduction method to choose by considering effectiveness alongside computational efficiency.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748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7C81-6DBB-5DE3-B6F9-455493BF2180}"/>
              </a:ext>
            </a:extLst>
          </p:cNvPr>
          <p:cNvSpPr>
            <a:spLocks noGrp="1"/>
          </p:cNvSpPr>
          <p:nvPr>
            <p:ph type="title"/>
          </p:nvPr>
        </p:nvSpPr>
        <p:spPr>
          <a:xfrm>
            <a:off x="809264" y="618063"/>
            <a:ext cx="9601196" cy="914401"/>
          </a:xfrm>
        </p:spPr>
        <p:txBody>
          <a:bodyPr/>
          <a:lstStyle/>
          <a:p>
            <a:r>
              <a:rPr lang="en-US" dirty="0"/>
              <a:t>Citations</a:t>
            </a:r>
            <a:endParaRPr lang="en-IN" dirty="0"/>
          </a:p>
        </p:txBody>
      </p:sp>
      <p:sp>
        <p:nvSpPr>
          <p:cNvPr id="3" name="Content Placeholder 2">
            <a:extLst>
              <a:ext uri="{FF2B5EF4-FFF2-40B4-BE49-F238E27FC236}">
                <a16:creationId xmlns:a16="http://schemas.microsoft.com/office/drawing/2014/main" id="{BD548DA6-0867-D3EF-B1D1-7C48EA90CC78}"/>
              </a:ext>
            </a:extLst>
          </p:cNvPr>
          <p:cNvSpPr>
            <a:spLocks noGrp="1"/>
          </p:cNvSpPr>
          <p:nvPr>
            <p:ph idx="1"/>
          </p:nvPr>
        </p:nvSpPr>
        <p:spPr>
          <a:xfrm>
            <a:off x="722454" y="1574799"/>
            <a:ext cx="9601196" cy="3750737"/>
          </a:xfrm>
        </p:spPr>
        <p:txBody>
          <a:bodyPr>
            <a:normAutofit/>
          </a:bodyPr>
          <a:lstStyle/>
          <a:p>
            <a:r>
              <a:rPr lang="en-US" dirty="0"/>
              <a:t>Zha, Z.-J., Yu, J., Tang, J., Wang, M., &amp; Chua, T.-S. (2014). Product aspect ranking and its applications. </a:t>
            </a:r>
            <a:r>
              <a:rPr lang="en-US" i="1" dirty="0"/>
              <a:t>IEEE Transactions on Knowledge and Data Engineering, 26</a:t>
            </a:r>
            <a:r>
              <a:rPr lang="en-US" dirty="0"/>
              <a:t>(5), 1211-1224. </a:t>
            </a:r>
            <a:r>
              <a:rPr lang="en-US" dirty="0">
                <a:hlinkClick r:id="rId2"/>
              </a:rPr>
              <a:t>https://doi.org/10.1109/TKDE.2013.136</a:t>
            </a:r>
            <a:endParaRPr lang="en-US" dirty="0"/>
          </a:p>
          <a:p>
            <a:r>
              <a:rPr lang="en-US" dirty="0" err="1"/>
              <a:t>Bensaid</a:t>
            </a:r>
            <a:r>
              <a:rPr lang="en-US" dirty="0"/>
              <a:t>, A. M., et al. (1996). Validity-guided (re)clustering with applications to image segmentation. </a:t>
            </a:r>
            <a:r>
              <a:rPr lang="en-US" i="1" dirty="0"/>
              <a:t>IEEE Transactions on Fuzzy Systems, 4</a:t>
            </a:r>
            <a:r>
              <a:rPr lang="en-US" dirty="0"/>
              <a:t>(2), 112-123. </a:t>
            </a:r>
            <a:r>
              <a:rPr lang="en-US" dirty="0">
                <a:hlinkClick r:id="rId3"/>
              </a:rPr>
              <a:t>https://doi.org/10.1109/91.493905</a:t>
            </a:r>
            <a:endParaRPr lang="en-US" dirty="0"/>
          </a:p>
          <a:p>
            <a:r>
              <a:rPr lang="en-IN" dirty="0"/>
              <a:t>Vikram, M., Pavan, R., </a:t>
            </a:r>
            <a:r>
              <a:rPr lang="en-IN" dirty="0" err="1"/>
              <a:t>Dineshbhai</a:t>
            </a:r>
            <a:r>
              <a:rPr lang="en-IN" dirty="0"/>
              <a:t>, N. D., &amp; Mohan, B. (2019). Performance evaluation of dimensionality reduction techniques on high dimensional data. In </a:t>
            </a:r>
            <a:r>
              <a:rPr lang="en-IN" i="1" dirty="0"/>
              <a:t>2019 3rd International Conference on Trends in Electronics and Informatics (ICOEI)</a:t>
            </a:r>
            <a:r>
              <a:rPr lang="en-IN" dirty="0"/>
              <a:t> (pp. 1169-1174). IEEE.  https://doi.org/10.1109/ICOEI.2019.8862526</a:t>
            </a:r>
            <a:endParaRPr lang="en-US" dirty="0"/>
          </a:p>
        </p:txBody>
      </p:sp>
    </p:spTree>
    <p:extLst>
      <p:ext uri="{BB962C8B-B14F-4D97-AF65-F5344CB8AC3E}">
        <p14:creationId xmlns:p14="http://schemas.microsoft.com/office/powerpoint/2010/main" val="5037767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86</TotalTime>
  <Words>705</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HelveticaNeue Regular</vt:lpstr>
      <vt:lpstr>Montserrat</vt:lpstr>
      <vt:lpstr>Nunito</vt:lpstr>
      <vt:lpstr>Trebuchet MS</vt:lpstr>
      <vt:lpstr>Wingdings 3</vt:lpstr>
      <vt:lpstr>Facet</vt:lpstr>
      <vt:lpstr>Machine Learning</vt:lpstr>
      <vt:lpstr>Ranking</vt:lpstr>
      <vt:lpstr>Product Aspect Ranking and Its Applications </vt:lpstr>
      <vt:lpstr>PowerPoint Presentation</vt:lpstr>
      <vt:lpstr>Clustering</vt:lpstr>
      <vt:lpstr>Validity-guided (re)clustering with applications to image segmentation </vt:lpstr>
      <vt:lpstr>Dimensionality Reduction </vt:lpstr>
      <vt:lpstr>Performance Evaluation of Dimensionality Reduction Techniques on High-Dimensional Data </vt:lpstr>
      <vt:lpstr>Citations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Puligar Muktesh</dc:creator>
  <cp:lastModifiedBy>Shashank Pullabhatla</cp:lastModifiedBy>
  <cp:revision>3</cp:revision>
  <dcterms:created xsi:type="dcterms:W3CDTF">2025-01-26T06:44:01Z</dcterms:created>
  <dcterms:modified xsi:type="dcterms:W3CDTF">2025-01-26T08:54:17Z</dcterms:modified>
</cp:coreProperties>
</file>