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elegraf Bold" charset="1" panose="00000800000000000000"/>
      <p:regular r:id="rId16"/>
    </p:embeddedFont>
    <p:embeddedFont>
      <p:font typeface="Poppins" charset="1" panose="00000500000000000000"/>
      <p:regular r:id="rId17"/>
    </p:embeddedFont>
    <p:embeddedFont>
      <p:font typeface="Open Sauce" charset="1" panose="00000500000000000000"/>
      <p:regular r:id="rId18"/>
    </p:embeddedFont>
    <p:embeddedFont>
      <p:font typeface="Poppins Bold" charset="1" panose="00000800000000000000"/>
      <p:regular r:id="rId19"/>
    </p:embeddedFont>
    <p:embeddedFont>
      <p:font typeface="Open Sauce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http://github.com/Rohith-Reddy-Y/AI-ML_for_Networkin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0160"/>
        </a:solidFill>
      </p:bgPr>
    </p:bg>
    <p:spTree>
      <p:nvGrpSpPr>
        <p:cNvPr id="1" name=""/>
        <p:cNvGrpSpPr/>
        <p:nvPr/>
      </p:nvGrpSpPr>
      <p:grpSpPr>
        <a:xfrm>
          <a:off x="0" y="0"/>
          <a:ext cx="0" cy="0"/>
          <a:chOff x="0" y="0"/>
          <a:chExt cx="0" cy="0"/>
        </a:xfrm>
      </p:grpSpPr>
      <p:grpSp>
        <p:nvGrpSpPr>
          <p:cNvPr name="Group 2" id="2"/>
          <p:cNvGrpSpPr/>
          <p:nvPr/>
        </p:nvGrpSpPr>
        <p:grpSpPr>
          <a:xfrm rot="0">
            <a:off x="285501" y="349538"/>
            <a:ext cx="17695777" cy="9607149"/>
            <a:chOff x="0" y="0"/>
            <a:chExt cx="4660616" cy="2530278"/>
          </a:xfrm>
        </p:grpSpPr>
        <p:sp>
          <p:nvSpPr>
            <p:cNvPr name="Freeform 3" id="3"/>
            <p:cNvSpPr/>
            <p:nvPr/>
          </p:nvSpPr>
          <p:spPr>
            <a:xfrm flipH="false" flipV="false" rot="0">
              <a:off x="0" y="0"/>
              <a:ext cx="4660616" cy="2530278"/>
            </a:xfrm>
            <a:custGeom>
              <a:avLst/>
              <a:gdLst/>
              <a:ahLst/>
              <a:cxnLst/>
              <a:rect r="r" b="b" t="t" l="l"/>
              <a:pathLst>
                <a:path h="2530278" w="4660616">
                  <a:moveTo>
                    <a:pt x="24500" y="0"/>
                  </a:moveTo>
                  <a:lnTo>
                    <a:pt x="4636116" y="0"/>
                  </a:lnTo>
                  <a:cubicBezTo>
                    <a:pt x="4649647" y="0"/>
                    <a:pt x="4660616" y="10969"/>
                    <a:pt x="4660616" y="24500"/>
                  </a:cubicBezTo>
                  <a:lnTo>
                    <a:pt x="4660616" y="2505778"/>
                  </a:lnTo>
                  <a:cubicBezTo>
                    <a:pt x="4660616" y="2519309"/>
                    <a:pt x="4649647" y="2530278"/>
                    <a:pt x="4636116" y="2530278"/>
                  </a:cubicBezTo>
                  <a:lnTo>
                    <a:pt x="24500" y="2530278"/>
                  </a:lnTo>
                  <a:cubicBezTo>
                    <a:pt x="18002" y="2530278"/>
                    <a:pt x="11771" y="2527697"/>
                    <a:pt x="7176" y="2523102"/>
                  </a:cubicBezTo>
                  <a:cubicBezTo>
                    <a:pt x="2581" y="2518507"/>
                    <a:pt x="0" y="2512276"/>
                    <a:pt x="0" y="2505778"/>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837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40196" y="8104752"/>
            <a:ext cx="1626436" cy="1626436"/>
          </a:xfrm>
          <a:custGeom>
            <a:avLst/>
            <a:gdLst/>
            <a:ahLst/>
            <a:cxnLst/>
            <a:rect r="r" b="b" t="t" l="l"/>
            <a:pathLst>
              <a:path h="1626436" w="1626436">
                <a:moveTo>
                  <a:pt x="0" y="0"/>
                </a:moveTo>
                <a:lnTo>
                  <a:pt x="1626436" y="0"/>
                </a:lnTo>
                <a:lnTo>
                  <a:pt x="1626436" y="1626436"/>
                </a:lnTo>
                <a:lnTo>
                  <a:pt x="0" y="1626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0" y="2028485"/>
            <a:ext cx="16533522" cy="1812882"/>
          </a:xfrm>
          <a:prstGeom prst="rect">
            <a:avLst/>
          </a:prstGeom>
        </p:spPr>
        <p:txBody>
          <a:bodyPr anchor="t" rtlCol="false" tIns="0" lIns="0" bIns="0" rIns="0">
            <a:spAutoFit/>
          </a:bodyPr>
          <a:lstStyle/>
          <a:p>
            <a:pPr algn="ctr">
              <a:lnSpc>
                <a:spcPts val="13999"/>
              </a:lnSpc>
              <a:spcBef>
                <a:spcPct val="0"/>
              </a:spcBef>
            </a:pPr>
            <a:r>
              <a:rPr lang="en-US" b="true" sz="9999" spc="-449">
                <a:solidFill>
                  <a:srgbClr val="FFFFFF"/>
                </a:solidFill>
                <a:latin typeface="Telegraf Bold"/>
                <a:ea typeface="Telegraf Bold"/>
                <a:cs typeface="Telegraf Bold"/>
                <a:sym typeface="Telegraf Bold"/>
              </a:rPr>
              <a:t>AI/ML for Networking</a:t>
            </a:r>
          </a:p>
        </p:txBody>
      </p:sp>
      <p:sp>
        <p:nvSpPr>
          <p:cNvPr name="Freeform 8" id="8"/>
          <p:cNvSpPr/>
          <p:nvPr/>
        </p:nvSpPr>
        <p:spPr>
          <a:xfrm flipH="false" flipV="false" rot="0">
            <a:off x="15261458" y="-1213103"/>
            <a:ext cx="4833563" cy="4114800"/>
          </a:xfrm>
          <a:custGeom>
            <a:avLst/>
            <a:gdLst/>
            <a:ahLst/>
            <a:cxnLst/>
            <a:rect r="r" b="b" t="t" l="l"/>
            <a:pathLst>
              <a:path h="4114800" w="4833563">
                <a:moveTo>
                  <a:pt x="0" y="0"/>
                </a:moveTo>
                <a:lnTo>
                  <a:pt x="4833564" y="0"/>
                </a:lnTo>
                <a:lnTo>
                  <a:pt x="483356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0" id="10"/>
          <p:cNvSpPr txBox="true"/>
          <p:nvPr/>
        </p:nvSpPr>
        <p:spPr>
          <a:xfrm rot="0">
            <a:off x="6536297" y="9279637"/>
            <a:ext cx="5215407"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Detect Smarter. Defend Faster.</a:t>
            </a:r>
          </a:p>
        </p:txBody>
      </p:sp>
      <p:sp>
        <p:nvSpPr>
          <p:cNvPr name="TextBox 11" id="11"/>
          <p:cNvSpPr txBox="true"/>
          <p:nvPr/>
        </p:nvSpPr>
        <p:spPr>
          <a:xfrm rot="0">
            <a:off x="9272250" y="3964179"/>
            <a:ext cx="8266761" cy="1469828"/>
          </a:xfrm>
          <a:prstGeom prst="rect">
            <a:avLst/>
          </a:prstGeom>
        </p:spPr>
        <p:txBody>
          <a:bodyPr anchor="t" rtlCol="false" tIns="0" lIns="0" bIns="0" rIns="0">
            <a:spAutoFit/>
          </a:bodyPr>
          <a:lstStyle/>
          <a:p>
            <a:pPr algn="ctr">
              <a:lnSpc>
                <a:spcPts val="5728"/>
              </a:lnSpc>
              <a:spcBef>
                <a:spcPct val="0"/>
              </a:spcBef>
            </a:pPr>
            <a:r>
              <a:rPr lang="en-US" b="true" sz="4092" spc="-184">
                <a:solidFill>
                  <a:srgbClr val="FFFFFF"/>
                </a:solidFill>
                <a:latin typeface="Telegraf Bold"/>
                <a:ea typeface="Telegraf Bold"/>
                <a:cs typeface="Telegraf Bold"/>
                <a:sym typeface="Telegraf Bold"/>
              </a:rPr>
              <a:t>AI-Powered Real-Time Threat Detection using Machine Learning</a:t>
            </a:r>
          </a:p>
        </p:txBody>
      </p:sp>
      <p:sp>
        <p:nvSpPr>
          <p:cNvPr name="TextBox 12" id="12"/>
          <p:cNvSpPr txBox="true"/>
          <p:nvPr/>
        </p:nvSpPr>
        <p:spPr>
          <a:xfrm rot="0">
            <a:off x="560586" y="5310182"/>
            <a:ext cx="5309255" cy="744857"/>
          </a:xfrm>
          <a:prstGeom prst="rect">
            <a:avLst/>
          </a:prstGeom>
        </p:spPr>
        <p:txBody>
          <a:bodyPr anchor="t" rtlCol="false" tIns="0" lIns="0" bIns="0" rIns="0">
            <a:spAutoFit/>
          </a:bodyPr>
          <a:lstStyle/>
          <a:p>
            <a:pPr algn="ctr">
              <a:lnSpc>
                <a:spcPts val="5728"/>
              </a:lnSpc>
              <a:spcBef>
                <a:spcPct val="0"/>
              </a:spcBef>
            </a:pPr>
            <a:r>
              <a:rPr lang="en-US" b="true" sz="4092" spc="-184">
                <a:solidFill>
                  <a:srgbClr val="FFFFFF"/>
                </a:solidFill>
                <a:latin typeface="Telegraf Bold"/>
                <a:ea typeface="Telegraf Bold"/>
                <a:cs typeface="Telegraf Bold"/>
                <a:sym typeface="Telegraf Bold"/>
              </a:rPr>
              <a:t>Team Name:  Big O No</a:t>
            </a:r>
          </a:p>
        </p:txBody>
      </p:sp>
      <p:sp>
        <p:nvSpPr>
          <p:cNvPr name="TextBox 13" id="13"/>
          <p:cNvSpPr txBox="true"/>
          <p:nvPr/>
        </p:nvSpPr>
        <p:spPr>
          <a:xfrm rot="0">
            <a:off x="3404059" y="6916733"/>
            <a:ext cx="4931563" cy="2191455"/>
          </a:xfrm>
          <a:prstGeom prst="rect">
            <a:avLst/>
          </a:prstGeom>
        </p:spPr>
        <p:txBody>
          <a:bodyPr anchor="t" rtlCol="false" tIns="0" lIns="0" bIns="0" rIns="0">
            <a:spAutoFit/>
          </a:bodyPr>
          <a:lstStyle/>
          <a:p>
            <a:pPr algn="l" marL="883474" indent="-441737" lvl="1">
              <a:lnSpc>
                <a:spcPts val="5728"/>
              </a:lnSpc>
              <a:buFont typeface="Arial"/>
              <a:buChar char="•"/>
            </a:pPr>
            <a:r>
              <a:rPr lang="en-US" b="true" sz="4092" spc="-184">
                <a:solidFill>
                  <a:srgbClr val="FFFFFF"/>
                </a:solidFill>
                <a:latin typeface="Telegraf Bold"/>
                <a:ea typeface="Telegraf Bold"/>
                <a:cs typeface="Telegraf Bold"/>
                <a:sym typeface="Telegraf Bold"/>
              </a:rPr>
              <a:t>Rohith Reddy Y</a:t>
            </a:r>
          </a:p>
          <a:p>
            <a:pPr algn="l" marL="883474" indent="-441737" lvl="1">
              <a:lnSpc>
                <a:spcPts val="5728"/>
              </a:lnSpc>
              <a:buFont typeface="Arial"/>
              <a:buChar char="•"/>
            </a:pPr>
            <a:r>
              <a:rPr lang="en-US" b="true" sz="4092" spc="-184">
                <a:solidFill>
                  <a:srgbClr val="FFFFFF"/>
                </a:solidFill>
                <a:latin typeface="Telegraf Bold"/>
                <a:ea typeface="Telegraf Bold"/>
                <a:cs typeface="Telegraf Bold"/>
                <a:sym typeface="Telegraf Bold"/>
              </a:rPr>
              <a:t>Manish Siva</a:t>
            </a:r>
          </a:p>
          <a:p>
            <a:pPr algn="l" marL="883474" indent="-441737" lvl="1">
              <a:lnSpc>
                <a:spcPts val="5728"/>
              </a:lnSpc>
              <a:buFont typeface="Arial"/>
              <a:buChar char="•"/>
            </a:pPr>
            <a:r>
              <a:rPr lang="en-US" b="true" sz="4092" spc="-184">
                <a:solidFill>
                  <a:srgbClr val="FFFFFF"/>
                </a:solidFill>
                <a:latin typeface="Telegraf Bold"/>
                <a:ea typeface="Telegraf Bold"/>
                <a:cs typeface="Telegraf Bold"/>
                <a:sym typeface="Telegraf Bold"/>
              </a:rPr>
              <a:t>Vishnupriya T</a:t>
            </a:r>
          </a:p>
        </p:txBody>
      </p:sp>
      <p:sp>
        <p:nvSpPr>
          <p:cNvPr name="TextBox 14" id="14"/>
          <p:cNvSpPr txBox="true"/>
          <p:nvPr/>
        </p:nvSpPr>
        <p:spPr>
          <a:xfrm rot="0">
            <a:off x="608211" y="6268724"/>
            <a:ext cx="4196767" cy="744839"/>
          </a:xfrm>
          <a:prstGeom prst="rect">
            <a:avLst/>
          </a:prstGeom>
        </p:spPr>
        <p:txBody>
          <a:bodyPr anchor="t" rtlCol="false" tIns="0" lIns="0" bIns="0" rIns="0">
            <a:spAutoFit/>
          </a:bodyPr>
          <a:lstStyle/>
          <a:p>
            <a:pPr algn="ctr">
              <a:lnSpc>
                <a:spcPts val="5728"/>
              </a:lnSpc>
              <a:spcBef>
                <a:spcPct val="0"/>
              </a:spcBef>
            </a:pPr>
            <a:r>
              <a:rPr lang="en-US" b="true" sz="4092" spc="-184">
                <a:solidFill>
                  <a:srgbClr val="FFFFFF"/>
                </a:solidFill>
                <a:latin typeface="Telegraf Bold"/>
                <a:ea typeface="Telegraf Bold"/>
                <a:cs typeface="Telegraf Bold"/>
                <a:sym typeface="Telegraf Bold"/>
              </a:rPr>
              <a:t>Team Members:</a:t>
            </a:r>
          </a:p>
        </p:txBody>
      </p:sp>
      <p:sp>
        <p:nvSpPr>
          <p:cNvPr name="TextBox 15" id="15"/>
          <p:cNvSpPr txBox="true"/>
          <p:nvPr/>
        </p:nvSpPr>
        <p:spPr>
          <a:xfrm rot="0">
            <a:off x="9272250" y="6606216"/>
            <a:ext cx="8711427" cy="744857"/>
          </a:xfrm>
          <a:prstGeom prst="rect">
            <a:avLst/>
          </a:prstGeom>
        </p:spPr>
        <p:txBody>
          <a:bodyPr anchor="t" rtlCol="false" tIns="0" lIns="0" bIns="0" rIns="0">
            <a:spAutoFit/>
          </a:bodyPr>
          <a:lstStyle/>
          <a:p>
            <a:pPr algn="ctr">
              <a:lnSpc>
                <a:spcPts val="5728"/>
              </a:lnSpc>
              <a:spcBef>
                <a:spcPct val="0"/>
              </a:spcBef>
            </a:pPr>
            <a:r>
              <a:rPr lang="en-US" b="true" sz="4092" spc="-184">
                <a:solidFill>
                  <a:srgbClr val="FFFFFF"/>
                </a:solidFill>
                <a:latin typeface="Telegraf Bold"/>
                <a:ea typeface="Telegraf Bold"/>
                <a:cs typeface="Telegraf Bold"/>
                <a:sym typeface="Telegraf Bold"/>
              </a:rPr>
              <a:t>Problem Statement Number : 01</a:t>
            </a:r>
          </a:p>
        </p:txBody>
      </p:sp>
      <p:sp>
        <p:nvSpPr>
          <p:cNvPr name="Freeform 16" id="16"/>
          <p:cNvSpPr/>
          <p:nvPr/>
        </p:nvSpPr>
        <p:spPr>
          <a:xfrm flipH="false" flipV="false" rot="0">
            <a:off x="15027573" y="7219750"/>
            <a:ext cx="2511438" cy="2511438"/>
          </a:xfrm>
          <a:custGeom>
            <a:avLst/>
            <a:gdLst/>
            <a:ahLst/>
            <a:cxnLst/>
            <a:rect r="r" b="b" t="t" l="l"/>
            <a:pathLst>
              <a:path h="2511438" w="2511438">
                <a:moveTo>
                  <a:pt x="0" y="0"/>
                </a:moveTo>
                <a:lnTo>
                  <a:pt x="2511439" y="0"/>
                </a:lnTo>
                <a:lnTo>
                  <a:pt x="2511439" y="2511438"/>
                </a:lnTo>
                <a:lnTo>
                  <a:pt x="0" y="25114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54412" y="3687473"/>
            <a:ext cx="12179177"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Thank You</a:t>
            </a:r>
          </a:p>
        </p:txBody>
      </p:sp>
      <p:sp>
        <p:nvSpPr>
          <p:cNvPr name="TextBox 7" id="7"/>
          <p:cNvSpPr txBox="true"/>
          <p:nvPr/>
        </p:nvSpPr>
        <p:spPr>
          <a:xfrm rot="0">
            <a:off x="1363845" y="768097"/>
            <a:ext cx="268549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8" id="8"/>
          <p:cNvSpPr txBox="true"/>
          <p:nvPr/>
        </p:nvSpPr>
        <p:spPr>
          <a:xfrm rot="0">
            <a:off x="8496029" y="9002119"/>
            <a:ext cx="1274721"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03986" y="2057400"/>
            <a:ext cx="8641761" cy="7499107"/>
            <a:chOff x="0" y="0"/>
            <a:chExt cx="2276019" cy="1975074"/>
          </a:xfrm>
        </p:grpSpPr>
        <p:sp>
          <p:nvSpPr>
            <p:cNvPr name="Freeform 4" id="4"/>
            <p:cNvSpPr/>
            <p:nvPr/>
          </p:nvSpPr>
          <p:spPr>
            <a:xfrm flipH="false" flipV="false" rot="0">
              <a:off x="0" y="0"/>
              <a:ext cx="2276019" cy="1975074"/>
            </a:xfrm>
            <a:custGeom>
              <a:avLst/>
              <a:gdLst/>
              <a:ahLst/>
              <a:cxnLst/>
              <a:rect r="r" b="b" t="t" l="l"/>
              <a:pathLst>
                <a:path h="1975074" w="2276019">
                  <a:moveTo>
                    <a:pt x="50169" y="0"/>
                  </a:moveTo>
                  <a:lnTo>
                    <a:pt x="2225851" y="0"/>
                  </a:lnTo>
                  <a:cubicBezTo>
                    <a:pt x="2239156" y="0"/>
                    <a:pt x="2251917" y="5286"/>
                    <a:pt x="2261325" y="14694"/>
                  </a:cubicBezTo>
                  <a:cubicBezTo>
                    <a:pt x="2270734" y="24103"/>
                    <a:pt x="2276019" y="36863"/>
                    <a:pt x="2276019" y="50169"/>
                  </a:cubicBezTo>
                  <a:lnTo>
                    <a:pt x="2276019" y="1924905"/>
                  </a:lnTo>
                  <a:cubicBezTo>
                    <a:pt x="2276019" y="1952612"/>
                    <a:pt x="2253558" y="1975074"/>
                    <a:pt x="2225851" y="1975074"/>
                  </a:cubicBezTo>
                  <a:lnTo>
                    <a:pt x="50169" y="1975074"/>
                  </a:lnTo>
                  <a:cubicBezTo>
                    <a:pt x="36863" y="1975074"/>
                    <a:pt x="24103" y="1969788"/>
                    <a:pt x="14694" y="1960380"/>
                  </a:cubicBezTo>
                  <a:cubicBezTo>
                    <a:pt x="5286" y="1950971"/>
                    <a:pt x="0" y="1938210"/>
                    <a:pt x="0" y="1924905"/>
                  </a:cubicBezTo>
                  <a:lnTo>
                    <a:pt x="0" y="50169"/>
                  </a:lnTo>
                  <a:cubicBezTo>
                    <a:pt x="0" y="36863"/>
                    <a:pt x="5286" y="24103"/>
                    <a:pt x="14694" y="14694"/>
                  </a:cubicBezTo>
                  <a:cubicBezTo>
                    <a:pt x="24103" y="5286"/>
                    <a:pt x="36863" y="0"/>
                    <a:pt x="50169"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66675"/>
              <a:ext cx="2276019" cy="2041749"/>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9975275" y="6825024"/>
            <a:ext cx="7524688" cy="2731483"/>
            <a:chOff x="0" y="0"/>
            <a:chExt cx="1981811" cy="719403"/>
          </a:xfrm>
        </p:grpSpPr>
        <p:sp>
          <p:nvSpPr>
            <p:cNvPr name="Freeform 7" id="7"/>
            <p:cNvSpPr/>
            <p:nvPr/>
          </p:nvSpPr>
          <p:spPr>
            <a:xfrm flipH="false" flipV="false" rot="0">
              <a:off x="0" y="0"/>
              <a:ext cx="1981811" cy="719403"/>
            </a:xfrm>
            <a:custGeom>
              <a:avLst/>
              <a:gdLst/>
              <a:ahLst/>
              <a:cxnLst/>
              <a:rect r="r" b="b" t="t" l="l"/>
              <a:pathLst>
                <a:path h="719403" w="1981811">
                  <a:moveTo>
                    <a:pt x="57617" y="0"/>
                  </a:moveTo>
                  <a:lnTo>
                    <a:pt x="1924194" y="0"/>
                  </a:lnTo>
                  <a:cubicBezTo>
                    <a:pt x="1939475" y="0"/>
                    <a:pt x="1954130" y="6070"/>
                    <a:pt x="1964935" y="16876"/>
                  </a:cubicBezTo>
                  <a:cubicBezTo>
                    <a:pt x="1975740" y="27681"/>
                    <a:pt x="1981811" y="42336"/>
                    <a:pt x="1981811" y="57617"/>
                  </a:cubicBezTo>
                  <a:lnTo>
                    <a:pt x="1981811" y="661786"/>
                  </a:lnTo>
                  <a:cubicBezTo>
                    <a:pt x="1981811" y="677067"/>
                    <a:pt x="1975740" y="691722"/>
                    <a:pt x="1964935" y="702528"/>
                  </a:cubicBezTo>
                  <a:cubicBezTo>
                    <a:pt x="1954130" y="713333"/>
                    <a:pt x="1939475" y="719403"/>
                    <a:pt x="1924194" y="719403"/>
                  </a:cubicBezTo>
                  <a:lnTo>
                    <a:pt x="57617" y="719403"/>
                  </a:lnTo>
                  <a:cubicBezTo>
                    <a:pt x="42336" y="719403"/>
                    <a:pt x="27681" y="713333"/>
                    <a:pt x="16876" y="702528"/>
                  </a:cubicBezTo>
                  <a:cubicBezTo>
                    <a:pt x="6070" y="691722"/>
                    <a:pt x="0" y="677067"/>
                    <a:pt x="0" y="661786"/>
                  </a:cubicBezTo>
                  <a:lnTo>
                    <a:pt x="0" y="57617"/>
                  </a:lnTo>
                  <a:cubicBezTo>
                    <a:pt x="0" y="42336"/>
                    <a:pt x="6070" y="27681"/>
                    <a:pt x="16876" y="16876"/>
                  </a:cubicBezTo>
                  <a:cubicBezTo>
                    <a:pt x="27681" y="6070"/>
                    <a:pt x="42336" y="0"/>
                    <a:pt x="5761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8" id="8"/>
            <p:cNvSpPr txBox="true"/>
            <p:nvPr/>
          </p:nvSpPr>
          <p:spPr>
            <a:xfrm>
              <a:off x="0" y="-66675"/>
              <a:ext cx="1981811" cy="786078"/>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9975275" y="2057400"/>
            <a:ext cx="7524688" cy="4166571"/>
            <a:chOff x="0" y="0"/>
            <a:chExt cx="1165771" cy="645511"/>
          </a:xfrm>
        </p:grpSpPr>
        <p:sp>
          <p:nvSpPr>
            <p:cNvPr name="Freeform 10" id="10"/>
            <p:cNvSpPr/>
            <p:nvPr/>
          </p:nvSpPr>
          <p:spPr>
            <a:xfrm flipH="false" flipV="false" rot="0">
              <a:off x="0" y="0"/>
              <a:ext cx="1165771" cy="645511"/>
            </a:xfrm>
            <a:custGeom>
              <a:avLst/>
              <a:gdLst/>
              <a:ahLst/>
              <a:cxnLst/>
              <a:rect r="r" b="b" t="t" l="l"/>
              <a:pathLst>
                <a:path h="645511" w="1165771">
                  <a:moveTo>
                    <a:pt x="57617" y="0"/>
                  </a:moveTo>
                  <a:lnTo>
                    <a:pt x="1108154" y="0"/>
                  </a:lnTo>
                  <a:cubicBezTo>
                    <a:pt x="1123435" y="0"/>
                    <a:pt x="1138090" y="6070"/>
                    <a:pt x="1148896" y="16876"/>
                  </a:cubicBezTo>
                  <a:cubicBezTo>
                    <a:pt x="1159701" y="27681"/>
                    <a:pt x="1165771" y="42336"/>
                    <a:pt x="1165771" y="57617"/>
                  </a:cubicBezTo>
                  <a:lnTo>
                    <a:pt x="1165771" y="587894"/>
                  </a:lnTo>
                  <a:cubicBezTo>
                    <a:pt x="1165771" y="603175"/>
                    <a:pt x="1159701" y="617830"/>
                    <a:pt x="1148896" y="628635"/>
                  </a:cubicBezTo>
                  <a:cubicBezTo>
                    <a:pt x="1138090" y="639441"/>
                    <a:pt x="1123435" y="645511"/>
                    <a:pt x="1108154" y="645511"/>
                  </a:cubicBezTo>
                  <a:lnTo>
                    <a:pt x="57617" y="645511"/>
                  </a:lnTo>
                  <a:cubicBezTo>
                    <a:pt x="42336" y="645511"/>
                    <a:pt x="27681" y="639441"/>
                    <a:pt x="16876" y="628635"/>
                  </a:cubicBezTo>
                  <a:cubicBezTo>
                    <a:pt x="6070" y="617830"/>
                    <a:pt x="0" y="603175"/>
                    <a:pt x="0" y="587894"/>
                  </a:cubicBezTo>
                  <a:lnTo>
                    <a:pt x="0" y="57617"/>
                  </a:lnTo>
                  <a:cubicBezTo>
                    <a:pt x="0" y="42336"/>
                    <a:pt x="6070" y="27681"/>
                    <a:pt x="16876" y="16876"/>
                  </a:cubicBezTo>
                  <a:cubicBezTo>
                    <a:pt x="27681" y="6070"/>
                    <a:pt x="42336" y="0"/>
                    <a:pt x="57617" y="0"/>
                  </a:cubicBezTo>
                  <a:close/>
                </a:path>
              </a:pathLst>
            </a:custGeom>
            <a:blipFill>
              <a:blip r:embed="rId4"/>
              <a:stretch>
                <a:fillRect l="0" t="-4970" r="0" b="-15351"/>
              </a:stretch>
            </a:blipFill>
          </p:spPr>
        </p:sp>
      </p:grpSp>
      <p:sp>
        <p:nvSpPr>
          <p:cNvPr name="TextBox 11" id="11"/>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2" id="12"/>
          <p:cNvSpPr txBox="true"/>
          <p:nvPr/>
        </p:nvSpPr>
        <p:spPr>
          <a:xfrm rot="0">
            <a:off x="1726346" y="4874066"/>
            <a:ext cx="7117882" cy="4384234"/>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Modern networks handle huge amounts of encrypted data, making them vulnerable to sophisticated cyber threats. Traditional rule-based systems and Deep Packet Inspection (DPI) are:</a:t>
            </a:r>
          </a:p>
          <a:p>
            <a:pPr algn="just" marL="539749" indent="-269875" lvl="1">
              <a:lnSpc>
                <a:spcPts val="3499"/>
              </a:lnSpc>
              <a:buFont typeface="Arial"/>
              <a:buChar char="•"/>
            </a:pPr>
            <a:r>
              <a:rPr lang="en-US" sz="2499">
                <a:solidFill>
                  <a:srgbClr val="FFFFFF"/>
                </a:solidFill>
                <a:latin typeface="Poppins"/>
                <a:ea typeface="Poppins"/>
                <a:cs typeface="Poppins"/>
                <a:sym typeface="Poppins"/>
              </a:rPr>
              <a:t>Ineffective in detecting threats in encrypted traffic</a:t>
            </a:r>
          </a:p>
          <a:p>
            <a:pPr algn="just" marL="539749" indent="-269875" lvl="1">
              <a:lnSpc>
                <a:spcPts val="3499"/>
              </a:lnSpc>
              <a:buFont typeface="Arial"/>
              <a:buChar char="•"/>
            </a:pPr>
            <a:r>
              <a:rPr lang="en-US" sz="2499">
                <a:solidFill>
                  <a:srgbClr val="FFFFFF"/>
                </a:solidFill>
                <a:latin typeface="Poppins"/>
                <a:ea typeface="Poppins"/>
                <a:cs typeface="Poppins"/>
                <a:sym typeface="Poppins"/>
              </a:rPr>
              <a:t>Dependent on manual intervention</a:t>
            </a:r>
          </a:p>
          <a:p>
            <a:pPr algn="just" marL="539749" indent="-269875" lvl="1">
              <a:lnSpc>
                <a:spcPts val="3499"/>
              </a:lnSpc>
              <a:buFont typeface="Arial"/>
              <a:buChar char="•"/>
            </a:pPr>
            <a:r>
              <a:rPr lang="en-US" sz="2499">
                <a:solidFill>
                  <a:srgbClr val="FFFFFF"/>
                </a:solidFill>
                <a:latin typeface="Poppins"/>
                <a:ea typeface="Poppins"/>
                <a:cs typeface="Poppins"/>
                <a:sym typeface="Poppins"/>
              </a:rPr>
              <a:t>Slow and prone to errors</a:t>
            </a:r>
          </a:p>
          <a:p>
            <a:pPr algn="just">
              <a:lnSpc>
                <a:spcPts val="3499"/>
              </a:lnSpc>
            </a:pPr>
          </a:p>
        </p:txBody>
      </p:sp>
      <p:sp>
        <p:nvSpPr>
          <p:cNvPr name="TextBox 13" id="13"/>
          <p:cNvSpPr txBox="true"/>
          <p:nvPr/>
        </p:nvSpPr>
        <p:spPr>
          <a:xfrm rot="0">
            <a:off x="10622317" y="7362157"/>
            <a:ext cx="6636983" cy="1590543"/>
          </a:xfrm>
          <a:prstGeom prst="rect">
            <a:avLst/>
          </a:prstGeom>
        </p:spPr>
        <p:txBody>
          <a:bodyPr anchor="t" rtlCol="false" tIns="0" lIns="0" bIns="0" rIns="0">
            <a:spAutoFit/>
          </a:bodyPr>
          <a:lstStyle/>
          <a:p>
            <a:pPr algn="l">
              <a:lnSpc>
                <a:spcPts val="4200"/>
              </a:lnSpc>
            </a:pPr>
            <a:r>
              <a:rPr lang="en-US" sz="3000" spc="-131">
                <a:solidFill>
                  <a:srgbClr val="FFFFFF"/>
                </a:solidFill>
                <a:latin typeface="Open Sauce"/>
                <a:ea typeface="Open Sauce"/>
                <a:cs typeface="Open Sauce"/>
                <a:sym typeface="Open Sauce"/>
              </a:rPr>
              <a:t>Need :  An intelligent, scalable solution for real-time threat classification and defense.</a:t>
            </a:r>
          </a:p>
        </p:txBody>
      </p:sp>
      <p:sp>
        <p:nvSpPr>
          <p:cNvPr name="TextBox 14" id="14"/>
          <p:cNvSpPr txBox="true"/>
          <p:nvPr/>
        </p:nvSpPr>
        <p:spPr>
          <a:xfrm rot="0">
            <a:off x="1726346" y="2428966"/>
            <a:ext cx="7719401" cy="2169263"/>
          </a:xfrm>
          <a:prstGeom prst="rect">
            <a:avLst/>
          </a:prstGeom>
        </p:spPr>
        <p:txBody>
          <a:bodyPr anchor="t" rtlCol="false" tIns="0" lIns="0" bIns="0" rIns="0">
            <a:spAutoFit/>
          </a:bodyPr>
          <a:lstStyle/>
          <a:p>
            <a:pPr algn="l">
              <a:lnSpc>
                <a:spcPts val="8077"/>
              </a:lnSpc>
            </a:pPr>
            <a:r>
              <a:rPr lang="en-US" sz="7919" spc="-356" b="true">
                <a:solidFill>
                  <a:srgbClr val="FFFFFF"/>
                </a:solidFill>
                <a:latin typeface="Telegraf Bold"/>
                <a:ea typeface="Telegraf Bold"/>
                <a:cs typeface="Telegraf Bold"/>
                <a:sym typeface="Telegraf Bold"/>
              </a:rPr>
              <a:t>Problem Statement</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700921" y="1986280"/>
            <a:ext cx="10876417" cy="7467954"/>
            <a:chOff x="0" y="0"/>
            <a:chExt cx="2864571" cy="1966869"/>
          </a:xfrm>
        </p:grpSpPr>
        <p:sp>
          <p:nvSpPr>
            <p:cNvPr name="Freeform 4" id="4"/>
            <p:cNvSpPr/>
            <p:nvPr/>
          </p:nvSpPr>
          <p:spPr>
            <a:xfrm flipH="false" flipV="false" rot="0">
              <a:off x="0" y="0"/>
              <a:ext cx="2864571" cy="1966869"/>
            </a:xfrm>
            <a:custGeom>
              <a:avLst/>
              <a:gdLst/>
              <a:ahLst/>
              <a:cxnLst/>
              <a:rect r="r" b="b" t="t" l="l"/>
              <a:pathLst>
                <a:path h="1966869" w="2864571">
                  <a:moveTo>
                    <a:pt x="39861" y="0"/>
                  </a:moveTo>
                  <a:lnTo>
                    <a:pt x="2824709" y="0"/>
                  </a:lnTo>
                  <a:cubicBezTo>
                    <a:pt x="2835281" y="0"/>
                    <a:pt x="2845420" y="4200"/>
                    <a:pt x="2852896" y="11675"/>
                  </a:cubicBezTo>
                  <a:cubicBezTo>
                    <a:pt x="2860371" y="19151"/>
                    <a:pt x="2864571" y="29289"/>
                    <a:pt x="2864571" y="39861"/>
                  </a:cubicBezTo>
                  <a:lnTo>
                    <a:pt x="2864571" y="1927007"/>
                  </a:lnTo>
                  <a:cubicBezTo>
                    <a:pt x="2864571" y="1949022"/>
                    <a:pt x="2846724" y="1966869"/>
                    <a:pt x="2824709" y="1966869"/>
                  </a:cubicBezTo>
                  <a:lnTo>
                    <a:pt x="39861" y="1966869"/>
                  </a:lnTo>
                  <a:cubicBezTo>
                    <a:pt x="17846" y="1966869"/>
                    <a:pt x="0" y="1949022"/>
                    <a:pt x="0" y="1927007"/>
                  </a:cubicBezTo>
                  <a:lnTo>
                    <a:pt x="0" y="39861"/>
                  </a:lnTo>
                  <a:cubicBezTo>
                    <a:pt x="0" y="17846"/>
                    <a:pt x="17846" y="0"/>
                    <a:pt x="39861"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66675"/>
              <a:ext cx="2864571" cy="2033544"/>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803986" y="1986280"/>
            <a:ext cx="5264882" cy="7467954"/>
            <a:chOff x="0" y="0"/>
            <a:chExt cx="1386636" cy="1966869"/>
          </a:xfrm>
        </p:grpSpPr>
        <p:sp>
          <p:nvSpPr>
            <p:cNvPr name="Freeform 7" id="7"/>
            <p:cNvSpPr/>
            <p:nvPr/>
          </p:nvSpPr>
          <p:spPr>
            <a:xfrm flipH="false" flipV="false" rot="0">
              <a:off x="0" y="0"/>
              <a:ext cx="1386636" cy="1966869"/>
            </a:xfrm>
            <a:custGeom>
              <a:avLst/>
              <a:gdLst/>
              <a:ahLst/>
              <a:cxnLst/>
              <a:rect r="r" b="b" t="t" l="l"/>
              <a:pathLst>
                <a:path h="1966869" w="1386636">
                  <a:moveTo>
                    <a:pt x="82347" y="0"/>
                  </a:moveTo>
                  <a:lnTo>
                    <a:pt x="1304289" y="0"/>
                  </a:lnTo>
                  <a:cubicBezTo>
                    <a:pt x="1349768" y="0"/>
                    <a:pt x="1386636" y="36868"/>
                    <a:pt x="1386636" y="82347"/>
                  </a:cubicBezTo>
                  <a:lnTo>
                    <a:pt x="1386636" y="1884521"/>
                  </a:lnTo>
                  <a:cubicBezTo>
                    <a:pt x="1386636" y="1906361"/>
                    <a:pt x="1377960" y="1927307"/>
                    <a:pt x="1362517" y="1942750"/>
                  </a:cubicBezTo>
                  <a:cubicBezTo>
                    <a:pt x="1347074" y="1958193"/>
                    <a:pt x="1326128" y="1966869"/>
                    <a:pt x="1304289" y="1966869"/>
                  </a:cubicBezTo>
                  <a:lnTo>
                    <a:pt x="82347" y="1966869"/>
                  </a:lnTo>
                  <a:cubicBezTo>
                    <a:pt x="60507" y="1966869"/>
                    <a:pt x="39562" y="1958193"/>
                    <a:pt x="24119" y="1942750"/>
                  </a:cubicBezTo>
                  <a:cubicBezTo>
                    <a:pt x="8676" y="1927307"/>
                    <a:pt x="0" y="1906361"/>
                    <a:pt x="0" y="1884521"/>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8" id="8"/>
            <p:cNvSpPr txBox="true"/>
            <p:nvPr/>
          </p:nvSpPr>
          <p:spPr>
            <a:xfrm>
              <a:off x="0" y="-66675"/>
              <a:ext cx="1386636" cy="2033544"/>
            </a:xfrm>
            <a:prstGeom prst="rect">
              <a:avLst/>
            </a:prstGeom>
          </p:spPr>
          <p:txBody>
            <a:bodyPr anchor="ctr" rtlCol="false" tIns="50800" lIns="50800" bIns="50800" rIns="50800"/>
            <a:lstStyle/>
            <a:p>
              <a:pPr algn="ctr">
                <a:lnSpc>
                  <a:spcPts val="3151"/>
                </a:lnSpc>
              </a:pPr>
            </a:p>
          </p:txBody>
        </p:sp>
      </p:grpSp>
      <p:sp>
        <p:nvSpPr>
          <p:cNvPr name="TextBox 9" id="9"/>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0" id="10"/>
          <p:cNvSpPr txBox="true"/>
          <p:nvPr/>
        </p:nvSpPr>
        <p:spPr>
          <a:xfrm rot="0">
            <a:off x="7066461" y="2836986"/>
            <a:ext cx="10654417" cy="5052340"/>
          </a:xfrm>
          <a:prstGeom prst="rect">
            <a:avLst/>
          </a:prstGeom>
        </p:spPr>
        <p:txBody>
          <a:bodyPr anchor="t" rtlCol="false" tIns="0" lIns="0" bIns="0" rIns="0">
            <a:spAutoFit/>
          </a:bodyPr>
          <a:lstStyle/>
          <a:p>
            <a:pPr algn="just">
              <a:lnSpc>
                <a:spcPts val="4033"/>
              </a:lnSpc>
            </a:pPr>
            <a:r>
              <a:rPr lang="en-US" sz="2881">
                <a:solidFill>
                  <a:srgbClr val="FFFFFF"/>
                </a:solidFill>
                <a:latin typeface="Poppins"/>
                <a:ea typeface="Poppins"/>
                <a:cs typeface="Poppins"/>
                <a:sym typeface="Poppins"/>
              </a:rPr>
              <a:t>We built an AI-powered system to detect:</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SQL Injection (SQLi)</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Cross-Site Scripting (XSS)</a:t>
            </a:r>
          </a:p>
          <a:p>
            <a:pPr algn="just">
              <a:lnSpc>
                <a:spcPts val="4033"/>
              </a:lnSpc>
            </a:pPr>
          </a:p>
          <a:p>
            <a:pPr algn="just">
              <a:lnSpc>
                <a:spcPts val="4033"/>
              </a:lnSpc>
            </a:pPr>
            <a:r>
              <a:rPr lang="en-US" sz="2881">
                <a:solidFill>
                  <a:srgbClr val="FFFFFF"/>
                </a:solidFill>
                <a:latin typeface="Poppins"/>
                <a:ea typeface="Poppins"/>
                <a:cs typeface="Poppins"/>
                <a:sym typeface="Poppins"/>
              </a:rPr>
              <a:t>Key Features:</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Two ML models trained separately for SQLi &amp; XSS</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Real-time HTTP request analysis</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Automatic threat detection and logging</a:t>
            </a:r>
          </a:p>
          <a:p>
            <a:pPr algn="just">
              <a:lnSpc>
                <a:spcPts val="4033"/>
              </a:lnSpc>
            </a:pPr>
            <a:r>
              <a:rPr lang="en-US" sz="2881">
                <a:solidFill>
                  <a:srgbClr val="FFFFFF"/>
                </a:solidFill>
                <a:latin typeface="Poppins"/>
                <a:ea typeface="Poppins"/>
                <a:cs typeface="Poppins"/>
                <a:sym typeface="Poppins"/>
              </a:rPr>
              <a:t>    - </a:t>
            </a:r>
            <a:r>
              <a:rPr lang="en-US" sz="2881">
                <a:solidFill>
                  <a:srgbClr val="FFFFFF"/>
                </a:solidFill>
                <a:latin typeface="Poppins"/>
                <a:ea typeface="Poppins"/>
                <a:cs typeface="Poppins"/>
                <a:sym typeface="Poppins"/>
              </a:rPr>
              <a:t>Chatbot support for threat explanation</a:t>
            </a:r>
          </a:p>
          <a:p>
            <a:pPr algn="just">
              <a:lnSpc>
                <a:spcPts val="4033"/>
              </a:lnSpc>
            </a:pPr>
          </a:p>
        </p:txBody>
      </p:sp>
      <p:sp>
        <p:nvSpPr>
          <p:cNvPr name="TextBox 11" id="11"/>
          <p:cNvSpPr txBox="true"/>
          <p:nvPr/>
        </p:nvSpPr>
        <p:spPr>
          <a:xfrm rot="0">
            <a:off x="1028700" y="2591510"/>
            <a:ext cx="4207242" cy="5686166"/>
          </a:xfrm>
          <a:prstGeom prst="rect">
            <a:avLst/>
          </a:prstGeom>
        </p:spPr>
        <p:txBody>
          <a:bodyPr anchor="t" rtlCol="false" tIns="0" lIns="0" bIns="0" rIns="0">
            <a:spAutoFit/>
          </a:bodyPr>
          <a:lstStyle/>
          <a:p>
            <a:pPr algn="l">
              <a:lnSpc>
                <a:spcPts val="8777"/>
              </a:lnSpc>
            </a:pPr>
            <a:r>
              <a:rPr lang="en-US" sz="8605" spc="-387" b="true">
                <a:solidFill>
                  <a:srgbClr val="FFFFFF"/>
                </a:solidFill>
                <a:latin typeface="Telegraf Bold"/>
                <a:ea typeface="Telegraf Bold"/>
                <a:cs typeface="Telegraf Bold"/>
                <a:sym typeface="Telegraf Bold"/>
              </a:rPr>
              <a:t>How does our system work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94875" y="3340614"/>
            <a:ext cx="6215996" cy="4943960"/>
            <a:chOff x="0" y="0"/>
            <a:chExt cx="1637135" cy="1302113"/>
          </a:xfrm>
        </p:grpSpPr>
        <p:sp>
          <p:nvSpPr>
            <p:cNvPr name="Freeform 4" id="4"/>
            <p:cNvSpPr/>
            <p:nvPr/>
          </p:nvSpPr>
          <p:spPr>
            <a:xfrm flipH="false" flipV="false" rot="0">
              <a:off x="0" y="0"/>
              <a:ext cx="1637135" cy="1302113"/>
            </a:xfrm>
            <a:custGeom>
              <a:avLst/>
              <a:gdLst/>
              <a:ahLst/>
              <a:cxnLst/>
              <a:rect r="r" b="b" t="t" l="l"/>
              <a:pathLst>
                <a:path h="1302113" w="1637135">
                  <a:moveTo>
                    <a:pt x="69747" y="0"/>
                  </a:moveTo>
                  <a:lnTo>
                    <a:pt x="1567388" y="0"/>
                  </a:lnTo>
                  <a:cubicBezTo>
                    <a:pt x="1585886" y="0"/>
                    <a:pt x="1603626" y="7348"/>
                    <a:pt x="1616706" y="20428"/>
                  </a:cubicBezTo>
                  <a:cubicBezTo>
                    <a:pt x="1629786" y="33509"/>
                    <a:pt x="1637135" y="51249"/>
                    <a:pt x="1637135" y="69747"/>
                  </a:cubicBezTo>
                  <a:lnTo>
                    <a:pt x="1637135" y="1232366"/>
                  </a:lnTo>
                  <a:cubicBezTo>
                    <a:pt x="1637135" y="1250864"/>
                    <a:pt x="1629786" y="1268604"/>
                    <a:pt x="1616706" y="1281685"/>
                  </a:cubicBezTo>
                  <a:cubicBezTo>
                    <a:pt x="1603626" y="1294765"/>
                    <a:pt x="1585886" y="1302113"/>
                    <a:pt x="1567388" y="1302113"/>
                  </a:cubicBezTo>
                  <a:lnTo>
                    <a:pt x="69747" y="1302113"/>
                  </a:lnTo>
                  <a:cubicBezTo>
                    <a:pt x="51249" y="1302113"/>
                    <a:pt x="33509" y="1294765"/>
                    <a:pt x="20428" y="1281685"/>
                  </a:cubicBezTo>
                  <a:cubicBezTo>
                    <a:pt x="7348" y="1268604"/>
                    <a:pt x="0" y="1250864"/>
                    <a:pt x="0" y="1232366"/>
                  </a:cubicBezTo>
                  <a:lnTo>
                    <a:pt x="0" y="69747"/>
                  </a:lnTo>
                  <a:cubicBezTo>
                    <a:pt x="0" y="51249"/>
                    <a:pt x="7348" y="33509"/>
                    <a:pt x="20428" y="20428"/>
                  </a:cubicBezTo>
                  <a:cubicBezTo>
                    <a:pt x="33509" y="7348"/>
                    <a:pt x="51249" y="0"/>
                    <a:pt x="697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5" id="5"/>
            <p:cNvSpPr txBox="true"/>
            <p:nvPr/>
          </p:nvSpPr>
          <p:spPr>
            <a:xfrm>
              <a:off x="0" y="-66675"/>
              <a:ext cx="1637135" cy="1368788"/>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6828573" y="2374889"/>
            <a:ext cx="11031438" cy="6883411"/>
            <a:chOff x="0" y="0"/>
            <a:chExt cx="2905399" cy="1812915"/>
          </a:xfrm>
        </p:grpSpPr>
        <p:sp>
          <p:nvSpPr>
            <p:cNvPr name="Freeform 7" id="7"/>
            <p:cNvSpPr/>
            <p:nvPr/>
          </p:nvSpPr>
          <p:spPr>
            <a:xfrm flipH="false" flipV="false" rot="0">
              <a:off x="0" y="0"/>
              <a:ext cx="2905399" cy="1812915"/>
            </a:xfrm>
            <a:custGeom>
              <a:avLst/>
              <a:gdLst/>
              <a:ahLst/>
              <a:cxnLst/>
              <a:rect r="r" b="b" t="t" l="l"/>
              <a:pathLst>
                <a:path h="1812915" w="2905399">
                  <a:moveTo>
                    <a:pt x="39301" y="0"/>
                  </a:moveTo>
                  <a:lnTo>
                    <a:pt x="2866098" y="0"/>
                  </a:lnTo>
                  <a:cubicBezTo>
                    <a:pt x="2876522" y="0"/>
                    <a:pt x="2886518" y="4141"/>
                    <a:pt x="2893888" y="11511"/>
                  </a:cubicBezTo>
                  <a:cubicBezTo>
                    <a:pt x="2901259" y="18881"/>
                    <a:pt x="2905399" y="28878"/>
                    <a:pt x="2905399" y="39301"/>
                  </a:cubicBezTo>
                  <a:lnTo>
                    <a:pt x="2905399" y="1773614"/>
                  </a:lnTo>
                  <a:cubicBezTo>
                    <a:pt x="2905399" y="1784037"/>
                    <a:pt x="2901259" y="1794034"/>
                    <a:pt x="2893888" y="1801404"/>
                  </a:cubicBezTo>
                  <a:cubicBezTo>
                    <a:pt x="2886518" y="1808774"/>
                    <a:pt x="2876522" y="1812915"/>
                    <a:pt x="2866098" y="1812915"/>
                  </a:cubicBezTo>
                  <a:lnTo>
                    <a:pt x="39301" y="1812915"/>
                  </a:lnTo>
                  <a:cubicBezTo>
                    <a:pt x="28878" y="1812915"/>
                    <a:pt x="18881" y="1808774"/>
                    <a:pt x="11511" y="1801404"/>
                  </a:cubicBezTo>
                  <a:cubicBezTo>
                    <a:pt x="4141" y="1794034"/>
                    <a:pt x="0" y="1784037"/>
                    <a:pt x="0" y="1773614"/>
                  </a:cubicBezTo>
                  <a:lnTo>
                    <a:pt x="0" y="39301"/>
                  </a:lnTo>
                  <a:cubicBezTo>
                    <a:pt x="0" y="28878"/>
                    <a:pt x="4141" y="18881"/>
                    <a:pt x="11511" y="11511"/>
                  </a:cubicBezTo>
                  <a:cubicBezTo>
                    <a:pt x="18881" y="4141"/>
                    <a:pt x="28878" y="0"/>
                    <a:pt x="39301" y="0"/>
                  </a:cubicBezTo>
                  <a:close/>
                </a:path>
              </a:pathLst>
            </a:custGeom>
            <a:solidFill>
              <a:srgbClr val="FFFFFF">
                <a:alpha val="21961"/>
              </a:srgbClr>
            </a:solidFill>
          </p:spPr>
        </p:sp>
        <p:sp>
          <p:nvSpPr>
            <p:cNvPr name="TextBox 8" id="8"/>
            <p:cNvSpPr txBox="true"/>
            <p:nvPr/>
          </p:nvSpPr>
          <p:spPr>
            <a:xfrm>
              <a:off x="0" y="-38100"/>
              <a:ext cx="2905399" cy="1851015"/>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299904" y="2715626"/>
            <a:ext cx="9934168" cy="6043777"/>
          </a:xfrm>
          <a:custGeom>
            <a:avLst/>
            <a:gdLst/>
            <a:ahLst/>
            <a:cxnLst/>
            <a:rect r="r" b="b" t="t" l="l"/>
            <a:pathLst>
              <a:path h="6043777" w="9934168">
                <a:moveTo>
                  <a:pt x="0" y="0"/>
                </a:moveTo>
                <a:lnTo>
                  <a:pt x="9934168" y="0"/>
                </a:lnTo>
                <a:lnTo>
                  <a:pt x="9934168" y="6043777"/>
                </a:lnTo>
                <a:lnTo>
                  <a:pt x="0" y="6043777"/>
                </a:lnTo>
                <a:lnTo>
                  <a:pt x="0" y="0"/>
                </a:lnTo>
                <a:close/>
              </a:path>
            </a:pathLst>
          </a:custGeom>
          <a:blipFill>
            <a:blip r:embed="rId4"/>
            <a:stretch>
              <a:fillRect l="-804" t="0" r="-804" b="0"/>
            </a:stretch>
          </a:blipFill>
        </p:spPr>
      </p:sp>
      <p:sp>
        <p:nvSpPr>
          <p:cNvPr name="TextBox 10" id="10"/>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1" id="11"/>
          <p:cNvSpPr txBox="true"/>
          <p:nvPr/>
        </p:nvSpPr>
        <p:spPr>
          <a:xfrm rot="0">
            <a:off x="803986" y="4000795"/>
            <a:ext cx="5044563" cy="3463719"/>
          </a:xfrm>
          <a:prstGeom prst="rect">
            <a:avLst/>
          </a:prstGeom>
        </p:spPr>
        <p:txBody>
          <a:bodyPr anchor="t" rtlCol="false" tIns="0" lIns="0" bIns="0" rIns="0">
            <a:spAutoFit/>
          </a:bodyPr>
          <a:lstStyle/>
          <a:p>
            <a:pPr algn="l">
              <a:lnSpc>
                <a:spcPts val="8777"/>
              </a:lnSpc>
            </a:pPr>
            <a:r>
              <a:rPr lang="en-US" sz="8605" spc="-387" b="true">
                <a:solidFill>
                  <a:srgbClr val="FFFFFF"/>
                </a:solidFill>
                <a:latin typeface="Telegraf Bold"/>
                <a:ea typeface="Telegraf Bold"/>
                <a:cs typeface="Telegraf Bold"/>
                <a:sym typeface="Telegraf Bold"/>
              </a:rPr>
              <a:t>Detection pipeline overview </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477907" y="580820"/>
            <a:ext cx="17425207" cy="9264029"/>
            <a:chOff x="0" y="0"/>
            <a:chExt cx="4589355" cy="2439909"/>
          </a:xfrm>
        </p:grpSpPr>
        <p:sp>
          <p:nvSpPr>
            <p:cNvPr name="Freeform 3" id="3"/>
            <p:cNvSpPr/>
            <p:nvPr/>
          </p:nvSpPr>
          <p:spPr>
            <a:xfrm flipH="false" flipV="false" rot="0">
              <a:off x="0" y="0"/>
              <a:ext cx="4589355" cy="2439909"/>
            </a:xfrm>
            <a:custGeom>
              <a:avLst/>
              <a:gdLst/>
              <a:ahLst/>
              <a:cxnLst/>
              <a:rect r="r" b="b" t="t" l="l"/>
              <a:pathLst>
                <a:path h="2439909" w="4589355">
                  <a:moveTo>
                    <a:pt x="24880" y="0"/>
                  </a:moveTo>
                  <a:lnTo>
                    <a:pt x="4564474" y="0"/>
                  </a:lnTo>
                  <a:cubicBezTo>
                    <a:pt x="4578216" y="0"/>
                    <a:pt x="4589355" y="11139"/>
                    <a:pt x="4589355" y="24880"/>
                  </a:cubicBezTo>
                  <a:lnTo>
                    <a:pt x="4589355" y="2415028"/>
                  </a:lnTo>
                  <a:cubicBezTo>
                    <a:pt x="4589355" y="2428769"/>
                    <a:pt x="4578216" y="2439909"/>
                    <a:pt x="4564474" y="2439909"/>
                  </a:cubicBezTo>
                  <a:lnTo>
                    <a:pt x="24880" y="2439909"/>
                  </a:lnTo>
                  <a:cubicBezTo>
                    <a:pt x="11139" y="2439909"/>
                    <a:pt x="0" y="2428769"/>
                    <a:pt x="0" y="2415028"/>
                  </a:cubicBezTo>
                  <a:lnTo>
                    <a:pt x="0" y="24880"/>
                  </a:lnTo>
                  <a:cubicBezTo>
                    <a:pt x="0" y="11139"/>
                    <a:pt x="11139" y="0"/>
                    <a:pt x="24880" y="0"/>
                  </a:cubicBezTo>
                  <a:close/>
                </a:path>
              </a:pathLst>
            </a:custGeom>
            <a:solidFill>
              <a:srgbClr val="FFFFFF">
                <a:alpha val="17647"/>
              </a:srgbClr>
            </a:solidFill>
          </p:spPr>
        </p:sp>
        <p:sp>
          <p:nvSpPr>
            <p:cNvPr name="TextBox 4" id="4"/>
            <p:cNvSpPr txBox="true"/>
            <p:nvPr/>
          </p:nvSpPr>
          <p:spPr>
            <a:xfrm>
              <a:off x="0" y="-38100"/>
              <a:ext cx="4589355" cy="247800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49983" y="131391"/>
            <a:ext cx="449429" cy="449429"/>
          </a:xfrm>
          <a:custGeom>
            <a:avLst/>
            <a:gdLst/>
            <a:ahLst/>
            <a:cxnLst/>
            <a:rect r="r" b="b" t="t" l="l"/>
            <a:pathLst>
              <a:path h="449429" w="449429">
                <a:moveTo>
                  <a:pt x="0" y="0"/>
                </a:moveTo>
                <a:lnTo>
                  <a:pt x="449429" y="0"/>
                </a:lnTo>
                <a:lnTo>
                  <a:pt x="449429" y="449429"/>
                </a:lnTo>
                <a:lnTo>
                  <a:pt x="0" y="449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63845" y="135814"/>
            <a:ext cx="268549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grpSp>
        <p:nvGrpSpPr>
          <p:cNvPr name="Group 7" id="7"/>
          <p:cNvGrpSpPr/>
          <p:nvPr/>
        </p:nvGrpSpPr>
        <p:grpSpPr>
          <a:xfrm rot="0">
            <a:off x="477907" y="3958247"/>
            <a:ext cx="8340014" cy="4660838"/>
            <a:chOff x="0" y="0"/>
            <a:chExt cx="2196547" cy="1227546"/>
          </a:xfrm>
        </p:grpSpPr>
        <p:sp>
          <p:nvSpPr>
            <p:cNvPr name="Freeform 8" id="8"/>
            <p:cNvSpPr/>
            <p:nvPr/>
          </p:nvSpPr>
          <p:spPr>
            <a:xfrm flipH="false" flipV="false" rot="0">
              <a:off x="0" y="0"/>
              <a:ext cx="2196547" cy="1227546"/>
            </a:xfrm>
            <a:custGeom>
              <a:avLst/>
              <a:gdLst/>
              <a:ahLst/>
              <a:cxnLst/>
              <a:rect r="r" b="b" t="t" l="l"/>
              <a:pathLst>
                <a:path h="1227546" w="2196547">
                  <a:moveTo>
                    <a:pt x="51984" y="0"/>
                  </a:moveTo>
                  <a:lnTo>
                    <a:pt x="2144563" y="0"/>
                  </a:lnTo>
                  <a:cubicBezTo>
                    <a:pt x="2158350" y="0"/>
                    <a:pt x="2171572" y="5477"/>
                    <a:pt x="2181321" y="15226"/>
                  </a:cubicBezTo>
                  <a:cubicBezTo>
                    <a:pt x="2191070" y="24975"/>
                    <a:pt x="2196547" y="38197"/>
                    <a:pt x="2196547" y="51984"/>
                  </a:cubicBezTo>
                  <a:lnTo>
                    <a:pt x="2196547" y="1175562"/>
                  </a:lnTo>
                  <a:cubicBezTo>
                    <a:pt x="2196547" y="1204272"/>
                    <a:pt x="2173273" y="1227546"/>
                    <a:pt x="2144563" y="1227546"/>
                  </a:cubicBezTo>
                  <a:lnTo>
                    <a:pt x="51984" y="1227546"/>
                  </a:lnTo>
                  <a:cubicBezTo>
                    <a:pt x="23274" y="1227546"/>
                    <a:pt x="0" y="1204272"/>
                    <a:pt x="0" y="1175562"/>
                  </a:cubicBezTo>
                  <a:lnTo>
                    <a:pt x="0" y="51984"/>
                  </a:lnTo>
                  <a:cubicBezTo>
                    <a:pt x="0" y="23274"/>
                    <a:pt x="23274" y="0"/>
                    <a:pt x="51984" y="0"/>
                  </a:cubicBezTo>
                  <a:close/>
                </a:path>
              </a:pathLst>
            </a:custGeom>
            <a:solidFill>
              <a:srgbClr val="737373">
                <a:alpha val="21961"/>
              </a:srgbClr>
            </a:solidFill>
          </p:spPr>
        </p:sp>
        <p:sp>
          <p:nvSpPr>
            <p:cNvPr name="TextBox 9" id="9"/>
            <p:cNvSpPr txBox="true"/>
            <p:nvPr/>
          </p:nvSpPr>
          <p:spPr>
            <a:xfrm>
              <a:off x="0" y="-38100"/>
              <a:ext cx="2196547" cy="1265646"/>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77907" y="1536656"/>
            <a:ext cx="8316674" cy="2135841"/>
            <a:chOff x="0" y="0"/>
            <a:chExt cx="2190400" cy="562526"/>
          </a:xfrm>
        </p:grpSpPr>
        <p:sp>
          <p:nvSpPr>
            <p:cNvPr name="Freeform 11" id="11"/>
            <p:cNvSpPr/>
            <p:nvPr/>
          </p:nvSpPr>
          <p:spPr>
            <a:xfrm flipH="false" flipV="false" rot="0">
              <a:off x="0" y="0"/>
              <a:ext cx="2190400" cy="562526"/>
            </a:xfrm>
            <a:custGeom>
              <a:avLst/>
              <a:gdLst/>
              <a:ahLst/>
              <a:cxnLst/>
              <a:rect r="r" b="b" t="t" l="l"/>
              <a:pathLst>
                <a:path h="562526" w="2190400">
                  <a:moveTo>
                    <a:pt x="52130" y="0"/>
                  </a:moveTo>
                  <a:lnTo>
                    <a:pt x="2138270" y="0"/>
                  </a:lnTo>
                  <a:cubicBezTo>
                    <a:pt x="2167060" y="0"/>
                    <a:pt x="2190400" y="23339"/>
                    <a:pt x="2190400" y="52130"/>
                  </a:cubicBezTo>
                  <a:lnTo>
                    <a:pt x="2190400" y="510396"/>
                  </a:lnTo>
                  <a:cubicBezTo>
                    <a:pt x="2190400" y="539187"/>
                    <a:pt x="2167060" y="562526"/>
                    <a:pt x="2138270" y="562526"/>
                  </a:cubicBezTo>
                  <a:lnTo>
                    <a:pt x="52130" y="562526"/>
                  </a:lnTo>
                  <a:cubicBezTo>
                    <a:pt x="23339" y="562526"/>
                    <a:pt x="0" y="539187"/>
                    <a:pt x="0" y="510396"/>
                  </a:cubicBezTo>
                  <a:lnTo>
                    <a:pt x="0" y="52130"/>
                  </a:lnTo>
                  <a:cubicBezTo>
                    <a:pt x="0" y="23339"/>
                    <a:pt x="23339" y="0"/>
                    <a:pt x="52130" y="0"/>
                  </a:cubicBezTo>
                  <a:close/>
                </a:path>
              </a:pathLst>
            </a:custGeom>
            <a:solidFill>
              <a:srgbClr val="737373">
                <a:alpha val="21961"/>
              </a:srgbClr>
            </a:solidFill>
          </p:spPr>
        </p:sp>
        <p:sp>
          <p:nvSpPr>
            <p:cNvPr name="TextBox 12" id="12"/>
            <p:cNvSpPr txBox="true"/>
            <p:nvPr/>
          </p:nvSpPr>
          <p:spPr>
            <a:xfrm>
              <a:off x="0" y="-38100"/>
              <a:ext cx="2190400" cy="600626"/>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199412" y="4292583"/>
            <a:ext cx="5699862" cy="4276372"/>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Poppins"/>
                <a:ea typeface="Poppins"/>
                <a:cs typeface="Poppins"/>
                <a:sym typeface="Poppins"/>
              </a:rPr>
              <a:t>Datasets from open-source and simulated attacks</a:t>
            </a:r>
          </a:p>
          <a:p>
            <a:pPr algn="l" marL="647700" indent="-323850" lvl="1">
              <a:lnSpc>
                <a:spcPts val="4200"/>
              </a:lnSpc>
              <a:buFont typeface="Arial"/>
              <a:buChar char="•"/>
            </a:pPr>
            <a:r>
              <a:rPr lang="en-US" sz="3000">
                <a:solidFill>
                  <a:srgbClr val="FFFFFF"/>
                </a:solidFill>
                <a:latin typeface="Poppins"/>
                <a:ea typeface="Poppins"/>
                <a:cs typeface="Poppins"/>
                <a:sym typeface="Poppins"/>
              </a:rPr>
              <a:t>SQLi: Logs of normal vs malicious HTTP requests</a:t>
            </a:r>
          </a:p>
          <a:p>
            <a:pPr algn="l" marL="647700" indent="-323850" lvl="1">
              <a:lnSpc>
                <a:spcPts val="4200"/>
              </a:lnSpc>
              <a:buFont typeface="Arial"/>
              <a:buChar char="•"/>
            </a:pPr>
            <a:r>
              <a:rPr lang="en-US" sz="3000">
                <a:solidFill>
                  <a:srgbClr val="FFFFFF"/>
                </a:solidFill>
                <a:latin typeface="Poppins"/>
                <a:ea typeface="Poppins"/>
                <a:cs typeface="Poppins"/>
                <a:sym typeface="Poppins"/>
              </a:rPr>
              <a:t>XSS: Clean text vs known payloads</a:t>
            </a:r>
          </a:p>
          <a:p>
            <a:pPr algn="l">
              <a:lnSpc>
                <a:spcPts val="4200"/>
              </a:lnSpc>
            </a:pPr>
          </a:p>
        </p:txBody>
      </p:sp>
      <p:sp>
        <p:nvSpPr>
          <p:cNvPr name="TextBox 14" id="14"/>
          <p:cNvSpPr txBox="true"/>
          <p:nvPr/>
        </p:nvSpPr>
        <p:spPr>
          <a:xfrm rot="0">
            <a:off x="803986" y="1584281"/>
            <a:ext cx="7664517" cy="2088216"/>
          </a:xfrm>
          <a:prstGeom prst="rect">
            <a:avLst/>
          </a:prstGeom>
        </p:spPr>
        <p:txBody>
          <a:bodyPr anchor="t" rtlCol="false" tIns="0" lIns="0" bIns="0" rIns="0">
            <a:spAutoFit/>
          </a:bodyPr>
          <a:lstStyle/>
          <a:p>
            <a:pPr algn="ctr">
              <a:lnSpc>
                <a:spcPts val="7751"/>
              </a:lnSpc>
            </a:pPr>
            <a:r>
              <a:rPr lang="en-US" b="true" sz="7599" spc="-341">
                <a:solidFill>
                  <a:srgbClr val="FFFFFF"/>
                </a:solidFill>
                <a:latin typeface="Telegraf Bold"/>
                <a:ea typeface="Telegraf Bold"/>
                <a:cs typeface="Telegraf Bold"/>
                <a:sym typeface="Telegraf Bold"/>
              </a:rPr>
              <a:t>Datasets &amp; Preprocessing</a:t>
            </a:r>
          </a:p>
        </p:txBody>
      </p:sp>
      <p:grpSp>
        <p:nvGrpSpPr>
          <p:cNvPr name="Group 15" id="15"/>
          <p:cNvGrpSpPr/>
          <p:nvPr/>
        </p:nvGrpSpPr>
        <p:grpSpPr>
          <a:xfrm rot="0">
            <a:off x="9563100" y="3977297"/>
            <a:ext cx="8340014" cy="4660838"/>
            <a:chOff x="0" y="0"/>
            <a:chExt cx="2196547" cy="1227546"/>
          </a:xfrm>
        </p:grpSpPr>
        <p:sp>
          <p:nvSpPr>
            <p:cNvPr name="Freeform 16" id="16"/>
            <p:cNvSpPr/>
            <p:nvPr/>
          </p:nvSpPr>
          <p:spPr>
            <a:xfrm flipH="false" flipV="false" rot="0">
              <a:off x="0" y="0"/>
              <a:ext cx="2196547" cy="1227546"/>
            </a:xfrm>
            <a:custGeom>
              <a:avLst/>
              <a:gdLst/>
              <a:ahLst/>
              <a:cxnLst/>
              <a:rect r="r" b="b" t="t" l="l"/>
              <a:pathLst>
                <a:path h="1227546" w="2196547">
                  <a:moveTo>
                    <a:pt x="51984" y="0"/>
                  </a:moveTo>
                  <a:lnTo>
                    <a:pt x="2144563" y="0"/>
                  </a:lnTo>
                  <a:cubicBezTo>
                    <a:pt x="2158350" y="0"/>
                    <a:pt x="2171572" y="5477"/>
                    <a:pt x="2181321" y="15226"/>
                  </a:cubicBezTo>
                  <a:cubicBezTo>
                    <a:pt x="2191070" y="24975"/>
                    <a:pt x="2196547" y="38197"/>
                    <a:pt x="2196547" y="51984"/>
                  </a:cubicBezTo>
                  <a:lnTo>
                    <a:pt x="2196547" y="1175562"/>
                  </a:lnTo>
                  <a:cubicBezTo>
                    <a:pt x="2196547" y="1204272"/>
                    <a:pt x="2173273" y="1227546"/>
                    <a:pt x="2144563" y="1227546"/>
                  </a:cubicBezTo>
                  <a:lnTo>
                    <a:pt x="51984" y="1227546"/>
                  </a:lnTo>
                  <a:cubicBezTo>
                    <a:pt x="23274" y="1227546"/>
                    <a:pt x="0" y="1204272"/>
                    <a:pt x="0" y="1175562"/>
                  </a:cubicBezTo>
                  <a:lnTo>
                    <a:pt x="0" y="51984"/>
                  </a:lnTo>
                  <a:cubicBezTo>
                    <a:pt x="0" y="23274"/>
                    <a:pt x="23274" y="0"/>
                    <a:pt x="51984" y="0"/>
                  </a:cubicBezTo>
                  <a:close/>
                </a:path>
              </a:pathLst>
            </a:custGeom>
            <a:solidFill>
              <a:srgbClr val="737373">
                <a:alpha val="21961"/>
              </a:srgbClr>
            </a:solidFill>
          </p:spPr>
        </p:sp>
        <p:sp>
          <p:nvSpPr>
            <p:cNvPr name="TextBox 17" id="17"/>
            <p:cNvSpPr txBox="true"/>
            <p:nvPr/>
          </p:nvSpPr>
          <p:spPr>
            <a:xfrm>
              <a:off x="0" y="-38100"/>
              <a:ext cx="2196547" cy="126564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563100" y="1536656"/>
            <a:ext cx="8316674" cy="2135841"/>
            <a:chOff x="0" y="0"/>
            <a:chExt cx="2190400" cy="562526"/>
          </a:xfrm>
        </p:grpSpPr>
        <p:sp>
          <p:nvSpPr>
            <p:cNvPr name="Freeform 19" id="19"/>
            <p:cNvSpPr/>
            <p:nvPr/>
          </p:nvSpPr>
          <p:spPr>
            <a:xfrm flipH="false" flipV="false" rot="0">
              <a:off x="0" y="0"/>
              <a:ext cx="2190400" cy="562526"/>
            </a:xfrm>
            <a:custGeom>
              <a:avLst/>
              <a:gdLst/>
              <a:ahLst/>
              <a:cxnLst/>
              <a:rect r="r" b="b" t="t" l="l"/>
              <a:pathLst>
                <a:path h="562526" w="2190400">
                  <a:moveTo>
                    <a:pt x="52130" y="0"/>
                  </a:moveTo>
                  <a:lnTo>
                    <a:pt x="2138270" y="0"/>
                  </a:lnTo>
                  <a:cubicBezTo>
                    <a:pt x="2167060" y="0"/>
                    <a:pt x="2190400" y="23339"/>
                    <a:pt x="2190400" y="52130"/>
                  </a:cubicBezTo>
                  <a:lnTo>
                    <a:pt x="2190400" y="510396"/>
                  </a:lnTo>
                  <a:cubicBezTo>
                    <a:pt x="2190400" y="539187"/>
                    <a:pt x="2167060" y="562526"/>
                    <a:pt x="2138270" y="562526"/>
                  </a:cubicBezTo>
                  <a:lnTo>
                    <a:pt x="52130" y="562526"/>
                  </a:lnTo>
                  <a:cubicBezTo>
                    <a:pt x="23339" y="562526"/>
                    <a:pt x="0" y="539187"/>
                    <a:pt x="0" y="510396"/>
                  </a:cubicBezTo>
                  <a:lnTo>
                    <a:pt x="0" y="52130"/>
                  </a:lnTo>
                  <a:cubicBezTo>
                    <a:pt x="0" y="23339"/>
                    <a:pt x="23339" y="0"/>
                    <a:pt x="52130" y="0"/>
                  </a:cubicBezTo>
                  <a:close/>
                </a:path>
              </a:pathLst>
            </a:custGeom>
            <a:solidFill>
              <a:srgbClr val="737373">
                <a:alpha val="21961"/>
              </a:srgbClr>
            </a:solidFill>
          </p:spPr>
        </p:sp>
        <p:sp>
          <p:nvSpPr>
            <p:cNvPr name="TextBox 20" id="20"/>
            <p:cNvSpPr txBox="true"/>
            <p:nvPr/>
          </p:nvSpPr>
          <p:spPr>
            <a:xfrm>
              <a:off x="0" y="-38100"/>
              <a:ext cx="2190400" cy="600626"/>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0806550" y="4292583"/>
            <a:ext cx="5699862" cy="2142949"/>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Poppins"/>
                <a:ea typeface="Poppins"/>
                <a:cs typeface="Poppins"/>
                <a:sym typeface="Poppins"/>
              </a:rPr>
              <a:t>Text normalization</a:t>
            </a:r>
          </a:p>
          <a:p>
            <a:pPr algn="l" marL="647700" indent="-323850" lvl="1">
              <a:lnSpc>
                <a:spcPts val="4200"/>
              </a:lnSpc>
              <a:buFont typeface="Arial"/>
              <a:buChar char="•"/>
            </a:pPr>
            <a:r>
              <a:rPr lang="en-US" sz="3000">
                <a:solidFill>
                  <a:srgbClr val="FFFFFF"/>
                </a:solidFill>
                <a:latin typeface="Poppins"/>
                <a:ea typeface="Poppins"/>
                <a:cs typeface="Poppins"/>
                <a:sym typeface="Poppins"/>
              </a:rPr>
              <a:t>Tokenization</a:t>
            </a:r>
          </a:p>
          <a:p>
            <a:pPr algn="l" marL="647700" indent="-323850" lvl="1">
              <a:lnSpc>
                <a:spcPts val="4200"/>
              </a:lnSpc>
              <a:buFont typeface="Arial"/>
              <a:buChar char="•"/>
            </a:pPr>
            <a:r>
              <a:rPr lang="en-US" sz="3000">
                <a:solidFill>
                  <a:srgbClr val="FFFFFF"/>
                </a:solidFill>
                <a:latin typeface="Poppins"/>
                <a:ea typeface="Poppins"/>
                <a:cs typeface="Poppins"/>
                <a:sym typeface="Poppins"/>
              </a:rPr>
              <a:t>TF-IDF vectorization</a:t>
            </a:r>
          </a:p>
          <a:p>
            <a:pPr algn="l">
              <a:lnSpc>
                <a:spcPts val="4200"/>
              </a:lnSpc>
            </a:pPr>
          </a:p>
        </p:txBody>
      </p:sp>
      <p:sp>
        <p:nvSpPr>
          <p:cNvPr name="TextBox 22" id="22"/>
          <p:cNvSpPr txBox="true"/>
          <p:nvPr/>
        </p:nvSpPr>
        <p:spPr>
          <a:xfrm rot="0">
            <a:off x="9975275" y="1584281"/>
            <a:ext cx="7664517" cy="2088216"/>
          </a:xfrm>
          <a:prstGeom prst="rect">
            <a:avLst/>
          </a:prstGeom>
        </p:spPr>
        <p:txBody>
          <a:bodyPr anchor="t" rtlCol="false" tIns="0" lIns="0" bIns="0" rIns="0">
            <a:spAutoFit/>
          </a:bodyPr>
          <a:lstStyle/>
          <a:p>
            <a:pPr algn="ctr">
              <a:lnSpc>
                <a:spcPts val="7751"/>
              </a:lnSpc>
            </a:pPr>
            <a:r>
              <a:rPr lang="en-US" b="true" sz="7599" spc="-341">
                <a:solidFill>
                  <a:srgbClr val="FFFFFF"/>
                </a:solidFill>
                <a:latin typeface="Telegraf Bold"/>
                <a:ea typeface="Telegraf Bold"/>
                <a:cs typeface="Telegraf Bold"/>
                <a:sym typeface="Telegraf Bold"/>
              </a:rPr>
              <a:t>Preprocessing Techniques</a:t>
            </a:r>
          </a:p>
        </p:txBody>
      </p:sp>
      <p:grpSp>
        <p:nvGrpSpPr>
          <p:cNvPr name="Group 23" id="23"/>
          <p:cNvGrpSpPr/>
          <p:nvPr/>
        </p:nvGrpSpPr>
        <p:grpSpPr>
          <a:xfrm rot="0">
            <a:off x="4417457" y="8843043"/>
            <a:ext cx="9239024" cy="1001805"/>
            <a:chOff x="0" y="0"/>
            <a:chExt cx="2433323" cy="263850"/>
          </a:xfrm>
        </p:grpSpPr>
        <p:sp>
          <p:nvSpPr>
            <p:cNvPr name="Freeform 24" id="24"/>
            <p:cNvSpPr/>
            <p:nvPr/>
          </p:nvSpPr>
          <p:spPr>
            <a:xfrm flipH="false" flipV="false" rot="0">
              <a:off x="0" y="0"/>
              <a:ext cx="2433323" cy="263850"/>
            </a:xfrm>
            <a:custGeom>
              <a:avLst/>
              <a:gdLst/>
              <a:ahLst/>
              <a:cxnLst/>
              <a:rect r="r" b="b" t="t" l="l"/>
              <a:pathLst>
                <a:path h="263850" w="2433323">
                  <a:moveTo>
                    <a:pt x="46926" y="0"/>
                  </a:moveTo>
                  <a:lnTo>
                    <a:pt x="2386398" y="0"/>
                  </a:lnTo>
                  <a:cubicBezTo>
                    <a:pt x="2412314" y="0"/>
                    <a:pt x="2433323" y="21009"/>
                    <a:pt x="2433323" y="46926"/>
                  </a:cubicBezTo>
                  <a:lnTo>
                    <a:pt x="2433323" y="216924"/>
                  </a:lnTo>
                  <a:cubicBezTo>
                    <a:pt x="2433323" y="229370"/>
                    <a:pt x="2428379" y="241305"/>
                    <a:pt x="2419579" y="250106"/>
                  </a:cubicBezTo>
                  <a:cubicBezTo>
                    <a:pt x="2410779" y="258906"/>
                    <a:pt x="2398843" y="263850"/>
                    <a:pt x="2386398" y="263850"/>
                  </a:cubicBezTo>
                  <a:lnTo>
                    <a:pt x="46926" y="263850"/>
                  </a:lnTo>
                  <a:cubicBezTo>
                    <a:pt x="21009" y="263850"/>
                    <a:pt x="0" y="242841"/>
                    <a:pt x="0" y="216924"/>
                  </a:cubicBezTo>
                  <a:lnTo>
                    <a:pt x="0" y="46926"/>
                  </a:lnTo>
                  <a:cubicBezTo>
                    <a:pt x="0" y="21009"/>
                    <a:pt x="21009" y="0"/>
                    <a:pt x="46926" y="0"/>
                  </a:cubicBezTo>
                  <a:close/>
                </a:path>
              </a:pathLst>
            </a:custGeom>
            <a:solidFill>
              <a:srgbClr val="737373">
                <a:alpha val="21961"/>
              </a:srgbClr>
            </a:solidFill>
          </p:spPr>
        </p:sp>
        <p:sp>
          <p:nvSpPr>
            <p:cNvPr name="TextBox 25" id="25"/>
            <p:cNvSpPr txBox="true"/>
            <p:nvPr/>
          </p:nvSpPr>
          <p:spPr>
            <a:xfrm>
              <a:off x="0" y="-38100"/>
              <a:ext cx="2433323" cy="30195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4896641" y="8957478"/>
            <a:ext cx="8280655" cy="1076237"/>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Output: Structured CSVs for model training</a:t>
            </a:r>
          </a:p>
          <a:p>
            <a:pPr algn="l">
              <a:lnSpc>
                <a:spcPts val="4200"/>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02305" y="219782"/>
            <a:ext cx="12398479" cy="2596128"/>
            <a:chOff x="0" y="0"/>
            <a:chExt cx="3265443" cy="683754"/>
          </a:xfrm>
        </p:grpSpPr>
        <p:sp>
          <p:nvSpPr>
            <p:cNvPr name="Freeform 4" id="4"/>
            <p:cNvSpPr/>
            <p:nvPr/>
          </p:nvSpPr>
          <p:spPr>
            <a:xfrm flipH="false" flipV="false" rot="0">
              <a:off x="0" y="0"/>
              <a:ext cx="3265443" cy="683754"/>
            </a:xfrm>
            <a:custGeom>
              <a:avLst/>
              <a:gdLst/>
              <a:ahLst/>
              <a:cxnLst/>
              <a:rect r="r" b="b" t="t" l="l"/>
              <a:pathLst>
                <a:path h="683754" w="3265443">
                  <a:moveTo>
                    <a:pt x="34968" y="0"/>
                  </a:moveTo>
                  <a:lnTo>
                    <a:pt x="3230475" y="0"/>
                  </a:lnTo>
                  <a:cubicBezTo>
                    <a:pt x="3239749" y="0"/>
                    <a:pt x="3248643" y="3684"/>
                    <a:pt x="3255201" y="10242"/>
                  </a:cubicBezTo>
                  <a:cubicBezTo>
                    <a:pt x="3261759" y="16800"/>
                    <a:pt x="3265443" y="25694"/>
                    <a:pt x="3265443" y="34968"/>
                  </a:cubicBezTo>
                  <a:lnTo>
                    <a:pt x="3265443" y="648786"/>
                  </a:lnTo>
                  <a:cubicBezTo>
                    <a:pt x="3265443" y="658060"/>
                    <a:pt x="3261759" y="666954"/>
                    <a:pt x="3255201" y="673512"/>
                  </a:cubicBezTo>
                  <a:cubicBezTo>
                    <a:pt x="3248643" y="680070"/>
                    <a:pt x="3239749" y="683754"/>
                    <a:pt x="3230475" y="683754"/>
                  </a:cubicBezTo>
                  <a:lnTo>
                    <a:pt x="34968" y="683754"/>
                  </a:lnTo>
                  <a:cubicBezTo>
                    <a:pt x="25694" y="683754"/>
                    <a:pt x="16800" y="680070"/>
                    <a:pt x="10242" y="673512"/>
                  </a:cubicBezTo>
                  <a:cubicBezTo>
                    <a:pt x="3684" y="666954"/>
                    <a:pt x="0" y="658060"/>
                    <a:pt x="0" y="648786"/>
                  </a:cubicBezTo>
                  <a:lnTo>
                    <a:pt x="0" y="34968"/>
                  </a:lnTo>
                  <a:cubicBezTo>
                    <a:pt x="0" y="25694"/>
                    <a:pt x="3684" y="16800"/>
                    <a:pt x="10242" y="10242"/>
                  </a:cubicBezTo>
                  <a:cubicBezTo>
                    <a:pt x="16800" y="3684"/>
                    <a:pt x="25694" y="0"/>
                    <a:pt x="34968"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66675"/>
              <a:ext cx="3265443" cy="750429"/>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803986" y="4080453"/>
            <a:ext cx="7816412" cy="5777044"/>
            <a:chOff x="0" y="0"/>
            <a:chExt cx="2058643" cy="1521526"/>
          </a:xfrm>
        </p:grpSpPr>
        <p:sp>
          <p:nvSpPr>
            <p:cNvPr name="Freeform 7" id="7"/>
            <p:cNvSpPr/>
            <p:nvPr/>
          </p:nvSpPr>
          <p:spPr>
            <a:xfrm flipH="false" flipV="false" rot="0">
              <a:off x="0" y="0"/>
              <a:ext cx="2058644" cy="1521526"/>
            </a:xfrm>
            <a:custGeom>
              <a:avLst/>
              <a:gdLst/>
              <a:ahLst/>
              <a:cxnLst/>
              <a:rect r="r" b="b" t="t" l="l"/>
              <a:pathLst>
                <a:path h="1521526" w="2058644">
                  <a:moveTo>
                    <a:pt x="55466" y="0"/>
                  </a:moveTo>
                  <a:lnTo>
                    <a:pt x="2003177" y="0"/>
                  </a:lnTo>
                  <a:cubicBezTo>
                    <a:pt x="2033810" y="0"/>
                    <a:pt x="2058644" y="24833"/>
                    <a:pt x="2058644" y="55466"/>
                  </a:cubicBezTo>
                  <a:lnTo>
                    <a:pt x="2058644" y="1466060"/>
                  </a:lnTo>
                  <a:cubicBezTo>
                    <a:pt x="2058644" y="1496693"/>
                    <a:pt x="2033810" y="1521526"/>
                    <a:pt x="2003177" y="1521526"/>
                  </a:cubicBezTo>
                  <a:lnTo>
                    <a:pt x="55466" y="1521526"/>
                  </a:lnTo>
                  <a:cubicBezTo>
                    <a:pt x="24833" y="1521526"/>
                    <a:pt x="0" y="1496693"/>
                    <a:pt x="0" y="1466060"/>
                  </a:cubicBezTo>
                  <a:lnTo>
                    <a:pt x="0" y="55466"/>
                  </a:lnTo>
                  <a:cubicBezTo>
                    <a:pt x="0" y="24833"/>
                    <a:pt x="24833" y="0"/>
                    <a:pt x="55466"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8" id="8"/>
            <p:cNvSpPr txBox="true"/>
            <p:nvPr/>
          </p:nvSpPr>
          <p:spPr>
            <a:xfrm>
              <a:off x="0" y="-66675"/>
              <a:ext cx="2058643" cy="1588201"/>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17259300" y="9258300"/>
            <a:ext cx="1626436" cy="1626436"/>
          </a:xfrm>
          <a:custGeom>
            <a:avLst/>
            <a:gdLst/>
            <a:ahLst/>
            <a:cxnLst/>
            <a:rect r="r" b="b" t="t" l="l"/>
            <a:pathLst>
              <a:path h="1626436" w="1626436">
                <a:moveTo>
                  <a:pt x="0" y="0"/>
                </a:moveTo>
                <a:lnTo>
                  <a:pt x="1626436" y="0"/>
                </a:lnTo>
                <a:lnTo>
                  <a:pt x="1626436" y="1626436"/>
                </a:lnTo>
                <a:lnTo>
                  <a:pt x="0" y="1626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144000" y="3277254"/>
            <a:ext cx="8838847" cy="4264743"/>
          </a:xfrm>
          <a:custGeom>
            <a:avLst/>
            <a:gdLst/>
            <a:ahLst/>
            <a:cxnLst/>
            <a:rect r="r" b="b" t="t" l="l"/>
            <a:pathLst>
              <a:path h="4264743" w="8838847">
                <a:moveTo>
                  <a:pt x="0" y="0"/>
                </a:moveTo>
                <a:lnTo>
                  <a:pt x="8838847" y="0"/>
                </a:lnTo>
                <a:lnTo>
                  <a:pt x="8838847" y="4264744"/>
                </a:lnTo>
                <a:lnTo>
                  <a:pt x="0" y="4264744"/>
                </a:lnTo>
                <a:lnTo>
                  <a:pt x="0" y="0"/>
                </a:lnTo>
                <a:close/>
              </a:path>
            </a:pathLst>
          </a:custGeom>
          <a:blipFill>
            <a:blip r:embed="rId6"/>
            <a:stretch>
              <a:fillRect l="0" t="0" r="0" b="0"/>
            </a:stretch>
          </a:blipFill>
        </p:spPr>
      </p:sp>
      <p:sp>
        <p:nvSpPr>
          <p:cNvPr name="TextBox 11" id="11"/>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2" id="12"/>
          <p:cNvSpPr txBox="true"/>
          <p:nvPr/>
        </p:nvSpPr>
        <p:spPr>
          <a:xfrm rot="0">
            <a:off x="996942" y="4680996"/>
            <a:ext cx="7430500" cy="4809633"/>
          </a:xfrm>
          <a:prstGeom prst="rect">
            <a:avLst/>
          </a:prstGeom>
        </p:spPr>
        <p:txBody>
          <a:bodyPr anchor="t" rtlCol="false" tIns="0" lIns="0" bIns="0" rIns="0">
            <a:spAutoFit/>
          </a:bodyPr>
          <a:lstStyle/>
          <a:p>
            <a:pPr algn="l" marL="533783" indent="-266891" lvl="1">
              <a:lnSpc>
                <a:spcPts val="3461"/>
              </a:lnSpc>
              <a:buFont typeface="Arial"/>
              <a:buChar char="•"/>
            </a:pPr>
            <a:r>
              <a:rPr lang="en-US" sz="2472">
                <a:solidFill>
                  <a:srgbClr val="FFFFFF"/>
                </a:solidFill>
                <a:latin typeface="Poppins"/>
                <a:ea typeface="Poppins"/>
                <a:cs typeface="Poppins"/>
                <a:sym typeface="Poppins"/>
              </a:rPr>
              <a:t>We trained multiple machine learning models to detect SQLi and XSS attacks with high precision.</a:t>
            </a:r>
          </a:p>
          <a:p>
            <a:pPr algn="l">
              <a:lnSpc>
                <a:spcPts val="3461"/>
              </a:lnSpc>
            </a:pPr>
          </a:p>
          <a:p>
            <a:pPr algn="l" marL="533783" indent="-266891" lvl="1">
              <a:lnSpc>
                <a:spcPts val="3461"/>
              </a:lnSpc>
              <a:buFont typeface="Arial"/>
              <a:buChar char="•"/>
            </a:pPr>
            <a:r>
              <a:rPr lang="en-US" sz="2472">
                <a:solidFill>
                  <a:srgbClr val="FFFFFF"/>
                </a:solidFill>
                <a:latin typeface="Poppins"/>
                <a:ea typeface="Poppins"/>
                <a:cs typeface="Poppins"/>
                <a:sym typeface="Poppins"/>
              </a:rPr>
              <a:t> For SQLi, Random Forest achieved the highest accuracy at 99.5%, outperforming SVM and Logistic Regression.</a:t>
            </a:r>
          </a:p>
          <a:p>
            <a:pPr algn="l">
              <a:lnSpc>
                <a:spcPts val="3461"/>
              </a:lnSpc>
            </a:pPr>
          </a:p>
          <a:p>
            <a:pPr algn="l" marL="533783" indent="-266891" lvl="1">
              <a:lnSpc>
                <a:spcPts val="3461"/>
              </a:lnSpc>
              <a:buFont typeface="Arial"/>
              <a:buChar char="•"/>
            </a:pPr>
            <a:r>
              <a:rPr lang="en-US" sz="2472">
                <a:solidFill>
                  <a:srgbClr val="FFFFFF"/>
                </a:solidFill>
                <a:latin typeface="Poppins"/>
                <a:ea typeface="Poppins"/>
                <a:cs typeface="Poppins"/>
                <a:sym typeface="Poppins"/>
              </a:rPr>
              <a:t> For XSS detection, MLPClassifier delivered exceptional performance among Decision Tree, SVC, and GaussianNB models.</a:t>
            </a:r>
          </a:p>
        </p:txBody>
      </p:sp>
      <p:sp>
        <p:nvSpPr>
          <p:cNvPr name="TextBox 13" id="13"/>
          <p:cNvSpPr txBox="true"/>
          <p:nvPr/>
        </p:nvSpPr>
        <p:spPr>
          <a:xfrm rot="0">
            <a:off x="4873130" y="1070583"/>
            <a:ext cx="11720270" cy="942152"/>
          </a:xfrm>
          <a:prstGeom prst="rect">
            <a:avLst/>
          </a:prstGeom>
        </p:spPr>
        <p:txBody>
          <a:bodyPr anchor="t" rtlCol="false" tIns="0" lIns="0" bIns="0" rIns="0">
            <a:spAutoFit/>
          </a:bodyPr>
          <a:lstStyle/>
          <a:p>
            <a:pPr algn="l">
              <a:lnSpc>
                <a:spcPts val="6642"/>
              </a:lnSpc>
            </a:pPr>
            <a:r>
              <a:rPr lang="en-US" sz="6512" spc="-293" b="true">
                <a:solidFill>
                  <a:srgbClr val="FFFFFF"/>
                </a:solidFill>
                <a:latin typeface="Telegraf Bold"/>
                <a:ea typeface="Telegraf Bold"/>
                <a:cs typeface="Telegraf Bold"/>
                <a:sym typeface="Telegraf Bold"/>
              </a:rPr>
              <a:t>Model Accuracy &amp; Results</a:t>
            </a:r>
          </a:p>
        </p:txBody>
      </p:sp>
      <p:sp>
        <p:nvSpPr>
          <p:cNvPr name="Freeform 14" id="14"/>
          <p:cNvSpPr/>
          <p:nvPr/>
        </p:nvSpPr>
        <p:spPr>
          <a:xfrm flipH="false" flipV="false" rot="0">
            <a:off x="-822450" y="-822450"/>
            <a:ext cx="1626436" cy="1626436"/>
          </a:xfrm>
          <a:custGeom>
            <a:avLst/>
            <a:gdLst/>
            <a:ahLst/>
            <a:cxnLst/>
            <a:rect r="r" b="b" t="t" l="l"/>
            <a:pathLst>
              <a:path h="1626436" w="1626436">
                <a:moveTo>
                  <a:pt x="0" y="0"/>
                </a:moveTo>
                <a:lnTo>
                  <a:pt x="1626436" y="0"/>
                </a:lnTo>
                <a:lnTo>
                  <a:pt x="1626436" y="1626436"/>
                </a:lnTo>
                <a:lnTo>
                  <a:pt x="0" y="1626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315205" y="2589234"/>
            <a:ext cx="4774944" cy="5108531"/>
            <a:chOff x="0" y="0"/>
            <a:chExt cx="1100533" cy="1177418"/>
          </a:xfrm>
        </p:grpSpPr>
        <p:sp>
          <p:nvSpPr>
            <p:cNvPr name="Freeform 4" id="4"/>
            <p:cNvSpPr/>
            <p:nvPr/>
          </p:nvSpPr>
          <p:spPr>
            <a:xfrm flipH="false" flipV="false" rot="0">
              <a:off x="0" y="0"/>
              <a:ext cx="1100533" cy="1177418"/>
            </a:xfrm>
            <a:custGeom>
              <a:avLst/>
              <a:gdLst/>
              <a:ahLst/>
              <a:cxnLst/>
              <a:rect r="r" b="b" t="t" l="l"/>
              <a:pathLst>
                <a:path h="1177418" w="1100533">
                  <a:moveTo>
                    <a:pt x="90796" y="0"/>
                  </a:moveTo>
                  <a:lnTo>
                    <a:pt x="1009737" y="0"/>
                  </a:lnTo>
                  <a:cubicBezTo>
                    <a:pt x="1033817" y="0"/>
                    <a:pt x="1056912" y="9566"/>
                    <a:pt x="1073939" y="26594"/>
                  </a:cubicBezTo>
                  <a:cubicBezTo>
                    <a:pt x="1090967" y="43621"/>
                    <a:pt x="1100533" y="66716"/>
                    <a:pt x="1100533" y="90796"/>
                  </a:cubicBezTo>
                  <a:lnTo>
                    <a:pt x="1100533" y="1086622"/>
                  </a:lnTo>
                  <a:cubicBezTo>
                    <a:pt x="1100533" y="1110703"/>
                    <a:pt x="1090967" y="1133797"/>
                    <a:pt x="1073939" y="1150825"/>
                  </a:cubicBezTo>
                  <a:cubicBezTo>
                    <a:pt x="1056912" y="1167852"/>
                    <a:pt x="1033817" y="1177418"/>
                    <a:pt x="1009737" y="1177418"/>
                  </a:cubicBezTo>
                  <a:lnTo>
                    <a:pt x="90796" y="1177418"/>
                  </a:lnTo>
                  <a:cubicBezTo>
                    <a:pt x="66716" y="1177418"/>
                    <a:pt x="43621" y="1167852"/>
                    <a:pt x="26594" y="1150825"/>
                  </a:cubicBezTo>
                  <a:cubicBezTo>
                    <a:pt x="9566" y="1133797"/>
                    <a:pt x="0" y="1110703"/>
                    <a:pt x="0" y="1086622"/>
                  </a:cubicBezTo>
                  <a:lnTo>
                    <a:pt x="0" y="90796"/>
                  </a:lnTo>
                  <a:cubicBezTo>
                    <a:pt x="0" y="66716"/>
                    <a:pt x="9566" y="43621"/>
                    <a:pt x="26594" y="26594"/>
                  </a:cubicBezTo>
                  <a:cubicBezTo>
                    <a:pt x="43621" y="9566"/>
                    <a:pt x="66716" y="0"/>
                    <a:pt x="90796" y="0"/>
                  </a:cubicBezTo>
                  <a:close/>
                </a:path>
              </a:pathLst>
            </a:custGeom>
            <a:blipFill>
              <a:blip r:embed="rId4"/>
              <a:stretch>
                <a:fillRect l="-5218" t="0" r="-5218" b="0"/>
              </a:stretch>
            </a:blipFill>
          </p:spPr>
        </p:sp>
      </p:grpSp>
      <p:grpSp>
        <p:nvGrpSpPr>
          <p:cNvPr name="Group 5" id="5"/>
          <p:cNvGrpSpPr/>
          <p:nvPr/>
        </p:nvGrpSpPr>
        <p:grpSpPr>
          <a:xfrm rot="0">
            <a:off x="527711" y="1449960"/>
            <a:ext cx="5569616" cy="2307619"/>
            <a:chOff x="0" y="0"/>
            <a:chExt cx="1466895" cy="607768"/>
          </a:xfrm>
        </p:grpSpPr>
        <p:sp>
          <p:nvSpPr>
            <p:cNvPr name="Freeform 6" id="6"/>
            <p:cNvSpPr/>
            <p:nvPr/>
          </p:nvSpPr>
          <p:spPr>
            <a:xfrm flipH="false" flipV="false" rot="0">
              <a:off x="0" y="0"/>
              <a:ext cx="1466895" cy="607768"/>
            </a:xfrm>
            <a:custGeom>
              <a:avLst/>
              <a:gdLst/>
              <a:ahLst/>
              <a:cxnLst/>
              <a:rect r="r" b="b" t="t" l="l"/>
              <a:pathLst>
                <a:path h="607768" w="1466895">
                  <a:moveTo>
                    <a:pt x="77842" y="0"/>
                  </a:moveTo>
                  <a:lnTo>
                    <a:pt x="1389053" y="0"/>
                  </a:lnTo>
                  <a:cubicBezTo>
                    <a:pt x="1409698" y="0"/>
                    <a:pt x="1429498" y="8201"/>
                    <a:pt x="1444096" y="22799"/>
                  </a:cubicBezTo>
                  <a:cubicBezTo>
                    <a:pt x="1458694" y="37397"/>
                    <a:pt x="1466895" y="57197"/>
                    <a:pt x="1466895" y="77842"/>
                  </a:cubicBezTo>
                  <a:lnTo>
                    <a:pt x="1466895" y="529926"/>
                  </a:lnTo>
                  <a:cubicBezTo>
                    <a:pt x="1466895" y="550571"/>
                    <a:pt x="1458694" y="570371"/>
                    <a:pt x="1444096" y="584969"/>
                  </a:cubicBezTo>
                  <a:cubicBezTo>
                    <a:pt x="1429498" y="599567"/>
                    <a:pt x="1409698" y="607768"/>
                    <a:pt x="1389053" y="607768"/>
                  </a:cubicBezTo>
                  <a:lnTo>
                    <a:pt x="77842" y="607768"/>
                  </a:lnTo>
                  <a:cubicBezTo>
                    <a:pt x="34851" y="607768"/>
                    <a:pt x="0" y="572917"/>
                    <a:pt x="0" y="529926"/>
                  </a:cubicBezTo>
                  <a:lnTo>
                    <a:pt x="0" y="77842"/>
                  </a:lnTo>
                  <a:cubicBezTo>
                    <a:pt x="0" y="57197"/>
                    <a:pt x="8201" y="37397"/>
                    <a:pt x="22799" y="22799"/>
                  </a:cubicBezTo>
                  <a:cubicBezTo>
                    <a:pt x="37397" y="8201"/>
                    <a:pt x="57197" y="0"/>
                    <a:pt x="77842" y="0"/>
                  </a:cubicBezTo>
                  <a:close/>
                </a:path>
              </a:pathLst>
            </a:custGeom>
            <a:gradFill rotWithShape="true">
              <a:gsLst>
                <a:gs pos="0">
                  <a:srgbClr val="000000">
                    <a:alpha val="78000"/>
                  </a:srgbClr>
                </a:gs>
                <a:gs pos="100000">
                  <a:srgbClr val="DDDDDD">
                    <a:alpha val="14820"/>
                  </a:srgbClr>
                </a:gs>
              </a:gsLst>
              <a:lin ang="2700000"/>
            </a:gradFill>
          </p:spPr>
        </p:sp>
        <p:sp>
          <p:nvSpPr>
            <p:cNvPr name="TextBox 7" id="7"/>
            <p:cNvSpPr txBox="true"/>
            <p:nvPr/>
          </p:nvSpPr>
          <p:spPr>
            <a:xfrm>
              <a:off x="0" y="-66675"/>
              <a:ext cx="1466895" cy="674443"/>
            </a:xfrm>
            <a:prstGeom prst="rect">
              <a:avLst/>
            </a:prstGeom>
          </p:spPr>
          <p:txBody>
            <a:bodyPr anchor="ctr" rtlCol="false" tIns="50800" lIns="50800" bIns="50800" rIns="50800"/>
            <a:lstStyle/>
            <a:p>
              <a:pPr algn="ctr">
                <a:lnSpc>
                  <a:spcPts val="3151"/>
                </a:lnSpc>
              </a:pPr>
            </a:p>
          </p:txBody>
        </p:sp>
      </p:grpSp>
      <p:grpSp>
        <p:nvGrpSpPr>
          <p:cNvPr name="Group 8" id="8"/>
          <p:cNvGrpSpPr/>
          <p:nvPr/>
        </p:nvGrpSpPr>
        <p:grpSpPr>
          <a:xfrm rot="0">
            <a:off x="476589" y="4288805"/>
            <a:ext cx="7145508" cy="3866128"/>
            <a:chOff x="0" y="0"/>
            <a:chExt cx="1881944" cy="1018240"/>
          </a:xfrm>
        </p:grpSpPr>
        <p:sp>
          <p:nvSpPr>
            <p:cNvPr name="Freeform 9" id="9"/>
            <p:cNvSpPr/>
            <p:nvPr/>
          </p:nvSpPr>
          <p:spPr>
            <a:xfrm flipH="false" flipV="false" rot="0">
              <a:off x="0" y="0"/>
              <a:ext cx="1881944" cy="1018240"/>
            </a:xfrm>
            <a:custGeom>
              <a:avLst/>
              <a:gdLst/>
              <a:ahLst/>
              <a:cxnLst/>
              <a:rect r="r" b="b" t="t" l="l"/>
              <a:pathLst>
                <a:path h="1018240" w="1881944">
                  <a:moveTo>
                    <a:pt x="45506" y="0"/>
                  </a:moveTo>
                  <a:lnTo>
                    <a:pt x="1836439" y="0"/>
                  </a:lnTo>
                  <a:cubicBezTo>
                    <a:pt x="1848508" y="0"/>
                    <a:pt x="1860082" y="4794"/>
                    <a:pt x="1868616" y="13328"/>
                  </a:cubicBezTo>
                  <a:cubicBezTo>
                    <a:pt x="1877150" y="21862"/>
                    <a:pt x="1881944" y="33437"/>
                    <a:pt x="1881944" y="45506"/>
                  </a:cubicBezTo>
                  <a:lnTo>
                    <a:pt x="1881944" y="972734"/>
                  </a:lnTo>
                  <a:cubicBezTo>
                    <a:pt x="1881944" y="984803"/>
                    <a:pt x="1877150" y="996377"/>
                    <a:pt x="1868616" y="1004911"/>
                  </a:cubicBezTo>
                  <a:cubicBezTo>
                    <a:pt x="1860082" y="1013445"/>
                    <a:pt x="1848508" y="1018240"/>
                    <a:pt x="1836439" y="1018240"/>
                  </a:cubicBezTo>
                  <a:lnTo>
                    <a:pt x="45506" y="1018240"/>
                  </a:lnTo>
                  <a:cubicBezTo>
                    <a:pt x="33437" y="1018240"/>
                    <a:pt x="21862" y="1013445"/>
                    <a:pt x="13328" y="1004911"/>
                  </a:cubicBezTo>
                  <a:cubicBezTo>
                    <a:pt x="4794" y="996377"/>
                    <a:pt x="0" y="984803"/>
                    <a:pt x="0" y="972734"/>
                  </a:cubicBezTo>
                  <a:lnTo>
                    <a:pt x="0" y="45506"/>
                  </a:lnTo>
                  <a:cubicBezTo>
                    <a:pt x="0" y="33437"/>
                    <a:pt x="4794" y="21862"/>
                    <a:pt x="13328" y="13328"/>
                  </a:cubicBezTo>
                  <a:cubicBezTo>
                    <a:pt x="21862" y="4794"/>
                    <a:pt x="33437" y="0"/>
                    <a:pt x="45506"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0" id="10"/>
            <p:cNvSpPr txBox="true"/>
            <p:nvPr/>
          </p:nvSpPr>
          <p:spPr>
            <a:xfrm>
              <a:off x="0" y="-66675"/>
              <a:ext cx="1881944" cy="1084915"/>
            </a:xfrm>
            <a:prstGeom prst="rect">
              <a:avLst/>
            </a:prstGeom>
          </p:spPr>
          <p:txBody>
            <a:bodyPr anchor="ctr" rtlCol="false" tIns="50800" lIns="50800" bIns="50800" rIns="50800"/>
            <a:lstStyle/>
            <a:p>
              <a:pPr algn="ctr">
                <a:lnSpc>
                  <a:spcPts val="3151"/>
                </a:lnSpc>
              </a:pPr>
            </a:p>
          </p:txBody>
        </p:sp>
      </p:grpSp>
      <p:grpSp>
        <p:nvGrpSpPr>
          <p:cNvPr name="Group 11" id="11"/>
          <p:cNvGrpSpPr/>
          <p:nvPr/>
        </p:nvGrpSpPr>
        <p:grpSpPr>
          <a:xfrm rot="0">
            <a:off x="7829984" y="1894724"/>
            <a:ext cx="5132537" cy="7573887"/>
            <a:chOff x="0" y="0"/>
            <a:chExt cx="1351779" cy="1994769"/>
          </a:xfrm>
        </p:grpSpPr>
        <p:sp>
          <p:nvSpPr>
            <p:cNvPr name="Freeform 12" id="12"/>
            <p:cNvSpPr/>
            <p:nvPr/>
          </p:nvSpPr>
          <p:spPr>
            <a:xfrm flipH="false" flipV="false" rot="0">
              <a:off x="0" y="0"/>
              <a:ext cx="1351779" cy="1994769"/>
            </a:xfrm>
            <a:custGeom>
              <a:avLst/>
              <a:gdLst/>
              <a:ahLst/>
              <a:cxnLst/>
              <a:rect r="r" b="b" t="t" l="l"/>
              <a:pathLst>
                <a:path h="1994769" w="1351779">
                  <a:moveTo>
                    <a:pt x="84470" y="0"/>
                  </a:moveTo>
                  <a:lnTo>
                    <a:pt x="1267309" y="0"/>
                  </a:lnTo>
                  <a:cubicBezTo>
                    <a:pt x="1289712" y="0"/>
                    <a:pt x="1311197" y="8900"/>
                    <a:pt x="1327038" y="24741"/>
                  </a:cubicBezTo>
                  <a:cubicBezTo>
                    <a:pt x="1342880" y="40582"/>
                    <a:pt x="1351779" y="62067"/>
                    <a:pt x="1351779" y="84470"/>
                  </a:cubicBezTo>
                  <a:lnTo>
                    <a:pt x="1351779" y="1910298"/>
                  </a:lnTo>
                  <a:cubicBezTo>
                    <a:pt x="1351779" y="1956950"/>
                    <a:pt x="1313960" y="1994769"/>
                    <a:pt x="1267309" y="1994769"/>
                  </a:cubicBezTo>
                  <a:lnTo>
                    <a:pt x="84470" y="1994769"/>
                  </a:lnTo>
                  <a:cubicBezTo>
                    <a:pt x="62067" y="1994769"/>
                    <a:pt x="40582" y="1985869"/>
                    <a:pt x="24741" y="1970028"/>
                  </a:cubicBezTo>
                  <a:cubicBezTo>
                    <a:pt x="8900" y="1954187"/>
                    <a:pt x="0" y="1932701"/>
                    <a:pt x="0" y="1910298"/>
                  </a:cubicBezTo>
                  <a:lnTo>
                    <a:pt x="0" y="84470"/>
                  </a:lnTo>
                  <a:cubicBezTo>
                    <a:pt x="0" y="37819"/>
                    <a:pt x="37819" y="0"/>
                    <a:pt x="84470" y="0"/>
                  </a:cubicBezTo>
                  <a:close/>
                </a:path>
              </a:pathLst>
            </a:custGeom>
            <a:solidFill>
              <a:srgbClr val="000000">
                <a:alpha val="0"/>
              </a:srgbClr>
            </a:solidFill>
            <a:ln w="28575" cap="rnd">
              <a:solidFill>
                <a:srgbClr val="FFFFFF"/>
              </a:solidFill>
              <a:prstDash val="solid"/>
              <a:round/>
            </a:ln>
          </p:spPr>
        </p:sp>
        <p:sp>
          <p:nvSpPr>
            <p:cNvPr name="TextBox 13" id="13"/>
            <p:cNvSpPr txBox="true"/>
            <p:nvPr/>
          </p:nvSpPr>
          <p:spPr>
            <a:xfrm>
              <a:off x="0" y="-66675"/>
              <a:ext cx="1351779" cy="2061444"/>
            </a:xfrm>
            <a:prstGeom prst="rect">
              <a:avLst/>
            </a:prstGeom>
          </p:spPr>
          <p:txBody>
            <a:bodyPr anchor="ctr" rtlCol="false" tIns="50800" lIns="50800" bIns="50800" rIns="50800"/>
            <a:lstStyle/>
            <a:p>
              <a:pPr algn="ctr">
                <a:lnSpc>
                  <a:spcPts val="3151"/>
                </a:lnSpc>
              </a:pPr>
            </a:p>
          </p:txBody>
        </p:sp>
      </p:grpSp>
      <p:sp>
        <p:nvSpPr>
          <p:cNvPr name="TextBox 14" id="14"/>
          <p:cNvSpPr txBox="true"/>
          <p:nvPr/>
        </p:nvSpPr>
        <p:spPr>
          <a:xfrm rot="0">
            <a:off x="720484" y="4728152"/>
            <a:ext cx="6113714" cy="1875245"/>
          </a:xfrm>
          <a:prstGeom prst="rect">
            <a:avLst/>
          </a:prstGeom>
        </p:spPr>
        <p:txBody>
          <a:bodyPr anchor="t" rtlCol="false" tIns="0" lIns="0" bIns="0" rIns="0">
            <a:spAutoFit/>
          </a:bodyPr>
          <a:lstStyle/>
          <a:p>
            <a:pPr algn="just">
              <a:lnSpc>
                <a:spcPts val="3754"/>
              </a:lnSpc>
            </a:pPr>
            <a:r>
              <a:rPr lang="en-US" sz="2681" spc="-117">
                <a:solidFill>
                  <a:srgbClr val="FFFFFF"/>
                </a:solidFill>
                <a:latin typeface="Open Sauce"/>
                <a:ea typeface="Open Sauce"/>
                <a:cs typeface="Open Sauce"/>
                <a:sym typeface="Open Sauce"/>
              </a:rPr>
              <a:t>This tool empowers users to classify input data as SQLi, XSS, or Safe using our pre-trained machine learning models.</a:t>
            </a:r>
          </a:p>
        </p:txBody>
      </p:sp>
      <p:sp>
        <p:nvSpPr>
          <p:cNvPr name="TextBox 15" id="15"/>
          <p:cNvSpPr txBox="true"/>
          <p:nvPr/>
        </p:nvSpPr>
        <p:spPr>
          <a:xfrm rot="0">
            <a:off x="8216955" y="2258220"/>
            <a:ext cx="4358594" cy="7210391"/>
          </a:xfrm>
          <a:prstGeom prst="rect">
            <a:avLst/>
          </a:prstGeom>
        </p:spPr>
        <p:txBody>
          <a:bodyPr anchor="t" rtlCol="false" tIns="0" lIns="0" bIns="0" rIns="0">
            <a:spAutoFit/>
          </a:bodyPr>
          <a:lstStyle/>
          <a:p>
            <a:pPr algn="l">
              <a:lnSpc>
                <a:spcPts val="3151"/>
              </a:lnSpc>
              <a:spcBef>
                <a:spcPct val="0"/>
              </a:spcBef>
            </a:pPr>
            <a:r>
              <a:rPr lang="en-US" b="true" sz="2251">
                <a:solidFill>
                  <a:srgbClr val="FFFFFF"/>
                </a:solidFill>
                <a:latin typeface="Poppins Bold"/>
                <a:ea typeface="Poppins Bold"/>
                <a:cs typeface="Poppins Bold"/>
                <a:sym typeface="Poppins Bold"/>
              </a:rPr>
              <a:t>SQLi Workflow:</a:t>
            </a:r>
          </a:p>
          <a:p>
            <a:pPr algn="l">
              <a:lnSpc>
                <a:spcPts val="3151"/>
              </a:lnSpc>
              <a:spcBef>
                <a:spcPct val="0"/>
              </a:spcBef>
            </a:pPr>
            <a:r>
              <a:rPr lang="en-US" sz="2251">
                <a:solidFill>
                  <a:srgbClr val="FFFFFF"/>
                </a:solidFill>
                <a:latin typeface="Poppins"/>
                <a:ea typeface="Poppins"/>
                <a:cs typeface="Poppins"/>
                <a:sym typeface="Poppins"/>
              </a:rPr>
              <a:t>Logs (good &amp; bad) are processed using Good_and_Bad_requests.py</a:t>
            </a:r>
          </a:p>
          <a:p>
            <a:pPr algn="l">
              <a:lnSpc>
                <a:spcPts val="3151"/>
              </a:lnSpc>
              <a:spcBef>
                <a:spcPct val="0"/>
              </a:spcBef>
            </a:pPr>
            <a:r>
              <a:rPr lang="en-US" sz="2251">
                <a:solidFill>
                  <a:srgbClr val="FFFFFF"/>
                </a:solidFill>
                <a:latin typeface="Poppins"/>
                <a:ea typeface="Poppins"/>
                <a:cs typeface="Poppins"/>
                <a:sym typeface="Poppins"/>
              </a:rPr>
              <a:t>Model trained via Train_SQLi_Model.py → saved as SQLi_Model.pkl</a:t>
            </a:r>
          </a:p>
          <a:p>
            <a:pPr algn="l">
              <a:lnSpc>
                <a:spcPts val="3151"/>
              </a:lnSpc>
              <a:spcBef>
                <a:spcPct val="0"/>
              </a:spcBef>
            </a:pPr>
          </a:p>
          <a:p>
            <a:pPr algn="l">
              <a:lnSpc>
                <a:spcPts val="3151"/>
              </a:lnSpc>
              <a:spcBef>
                <a:spcPct val="0"/>
              </a:spcBef>
            </a:pPr>
            <a:r>
              <a:rPr lang="en-US" b="true" sz="2251">
                <a:solidFill>
                  <a:srgbClr val="FFFFFF"/>
                </a:solidFill>
                <a:latin typeface="Poppins Bold"/>
                <a:ea typeface="Poppins Bold"/>
                <a:cs typeface="Poppins Bold"/>
                <a:sym typeface="Poppins Bold"/>
              </a:rPr>
              <a:t>XSS Workflow:</a:t>
            </a:r>
          </a:p>
          <a:p>
            <a:pPr algn="l">
              <a:lnSpc>
                <a:spcPts val="3151"/>
              </a:lnSpc>
              <a:spcBef>
                <a:spcPct val="0"/>
              </a:spcBef>
            </a:pPr>
            <a:r>
              <a:rPr lang="en-US" sz="2251">
                <a:solidFill>
                  <a:srgbClr val="FFFFFF"/>
                </a:solidFill>
                <a:latin typeface="Poppins"/>
                <a:ea typeface="Poppins"/>
                <a:cs typeface="Poppins"/>
                <a:sym typeface="Poppins"/>
              </a:rPr>
              <a:t>Classifiers stored in /lib/ folder</a:t>
            </a:r>
          </a:p>
          <a:p>
            <a:pPr algn="l">
              <a:lnSpc>
                <a:spcPts val="3151"/>
              </a:lnSpc>
              <a:spcBef>
                <a:spcPct val="0"/>
              </a:spcBef>
            </a:pPr>
            <a:r>
              <a:rPr lang="en-US" sz="2251">
                <a:solidFill>
                  <a:srgbClr val="FFFFFF"/>
                </a:solidFill>
                <a:latin typeface="Poppins"/>
                <a:ea typeface="Poppins"/>
                <a:cs typeface="Poppins"/>
                <a:sym typeface="Poppins"/>
              </a:rPr>
              <a:t>Inputs tested using ML-XSS_Model_Testing.py</a:t>
            </a:r>
          </a:p>
          <a:p>
            <a:pPr algn="l">
              <a:lnSpc>
                <a:spcPts val="3151"/>
              </a:lnSpc>
              <a:spcBef>
                <a:spcPct val="0"/>
              </a:spcBef>
            </a:pPr>
          </a:p>
          <a:p>
            <a:pPr algn="l">
              <a:lnSpc>
                <a:spcPts val="3151"/>
              </a:lnSpc>
              <a:spcBef>
                <a:spcPct val="0"/>
              </a:spcBef>
            </a:pPr>
            <a:r>
              <a:rPr lang="en-US" b="true" sz="2251">
                <a:solidFill>
                  <a:srgbClr val="FFFFFF"/>
                </a:solidFill>
                <a:latin typeface="Poppins Bold"/>
                <a:ea typeface="Poppins Bold"/>
                <a:cs typeface="Poppins Bold"/>
                <a:sym typeface="Poppins Bold"/>
              </a:rPr>
              <a:t>Logging:</a:t>
            </a:r>
          </a:p>
          <a:p>
            <a:pPr algn="l" marL="486066" indent="-243033" lvl="1">
              <a:lnSpc>
                <a:spcPts val="3151"/>
              </a:lnSpc>
              <a:spcBef>
                <a:spcPct val="0"/>
              </a:spcBef>
              <a:buFont typeface="Arial"/>
              <a:buChar char="•"/>
            </a:pPr>
            <a:r>
              <a:rPr lang="en-US" sz="2251">
                <a:solidFill>
                  <a:srgbClr val="FFFFFF"/>
                </a:solidFill>
                <a:latin typeface="Poppins"/>
                <a:ea typeface="Poppins"/>
                <a:cs typeface="Poppins"/>
                <a:sym typeface="Poppins"/>
              </a:rPr>
              <a:t>All results (Safe, SQLi, XSS) are recorded in detection_log.txt</a:t>
            </a:r>
          </a:p>
          <a:p>
            <a:pPr algn="l">
              <a:lnSpc>
                <a:spcPts val="3151"/>
              </a:lnSpc>
              <a:spcBef>
                <a:spcPct val="0"/>
              </a:spcBef>
            </a:pPr>
          </a:p>
        </p:txBody>
      </p:sp>
      <p:sp>
        <p:nvSpPr>
          <p:cNvPr name="Freeform 16" id="16"/>
          <p:cNvSpPr/>
          <p:nvPr/>
        </p:nvSpPr>
        <p:spPr>
          <a:xfrm flipH="false" flipV="false" rot="0">
            <a:off x="6082871" y="6603397"/>
            <a:ext cx="1335652" cy="1335652"/>
          </a:xfrm>
          <a:custGeom>
            <a:avLst/>
            <a:gdLst/>
            <a:ahLst/>
            <a:cxnLst/>
            <a:rect r="r" b="b" t="t" l="l"/>
            <a:pathLst>
              <a:path h="1335652" w="1335652">
                <a:moveTo>
                  <a:pt x="0" y="0"/>
                </a:moveTo>
                <a:lnTo>
                  <a:pt x="1335651" y="0"/>
                </a:lnTo>
                <a:lnTo>
                  <a:pt x="1335651" y="1335651"/>
                </a:lnTo>
                <a:lnTo>
                  <a:pt x="0" y="13356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18" id="18"/>
          <p:cNvSpPr txBox="true"/>
          <p:nvPr/>
        </p:nvSpPr>
        <p:spPr>
          <a:xfrm rot="0">
            <a:off x="803986" y="1736052"/>
            <a:ext cx="5946711" cy="1783060"/>
          </a:xfrm>
          <a:prstGeom prst="rect">
            <a:avLst/>
          </a:prstGeom>
        </p:spPr>
        <p:txBody>
          <a:bodyPr anchor="t" rtlCol="false" tIns="0" lIns="0" bIns="0" rIns="0">
            <a:spAutoFit/>
          </a:bodyPr>
          <a:lstStyle/>
          <a:p>
            <a:pPr algn="l">
              <a:lnSpc>
                <a:spcPts val="6642"/>
              </a:lnSpc>
            </a:pPr>
            <a:r>
              <a:rPr lang="en-US" sz="6512" spc="-293" b="true">
                <a:solidFill>
                  <a:srgbClr val="FFFFFF"/>
                </a:solidFill>
                <a:latin typeface="Telegraf Bold"/>
                <a:ea typeface="Telegraf Bold"/>
                <a:cs typeface="Telegraf Bold"/>
                <a:sym typeface="Telegraf Bold"/>
              </a:rPr>
              <a:t>Code Workflow</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grpSp>
        <p:nvGrpSpPr>
          <p:cNvPr name="Group 4" id="4"/>
          <p:cNvGrpSpPr/>
          <p:nvPr/>
        </p:nvGrpSpPr>
        <p:grpSpPr>
          <a:xfrm rot="0">
            <a:off x="541337" y="2348046"/>
            <a:ext cx="7627030" cy="6198434"/>
            <a:chOff x="0" y="0"/>
            <a:chExt cx="2008765" cy="1632509"/>
          </a:xfrm>
        </p:grpSpPr>
        <p:sp>
          <p:nvSpPr>
            <p:cNvPr name="Freeform 5" id="5"/>
            <p:cNvSpPr/>
            <p:nvPr/>
          </p:nvSpPr>
          <p:spPr>
            <a:xfrm flipH="false" flipV="false" rot="0">
              <a:off x="0" y="0"/>
              <a:ext cx="2008765" cy="1632509"/>
            </a:xfrm>
            <a:custGeom>
              <a:avLst/>
              <a:gdLst/>
              <a:ahLst/>
              <a:cxnLst/>
              <a:rect r="r" b="b" t="t" l="l"/>
              <a:pathLst>
                <a:path h="1632509" w="2008765">
                  <a:moveTo>
                    <a:pt x="56844" y="0"/>
                  </a:moveTo>
                  <a:lnTo>
                    <a:pt x="1951922" y="0"/>
                  </a:lnTo>
                  <a:cubicBezTo>
                    <a:pt x="1983315" y="0"/>
                    <a:pt x="2008765" y="25450"/>
                    <a:pt x="2008765" y="56844"/>
                  </a:cubicBezTo>
                  <a:lnTo>
                    <a:pt x="2008765" y="1575666"/>
                  </a:lnTo>
                  <a:cubicBezTo>
                    <a:pt x="2008765" y="1607060"/>
                    <a:pt x="1983315" y="1632509"/>
                    <a:pt x="1951922" y="1632509"/>
                  </a:cubicBezTo>
                  <a:lnTo>
                    <a:pt x="56844" y="1632509"/>
                  </a:lnTo>
                  <a:cubicBezTo>
                    <a:pt x="25450" y="1632509"/>
                    <a:pt x="0" y="1607060"/>
                    <a:pt x="0" y="1575666"/>
                  </a:cubicBezTo>
                  <a:lnTo>
                    <a:pt x="0" y="56844"/>
                  </a:lnTo>
                  <a:cubicBezTo>
                    <a:pt x="0" y="25450"/>
                    <a:pt x="25450" y="0"/>
                    <a:pt x="56844" y="0"/>
                  </a:cubicBezTo>
                  <a:close/>
                </a:path>
              </a:pathLst>
            </a:custGeom>
            <a:gradFill rotWithShape="true">
              <a:gsLst>
                <a:gs pos="0">
                  <a:srgbClr val="000000">
                    <a:alpha val="78000"/>
                  </a:srgbClr>
                </a:gs>
                <a:gs pos="100000">
                  <a:srgbClr val="DDDDDD">
                    <a:alpha val="14820"/>
                  </a:srgbClr>
                </a:gs>
              </a:gsLst>
              <a:lin ang="2700000"/>
            </a:gradFill>
          </p:spPr>
        </p:sp>
        <p:sp>
          <p:nvSpPr>
            <p:cNvPr name="TextBox 6" id="6"/>
            <p:cNvSpPr txBox="true"/>
            <p:nvPr/>
          </p:nvSpPr>
          <p:spPr>
            <a:xfrm>
              <a:off x="0" y="-66675"/>
              <a:ext cx="2008765" cy="1699184"/>
            </a:xfrm>
            <a:prstGeom prst="rect">
              <a:avLst/>
            </a:prstGeom>
          </p:spPr>
          <p:txBody>
            <a:bodyPr anchor="ctr" rtlCol="false" tIns="50800" lIns="50800" bIns="50800" rIns="50800"/>
            <a:lstStyle/>
            <a:p>
              <a:pPr algn="ctr">
                <a:lnSpc>
                  <a:spcPts val="3151"/>
                </a:lnSpc>
              </a:pPr>
            </a:p>
          </p:txBody>
        </p:sp>
      </p:grpSp>
      <p:grpSp>
        <p:nvGrpSpPr>
          <p:cNvPr name="Group 7" id="7"/>
          <p:cNvGrpSpPr/>
          <p:nvPr/>
        </p:nvGrpSpPr>
        <p:grpSpPr>
          <a:xfrm rot="0">
            <a:off x="8661704" y="6356028"/>
            <a:ext cx="8825903" cy="3265935"/>
            <a:chOff x="0" y="0"/>
            <a:chExt cx="2324518" cy="860164"/>
          </a:xfrm>
        </p:grpSpPr>
        <p:sp>
          <p:nvSpPr>
            <p:cNvPr name="Freeform 8" id="8"/>
            <p:cNvSpPr/>
            <p:nvPr/>
          </p:nvSpPr>
          <p:spPr>
            <a:xfrm flipH="false" flipV="false" rot="0">
              <a:off x="0" y="0"/>
              <a:ext cx="2324518" cy="860164"/>
            </a:xfrm>
            <a:custGeom>
              <a:avLst/>
              <a:gdLst/>
              <a:ahLst/>
              <a:cxnLst/>
              <a:rect r="r" b="b" t="t" l="l"/>
              <a:pathLst>
                <a:path h="860164" w="2324518">
                  <a:moveTo>
                    <a:pt x="36842" y="0"/>
                  </a:moveTo>
                  <a:lnTo>
                    <a:pt x="2287676" y="0"/>
                  </a:lnTo>
                  <a:cubicBezTo>
                    <a:pt x="2308023" y="0"/>
                    <a:pt x="2324518" y="16495"/>
                    <a:pt x="2324518" y="36842"/>
                  </a:cubicBezTo>
                  <a:lnTo>
                    <a:pt x="2324518" y="823322"/>
                  </a:lnTo>
                  <a:cubicBezTo>
                    <a:pt x="2324518" y="843670"/>
                    <a:pt x="2308023" y="860164"/>
                    <a:pt x="2287676" y="860164"/>
                  </a:cubicBezTo>
                  <a:lnTo>
                    <a:pt x="36842" y="860164"/>
                  </a:lnTo>
                  <a:cubicBezTo>
                    <a:pt x="16495" y="860164"/>
                    <a:pt x="0" y="843670"/>
                    <a:pt x="0" y="823322"/>
                  </a:cubicBezTo>
                  <a:lnTo>
                    <a:pt x="0" y="36842"/>
                  </a:lnTo>
                  <a:cubicBezTo>
                    <a:pt x="0" y="16495"/>
                    <a:pt x="16495" y="0"/>
                    <a:pt x="36842"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9" id="9"/>
            <p:cNvSpPr txBox="true"/>
            <p:nvPr/>
          </p:nvSpPr>
          <p:spPr>
            <a:xfrm>
              <a:off x="0" y="-66675"/>
              <a:ext cx="2324518" cy="926839"/>
            </a:xfrm>
            <a:prstGeom prst="rect">
              <a:avLst/>
            </a:prstGeom>
          </p:spPr>
          <p:txBody>
            <a:bodyPr anchor="ctr" rtlCol="false" tIns="50800" lIns="50800" bIns="50800" rIns="50800"/>
            <a:lstStyle/>
            <a:p>
              <a:pPr algn="ctr">
                <a:lnSpc>
                  <a:spcPts val="3151"/>
                </a:lnSpc>
              </a:pPr>
            </a:p>
          </p:txBody>
        </p:sp>
      </p:grpSp>
      <p:grpSp>
        <p:nvGrpSpPr>
          <p:cNvPr name="Group 10" id="10"/>
          <p:cNvGrpSpPr/>
          <p:nvPr/>
        </p:nvGrpSpPr>
        <p:grpSpPr>
          <a:xfrm rot="0">
            <a:off x="8661704" y="1894724"/>
            <a:ext cx="8825903" cy="3823129"/>
            <a:chOff x="0" y="0"/>
            <a:chExt cx="2324518" cy="1006915"/>
          </a:xfrm>
        </p:grpSpPr>
        <p:sp>
          <p:nvSpPr>
            <p:cNvPr name="Freeform 11" id="11"/>
            <p:cNvSpPr/>
            <p:nvPr/>
          </p:nvSpPr>
          <p:spPr>
            <a:xfrm flipH="false" flipV="false" rot="0">
              <a:off x="0" y="0"/>
              <a:ext cx="2324518" cy="1006915"/>
            </a:xfrm>
            <a:custGeom>
              <a:avLst/>
              <a:gdLst/>
              <a:ahLst/>
              <a:cxnLst/>
              <a:rect r="r" b="b" t="t" l="l"/>
              <a:pathLst>
                <a:path h="1006915" w="2324518">
                  <a:moveTo>
                    <a:pt x="49122" y="0"/>
                  </a:moveTo>
                  <a:lnTo>
                    <a:pt x="2275395" y="0"/>
                  </a:lnTo>
                  <a:cubicBezTo>
                    <a:pt x="2288423" y="0"/>
                    <a:pt x="2300918" y="5175"/>
                    <a:pt x="2310130" y="14388"/>
                  </a:cubicBezTo>
                  <a:cubicBezTo>
                    <a:pt x="2319342" y="23600"/>
                    <a:pt x="2324518" y="36094"/>
                    <a:pt x="2324518" y="49122"/>
                  </a:cubicBezTo>
                  <a:lnTo>
                    <a:pt x="2324518" y="957793"/>
                  </a:lnTo>
                  <a:cubicBezTo>
                    <a:pt x="2324518" y="970821"/>
                    <a:pt x="2319342" y="983315"/>
                    <a:pt x="2310130" y="992527"/>
                  </a:cubicBezTo>
                  <a:cubicBezTo>
                    <a:pt x="2300918" y="1001739"/>
                    <a:pt x="2288423" y="1006915"/>
                    <a:pt x="2275395" y="1006915"/>
                  </a:cubicBezTo>
                  <a:lnTo>
                    <a:pt x="49122" y="1006915"/>
                  </a:lnTo>
                  <a:cubicBezTo>
                    <a:pt x="36094" y="1006915"/>
                    <a:pt x="23600" y="1001739"/>
                    <a:pt x="14388" y="992527"/>
                  </a:cubicBezTo>
                  <a:cubicBezTo>
                    <a:pt x="5175" y="983315"/>
                    <a:pt x="0" y="970821"/>
                    <a:pt x="0" y="957793"/>
                  </a:cubicBezTo>
                  <a:lnTo>
                    <a:pt x="0" y="49122"/>
                  </a:lnTo>
                  <a:cubicBezTo>
                    <a:pt x="0" y="36094"/>
                    <a:pt x="5175" y="23600"/>
                    <a:pt x="14388" y="14388"/>
                  </a:cubicBezTo>
                  <a:cubicBezTo>
                    <a:pt x="23600" y="5175"/>
                    <a:pt x="36094" y="0"/>
                    <a:pt x="49122" y="0"/>
                  </a:cubicBezTo>
                  <a:close/>
                </a:path>
              </a:pathLst>
            </a:custGeom>
            <a:solidFill>
              <a:srgbClr val="000000">
                <a:alpha val="0"/>
              </a:srgbClr>
            </a:solidFill>
            <a:ln w="28575" cap="rnd">
              <a:solidFill>
                <a:srgbClr val="FFFFFF"/>
              </a:solidFill>
              <a:prstDash val="solid"/>
              <a:round/>
            </a:ln>
          </p:spPr>
        </p:sp>
        <p:sp>
          <p:nvSpPr>
            <p:cNvPr name="TextBox 12" id="12"/>
            <p:cNvSpPr txBox="true"/>
            <p:nvPr/>
          </p:nvSpPr>
          <p:spPr>
            <a:xfrm>
              <a:off x="0" y="-66675"/>
              <a:ext cx="2324518" cy="1073590"/>
            </a:xfrm>
            <a:prstGeom prst="rect">
              <a:avLst/>
            </a:prstGeom>
          </p:spPr>
          <p:txBody>
            <a:bodyPr anchor="ctr" rtlCol="false" tIns="50800" lIns="50800" bIns="50800" rIns="50800"/>
            <a:lstStyle/>
            <a:p>
              <a:pPr algn="ctr">
                <a:lnSpc>
                  <a:spcPts val="3151"/>
                </a:lnSpc>
              </a:pPr>
            </a:p>
          </p:txBody>
        </p:sp>
      </p:grpSp>
      <p:sp>
        <p:nvSpPr>
          <p:cNvPr name="TextBox 13" id="13"/>
          <p:cNvSpPr txBox="true"/>
          <p:nvPr/>
        </p:nvSpPr>
        <p:spPr>
          <a:xfrm rot="0">
            <a:off x="1008703" y="2436572"/>
            <a:ext cx="6692299" cy="613727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Our system is designed to analyze user-submitted HTTP payloads and URLs through a streamlined, AI-driven workflow. Once a request is entered, it is:</a:t>
            </a:r>
          </a:p>
          <a:p>
            <a:pPr algn="just">
              <a:lnSpc>
                <a:spcPts val="3499"/>
              </a:lnSpc>
            </a:pPr>
          </a:p>
          <a:p>
            <a:pPr algn="just" marL="539749" indent="-269875" lvl="1">
              <a:lnSpc>
                <a:spcPts val="3499"/>
              </a:lnSpc>
              <a:buFont typeface="Arial"/>
              <a:buChar char="•"/>
            </a:pPr>
            <a:r>
              <a:rPr lang="en-US" sz="2499">
                <a:solidFill>
                  <a:srgbClr val="FFFFFF"/>
                </a:solidFill>
                <a:latin typeface="Poppins"/>
                <a:ea typeface="Poppins"/>
                <a:cs typeface="Poppins"/>
                <a:sym typeface="Poppins"/>
              </a:rPr>
              <a:t>Au</a:t>
            </a:r>
            <a:r>
              <a:rPr lang="en-US" sz="2499">
                <a:solidFill>
                  <a:srgbClr val="FFFFFF"/>
                </a:solidFill>
                <a:latin typeface="Poppins"/>
                <a:ea typeface="Poppins"/>
                <a:cs typeface="Poppins"/>
                <a:sym typeface="Poppins"/>
              </a:rPr>
              <a:t>tomatically cleaned and preprocessed</a:t>
            </a:r>
          </a:p>
          <a:p>
            <a:pPr algn="just">
              <a:lnSpc>
                <a:spcPts val="3499"/>
              </a:lnSpc>
            </a:pPr>
          </a:p>
          <a:p>
            <a:pPr algn="just" marL="539749" indent="-269875" lvl="1">
              <a:lnSpc>
                <a:spcPts val="3499"/>
              </a:lnSpc>
              <a:buFont typeface="Arial"/>
              <a:buChar char="•"/>
            </a:pPr>
            <a:r>
              <a:rPr lang="en-US" sz="2499">
                <a:solidFill>
                  <a:srgbClr val="FFFFFF"/>
                </a:solidFill>
                <a:latin typeface="Poppins"/>
                <a:ea typeface="Poppins"/>
                <a:cs typeface="Poppins"/>
                <a:sym typeface="Poppins"/>
              </a:rPr>
              <a:t>Evaluated by trained machine learning models</a:t>
            </a:r>
          </a:p>
          <a:p>
            <a:pPr algn="just">
              <a:lnSpc>
                <a:spcPts val="3499"/>
              </a:lnSpc>
            </a:pPr>
          </a:p>
          <a:p>
            <a:pPr algn="just" marL="539749" indent="-269875" lvl="1">
              <a:lnSpc>
                <a:spcPts val="3499"/>
              </a:lnSpc>
              <a:buFont typeface="Arial"/>
              <a:buChar char="•"/>
            </a:pPr>
            <a:r>
              <a:rPr lang="en-US" sz="2499">
                <a:solidFill>
                  <a:srgbClr val="FFFFFF"/>
                </a:solidFill>
                <a:latin typeface="Poppins"/>
                <a:ea typeface="Poppins"/>
                <a:cs typeface="Poppins"/>
                <a:sym typeface="Poppins"/>
              </a:rPr>
              <a:t>Classified as Safe, SQL Injection, or XSS attack</a:t>
            </a:r>
          </a:p>
          <a:p>
            <a:pPr algn="just">
              <a:lnSpc>
                <a:spcPts val="3499"/>
              </a:lnSpc>
            </a:pPr>
          </a:p>
        </p:txBody>
      </p:sp>
      <p:sp>
        <p:nvSpPr>
          <p:cNvPr name="TextBox 14" id="14"/>
          <p:cNvSpPr txBox="true"/>
          <p:nvPr/>
        </p:nvSpPr>
        <p:spPr>
          <a:xfrm rot="0">
            <a:off x="9446436" y="2798481"/>
            <a:ext cx="7664151" cy="2159366"/>
          </a:xfrm>
          <a:prstGeom prst="rect">
            <a:avLst/>
          </a:prstGeom>
        </p:spPr>
        <p:txBody>
          <a:bodyPr anchor="t" rtlCol="false" tIns="0" lIns="0" bIns="0" rIns="0">
            <a:spAutoFit/>
          </a:bodyPr>
          <a:lstStyle/>
          <a:p>
            <a:pPr algn="l">
              <a:lnSpc>
                <a:spcPts val="5451"/>
              </a:lnSpc>
            </a:pPr>
            <a:r>
              <a:rPr lang="en-US" sz="5345" spc="-240" b="true">
                <a:solidFill>
                  <a:srgbClr val="FFFFFF"/>
                </a:solidFill>
                <a:latin typeface="Telegraf Bold"/>
                <a:ea typeface="Telegraf Bold"/>
                <a:cs typeface="Telegraf Bold"/>
                <a:sym typeface="Telegraf Bold"/>
              </a:rPr>
              <a:t>User-Guided Detection with Automated Classification</a:t>
            </a:r>
          </a:p>
        </p:txBody>
      </p:sp>
      <p:sp>
        <p:nvSpPr>
          <p:cNvPr name="TextBox 15" id="15"/>
          <p:cNvSpPr txBox="true"/>
          <p:nvPr/>
        </p:nvSpPr>
        <p:spPr>
          <a:xfrm rot="0">
            <a:off x="9144000" y="6802205"/>
            <a:ext cx="6207364" cy="2335481"/>
          </a:xfrm>
          <a:prstGeom prst="rect">
            <a:avLst/>
          </a:prstGeom>
        </p:spPr>
        <p:txBody>
          <a:bodyPr anchor="t" rtlCol="false" tIns="0" lIns="0" bIns="0" rIns="0">
            <a:spAutoFit/>
          </a:bodyPr>
          <a:lstStyle/>
          <a:p>
            <a:pPr algn="just">
              <a:lnSpc>
                <a:spcPts val="3107"/>
              </a:lnSpc>
            </a:pPr>
            <a:r>
              <a:rPr lang="en-US" sz="2219" spc="-97">
                <a:solidFill>
                  <a:srgbClr val="FFFFFF"/>
                </a:solidFill>
                <a:latin typeface="Open Sauce"/>
                <a:ea typeface="Open Sauce"/>
                <a:cs typeface="Open Sauce"/>
                <a:sym typeface="Open Sauce"/>
              </a:rPr>
              <a:t>The results are then logged and displayed on a web-based dashboard built using Flask. Users can also interact with an integrated chatbot that provides explanations about the threat type, enhancing user understanding without needing manual intervention.</a:t>
            </a:r>
          </a:p>
        </p:txBody>
      </p:sp>
      <p:sp>
        <p:nvSpPr>
          <p:cNvPr name="Freeform 16" id="16"/>
          <p:cNvSpPr/>
          <p:nvPr/>
        </p:nvSpPr>
        <p:spPr>
          <a:xfrm flipH="false" flipV="false" rot="0">
            <a:off x="15940885" y="7404145"/>
            <a:ext cx="1169701" cy="1169701"/>
          </a:xfrm>
          <a:custGeom>
            <a:avLst/>
            <a:gdLst/>
            <a:ahLst/>
            <a:cxnLst/>
            <a:rect r="r" b="b" t="t" l="l"/>
            <a:pathLst>
              <a:path h="1169701" w="1169701">
                <a:moveTo>
                  <a:pt x="0" y="0"/>
                </a:moveTo>
                <a:lnTo>
                  <a:pt x="1169702" y="0"/>
                </a:lnTo>
                <a:lnTo>
                  <a:pt x="1169702" y="1169702"/>
                </a:lnTo>
                <a:lnTo>
                  <a:pt x="0" y="1169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882224" y="1877565"/>
            <a:ext cx="6264589" cy="7599836"/>
            <a:chOff x="0" y="0"/>
            <a:chExt cx="1649933" cy="2001603"/>
          </a:xfrm>
        </p:grpSpPr>
        <p:sp>
          <p:nvSpPr>
            <p:cNvPr name="Freeform 4" id="4"/>
            <p:cNvSpPr/>
            <p:nvPr/>
          </p:nvSpPr>
          <p:spPr>
            <a:xfrm flipH="false" flipV="false" rot="0">
              <a:off x="0" y="0"/>
              <a:ext cx="1649933" cy="2001603"/>
            </a:xfrm>
            <a:custGeom>
              <a:avLst/>
              <a:gdLst/>
              <a:ahLst/>
              <a:cxnLst/>
              <a:rect r="r" b="b" t="t" l="l"/>
              <a:pathLst>
                <a:path h="2001603" w="1649933">
                  <a:moveTo>
                    <a:pt x="51905" y="0"/>
                  </a:moveTo>
                  <a:lnTo>
                    <a:pt x="1598028" y="0"/>
                  </a:lnTo>
                  <a:cubicBezTo>
                    <a:pt x="1611794" y="0"/>
                    <a:pt x="1624996" y="5468"/>
                    <a:pt x="1634730" y="15202"/>
                  </a:cubicBezTo>
                  <a:cubicBezTo>
                    <a:pt x="1644464" y="24936"/>
                    <a:pt x="1649933" y="38139"/>
                    <a:pt x="1649933" y="51905"/>
                  </a:cubicBezTo>
                  <a:lnTo>
                    <a:pt x="1649933" y="1949698"/>
                  </a:lnTo>
                  <a:cubicBezTo>
                    <a:pt x="1649933" y="1963464"/>
                    <a:pt x="1644464" y="1976666"/>
                    <a:pt x="1634730" y="1986400"/>
                  </a:cubicBezTo>
                  <a:cubicBezTo>
                    <a:pt x="1624996" y="1996134"/>
                    <a:pt x="1611794" y="2001603"/>
                    <a:pt x="1598028" y="2001603"/>
                  </a:cubicBezTo>
                  <a:lnTo>
                    <a:pt x="51905" y="2001603"/>
                  </a:lnTo>
                  <a:cubicBezTo>
                    <a:pt x="23238" y="2001603"/>
                    <a:pt x="0" y="1978364"/>
                    <a:pt x="0" y="1949698"/>
                  </a:cubicBezTo>
                  <a:lnTo>
                    <a:pt x="0" y="51905"/>
                  </a:lnTo>
                  <a:cubicBezTo>
                    <a:pt x="0" y="38139"/>
                    <a:pt x="5468" y="24936"/>
                    <a:pt x="15202" y="15202"/>
                  </a:cubicBezTo>
                  <a:cubicBezTo>
                    <a:pt x="24936" y="5468"/>
                    <a:pt x="38139" y="0"/>
                    <a:pt x="5190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5" id="5"/>
            <p:cNvSpPr txBox="true"/>
            <p:nvPr/>
          </p:nvSpPr>
          <p:spPr>
            <a:xfrm>
              <a:off x="0" y="-66675"/>
              <a:ext cx="1649933" cy="2068278"/>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803986" y="1973957"/>
            <a:ext cx="8263814" cy="5228067"/>
            <a:chOff x="0" y="0"/>
            <a:chExt cx="2176478" cy="1376939"/>
          </a:xfrm>
        </p:grpSpPr>
        <p:sp>
          <p:nvSpPr>
            <p:cNvPr name="Freeform 7" id="7"/>
            <p:cNvSpPr/>
            <p:nvPr/>
          </p:nvSpPr>
          <p:spPr>
            <a:xfrm flipH="false" flipV="false" rot="0">
              <a:off x="0" y="0"/>
              <a:ext cx="2176478" cy="1376939"/>
            </a:xfrm>
            <a:custGeom>
              <a:avLst/>
              <a:gdLst/>
              <a:ahLst/>
              <a:cxnLst/>
              <a:rect r="r" b="b" t="t" l="l"/>
              <a:pathLst>
                <a:path h="1376939" w="2176478">
                  <a:moveTo>
                    <a:pt x="52463" y="0"/>
                  </a:moveTo>
                  <a:lnTo>
                    <a:pt x="2124015" y="0"/>
                  </a:lnTo>
                  <a:cubicBezTo>
                    <a:pt x="2152989" y="0"/>
                    <a:pt x="2176478" y="23489"/>
                    <a:pt x="2176478" y="52463"/>
                  </a:cubicBezTo>
                  <a:lnTo>
                    <a:pt x="2176478" y="1324476"/>
                  </a:lnTo>
                  <a:cubicBezTo>
                    <a:pt x="2176478" y="1338390"/>
                    <a:pt x="2170950" y="1351735"/>
                    <a:pt x="2161112" y="1361573"/>
                  </a:cubicBezTo>
                  <a:cubicBezTo>
                    <a:pt x="2151273" y="1371412"/>
                    <a:pt x="2137929" y="1376939"/>
                    <a:pt x="2124015" y="1376939"/>
                  </a:cubicBezTo>
                  <a:lnTo>
                    <a:pt x="52463" y="1376939"/>
                  </a:lnTo>
                  <a:cubicBezTo>
                    <a:pt x="38549" y="1376939"/>
                    <a:pt x="25205" y="1371412"/>
                    <a:pt x="15366" y="1361573"/>
                  </a:cubicBezTo>
                  <a:cubicBezTo>
                    <a:pt x="5527" y="1351735"/>
                    <a:pt x="0" y="1338390"/>
                    <a:pt x="0" y="1324476"/>
                  </a:cubicBezTo>
                  <a:lnTo>
                    <a:pt x="0" y="52463"/>
                  </a:lnTo>
                  <a:cubicBezTo>
                    <a:pt x="0" y="38549"/>
                    <a:pt x="5527" y="25205"/>
                    <a:pt x="15366" y="15366"/>
                  </a:cubicBezTo>
                  <a:cubicBezTo>
                    <a:pt x="25205" y="5527"/>
                    <a:pt x="38549" y="0"/>
                    <a:pt x="52463" y="0"/>
                  </a:cubicBezTo>
                  <a:close/>
                </a:path>
              </a:pathLst>
            </a:custGeom>
            <a:solidFill>
              <a:srgbClr val="000000">
                <a:alpha val="0"/>
              </a:srgbClr>
            </a:solidFill>
            <a:ln w="28575" cap="rnd">
              <a:solidFill>
                <a:srgbClr val="FFFFFF"/>
              </a:solidFill>
              <a:prstDash val="solid"/>
              <a:round/>
            </a:ln>
          </p:spPr>
        </p:sp>
        <p:sp>
          <p:nvSpPr>
            <p:cNvPr name="TextBox 8" id="8"/>
            <p:cNvSpPr txBox="true"/>
            <p:nvPr/>
          </p:nvSpPr>
          <p:spPr>
            <a:xfrm>
              <a:off x="0" y="-66675"/>
              <a:ext cx="2176478" cy="1443614"/>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1028700" y="7497299"/>
            <a:ext cx="8553048" cy="3149874"/>
            <a:chOff x="0" y="0"/>
            <a:chExt cx="2252655" cy="829596"/>
          </a:xfrm>
        </p:grpSpPr>
        <p:sp>
          <p:nvSpPr>
            <p:cNvPr name="Freeform 10" id="10"/>
            <p:cNvSpPr/>
            <p:nvPr/>
          </p:nvSpPr>
          <p:spPr>
            <a:xfrm flipH="false" flipV="false" rot="0">
              <a:off x="0" y="0"/>
              <a:ext cx="2252655" cy="829596"/>
            </a:xfrm>
            <a:custGeom>
              <a:avLst/>
              <a:gdLst/>
              <a:ahLst/>
              <a:cxnLst/>
              <a:rect r="r" b="b" t="t" l="l"/>
              <a:pathLst>
                <a:path h="829596" w="2252655">
                  <a:moveTo>
                    <a:pt x="50689" y="0"/>
                  </a:moveTo>
                  <a:lnTo>
                    <a:pt x="2201965" y="0"/>
                  </a:lnTo>
                  <a:cubicBezTo>
                    <a:pt x="2229960" y="0"/>
                    <a:pt x="2252655" y="22694"/>
                    <a:pt x="2252655" y="50689"/>
                  </a:cubicBezTo>
                  <a:lnTo>
                    <a:pt x="2252655" y="778907"/>
                  </a:lnTo>
                  <a:cubicBezTo>
                    <a:pt x="2252655" y="806902"/>
                    <a:pt x="2229960" y="829596"/>
                    <a:pt x="2201965" y="829596"/>
                  </a:cubicBezTo>
                  <a:lnTo>
                    <a:pt x="50689" y="829596"/>
                  </a:lnTo>
                  <a:cubicBezTo>
                    <a:pt x="22694" y="829596"/>
                    <a:pt x="0" y="806902"/>
                    <a:pt x="0" y="778907"/>
                  </a:cubicBezTo>
                  <a:lnTo>
                    <a:pt x="0" y="50689"/>
                  </a:lnTo>
                  <a:cubicBezTo>
                    <a:pt x="0" y="22694"/>
                    <a:pt x="22694" y="0"/>
                    <a:pt x="50689" y="0"/>
                  </a:cubicBezTo>
                  <a:close/>
                </a:path>
              </a:pathLst>
            </a:custGeom>
            <a:gradFill rotWithShape="true">
              <a:gsLst>
                <a:gs pos="0">
                  <a:srgbClr val="000000">
                    <a:alpha val="78000"/>
                  </a:srgbClr>
                </a:gs>
                <a:gs pos="100000">
                  <a:srgbClr val="DDDDDD">
                    <a:alpha val="14820"/>
                  </a:srgbClr>
                </a:gs>
              </a:gsLst>
              <a:lin ang="2700000"/>
            </a:gradFill>
          </p:spPr>
        </p:sp>
        <p:sp>
          <p:nvSpPr>
            <p:cNvPr name="TextBox 11" id="11"/>
            <p:cNvSpPr txBox="true"/>
            <p:nvPr/>
          </p:nvSpPr>
          <p:spPr>
            <a:xfrm>
              <a:off x="0" y="-66675"/>
              <a:ext cx="2252655" cy="896271"/>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16297730" y="1877565"/>
            <a:ext cx="1562273" cy="7599836"/>
            <a:chOff x="0" y="0"/>
            <a:chExt cx="411463" cy="2001603"/>
          </a:xfrm>
        </p:grpSpPr>
        <p:sp>
          <p:nvSpPr>
            <p:cNvPr name="Freeform 13" id="13"/>
            <p:cNvSpPr/>
            <p:nvPr/>
          </p:nvSpPr>
          <p:spPr>
            <a:xfrm flipH="false" flipV="false" rot="0">
              <a:off x="0" y="0"/>
              <a:ext cx="411463" cy="2001603"/>
            </a:xfrm>
            <a:custGeom>
              <a:avLst/>
              <a:gdLst/>
              <a:ahLst/>
              <a:cxnLst/>
              <a:rect r="r" b="b" t="t" l="l"/>
              <a:pathLst>
                <a:path h="2001603" w="411463">
                  <a:moveTo>
                    <a:pt x="205731" y="0"/>
                  </a:moveTo>
                  <a:lnTo>
                    <a:pt x="205731" y="0"/>
                  </a:lnTo>
                  <a:cubicBezTo>
                    <a:pt x="319354" y="0"/>
                    <a:pt x="411463" y="92109"/>
                    <a:pt x="411463" y="205731"/>
                  </a:cubicBezTo>
                  <a:lnTo>
                    <a:pt x="411463" y="1795871"/>
                  </a:lnTo>
                  <a:cubicBezTo>
                    <a:pt x="411463" y="1909494"/>
                    <a:pt x="319354" y="2001603"/>
                    <a:pt x="205731" y="2001603"/>
                  </a:cubicBezTo>
                  <a:lnTo>
                    <a:pt x="205731" y="2001603"/>
                  </a:lnTo>
                  <a:cubicBezTo>
                    <a:pt x="92109" y="2001603"/>
                    <a:pt x="0" y="1909494"/>
                    <a:pt x="0" y="1795871"/>
                  </a:cubicBezTo>
                  <a:lnTo>
                    <a:pt x="0" y="205731"/>
                  </a:lnTo>
                  <a:cubicBezTo>
                    <a:pt x="0" y="92109"/>
                    <a:pt x="92109" y="0"/>
                    <a:pt x="205731" y="0"/>
                  </a:cubicBezTo>
                  <a:close/>
                </a:path>
              </a:pathLst>
            </a:custGeom>
            <a:solidFill>
              <a:srgbClr val="000000">
                <a:alpha val="0"/>
              </a:srgbClr>
            </a:solidFill>
            <a:ln w="28575" cap="rnd">
              <a:solidFill>
                <a:srgbClr val="FFFFFF"/>
              </a:solidFill>
              <a:prstDash val="solid"/>
              <a:round/>
            </a:ln>
          </p:spPr>
        </p:sp>
        <p:sp>
          <p:nvSpPr>
            <p:cNvPr name="TextBox 14" id="14"/>
            <p:cNvSpPr txBox="true"/>
            <p:nvPr/>
          </p:nvSpPr>
          <p:spPr>
            <a:xfrm>
              <a:off x="0" y="-66675"/>
              <a:ext cx="411463" cy="2068278"/>
            </a:xfrm>
            <a:prstGeom prst="rect">
              <a:avLst/>
            </a:prstGeom>
          </p:spPr>
          <p:txBody>
            <a:bodyPr anchor="ctr" rtlCol="false" tIns="50800" lIns="50800" bIns="50800" rIns="50800"/>
            <a:lstStyle/>
            <a:p>
              <a:pPr algn="ctr">
                <a:lnSpc>
                  <a:spcPts val="3151"/>
                </a:lnSpc>
              </a:pPr>
            </a:p>
          </p:txBody>
        </p:sp>
      </p:grpSp>
      <p:sp>
        <p:nvSpPr>
          <p:cNvPr name="Freeform 15" id="15"/>
          <p:cNvSpPr/>
          <p:nvPr/>
        </p:nvSpPr>
        <p:spPr>
          <a:xfrm flipH="false" flipV="false" rot="0">
            <a:off x="1169377" y="8733499"/>
            <a:ext cx="979352" cy="979352"/>
          </a:xfrm>
          <a:custGeom>
            <a:avLst/>
            <a:gdLst/>
            <a:ahLst/>
            <a:cxnLst/>
            <a:rect r="r" b="b" t="t" l="l"/>
            <a:pathLst>
              <a:path h="979352" w="979352">
                <a:moveTo>
                  <a:pt x="0" y="0"/>
                </a:moveTo>
                <a:lnTo>
                  <a:pt x="979352" y="0"/>
                </a:lnTo>
                <a:lnTo>
                  <a:pt x="979352" y="979352"/>
                </a:lnTo>
                <a:lnTo>
                  <a:pt x="0" y="979352"/>
                </a:lnTo>
                <a:lnTo>
                  <a:pt x="0" y="0"/>
                </a:lnTo>
                <a:close/>
              </a:path>
            </a:pathLst>
          </a:custGeom>
          <a:blipFill>
            <a:blip r:embed="rId4"/>
            <a:stretch>
              <a:fillRect l="0" t="0" r="0" b="0"/>
            </a:stretch>
          </a:blipFill>
        </p:spPr>
      </p:sp>
      <p:sp>
        <p:nvSpPr>
          <p:cNvPr name="TextBox 16" id="16"/>
          <p:cNvSpPr txBox="true"/>
          <p:nvPr/>
        </p:nvSpPr>
        <p:spPr>
          <a:xfrm rot="0">
            <a:off x="1290155" y="7777970"/>
            <a:ext cx="7620519" cy="1041932"/>
          </a:xfrm>
          <a:prstGeom prst="rect">
            <a:avLst/>
          </a:prstGeom>
        </p:spPr>
        <p:txBody>
          <a:bodyPr anchor="t" rtlCol="false" tIns="0" lIns="0" bIns="0" rIns="0">
            <a:spAutoFit/>
          </a:bodyPr>
          <a:lstStyle/>
          <a:p>
            <a:pPr algn="just">
              <a:lnSpc>
                <a:spcPts val="7326"/>
              </a:lnSpc>
            </a:pPr>
            <a:r>
              <a:rPr lang="en-US" b="true" sz="7182" spc="-323">
                <a:solidFill>
                  <a:srgbClr val="FFFFFF"/>
                </a:solidFill>
                <a:latin typeface="Telegraf Bold"/>
                <a:ea typeface="Telegraf Bold"/>
                <a:cs typeface="Telegraf Bold"/>
                <a:sym typeface="Telegraf Bold"/>
              </a:rPr>
              <a:t>Project Resources</a:t>
            </a:r>
          </a:p>
        </p:txBody>
      </p:sp>
      <p:sp>
        <p:nvSpPr>
          <p:cNvPr name="Freeform 17" id="17"/>
          <p:cNvSpPr/>
          <p:nvPr/>
        </p:nvSpPr>
        <p:spPr>
          <a:xfrm flipH="false" flipV="false" rot="0">
            <a:off x="3638044" y="8819902"/>
            <a:ext cx="814583" cy="814583"/>
          </a:xfrm>
          <a:custGeom>
            <a:avLst/>
            <a:gdLst/>
            <a:ahLst/>
            <a:cxnLst/>
            <a:rect r="r" b="b" t="t" l="l"/>
            <a:pathLst>
              <a:path h="814583" w="814583">
                <a:moveTo>
                  <a:pt x="0" y="0"/>
                </a:moveTo>
                <a:lnTo>
                  <a:pt x="814583" y="0"/>
                </a:lnTo>
                <a:lnTo>
                  <a:pt x="814583" y="814582"/>
                </a:lnTo>
                <a:lnTo>
                  <a:pt x="0" y="8145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6196984" y="8620646"/>
            <a:ext cx="1205059" cy="1205059"/>
          </a:xfrm>
          <a:custGeom>
            <a:avLst/>
            <a:gdLst/>
            <a:ahLst/>
            <a:cxnLst/>
            <a:rect r="r" b="b" t="t" l="l"/>
            <a:pathLst>
              <a:path h="1205059" w="1205059">
                <a:moveTo>
                  <a:pt x="0" y="0"/>
                </a:moveTo>
                <a:lnTo>
                  <a:pt x="1205059" y="0"/>
                </a:lnTo>
                <a:lnTo>
                  <a:pt x="1205059" y="1205059"/>
                </a:lnTo>
                <a:lnTo>
                  <a:pt x="0" y="1205059"/>
                </a:lnTo>
                <a:lnTo>
                  <a:pt x="0" y="0"/>
                </a:lnTo>
                <a:close/>
              </a:path>
            </a:pathLst>
          </a:custGeom>
          <a:blipFill>
            <a:blip r:embed="rId7"/>
            <a:stretch>
              <a:fillRect l="0" t="0" r="0" b="0"/>
            </a:stretch>
          </a:blipFill>
        </p:spPr>
      </p:sp>
      <p:sp>
        <p:nvSpPr>
          <p:cNvPr name="TextBox 19" id="19"/>
          <p:cNvSpPr txBox="true"/>
          <p:nvPr/>
        </p:nvSpPr>
        <p:spPr>
          <a:xfrm rot="0">
            <a:off x="1363845" y="768097"/>
            <a:ext cx="2685498" cy="444998"/>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Big O No</a:t>
            </a:r>
          </a:p>
        </p:txBody>
      </p:sp>
      <p:sp>
        <p:nvSpPr>
          <p:cNvPr name="TextBox 20" id="20"/>
          <p:cNvSpPr txBox="true"/>
          <p:nvPr/>
        </p:nvSpPr>
        <p:spPr>
          <a:xfrm rot="0">
            <a:off x="10263695" y="2609241"/>
            <a:ext cx="5501647" cy="6124258"/>
          </a:xfrm>
          <a:prstGeom prst="rect">
            <a:avLst/>
          </a:prstGeom>
        </p:spPr>
        <p:txBody>
          <a:bodyPr anchor="t" rtlCol="false" tIns="0" lIns="0" bIns="0" rIns="0">
            <a:spAutoFit/>
          </a:bodyPr>
          <a:lstStyle/>
          <a:p>
            <a:pPr algn="just">
              <a:lnSpc>
                <a:spcPts val="3262"/>
              </a:lnSpc>
            </a:pPr>
            <a:r>
              <a:rPr lang="en-US" sz="2330">
                <a:solidFill>
                  <a:srgbClr val="FFFFFF"/>
                </a:solidFill>
                <a:latin typeface="Poppins"/>
                <a:ea typeface="Poppins"/>
                <a:cs typeface="Poppins"/>
                <a:sym typeface="Poppins"/>
              </a:rPr>
              <a:t>The future of cybersecurity is being transformed by advancements in artificial intelligence and machine learning. As network threats grow more complex, intelligent models offer faster, more accurate detection of vulnerabilities such as SQL Injection and XSS. This shift from manual defense to automated, real-time protection enables security systems to scale efficiently and adapt quickly to new threats — paving the way for smarter, self-learning defense mechanisms across digital infrastructure.</a:t>
            </a:r>
          </a:p>
        </p:txBody>
      </p:sp>
      <p:sp>
        <p:nvSpPr>
          <p:cNvPr name="TextBox 21" id="21"/>
          <p:cNvSpPr txBox="true"/>
          <p:nvPr/>
        </p:nvSpPr>
        <p:spPr>
          <a:xfrm rot="0">
            <a:off x="1363845" y="1279592"/>
            <a:ext cx="6879878" cy="570718"/>
          </a:xfrm>
          <a:prstGeom prst="rect">
            <a:avLst/>
          </a:prstGeom>
        </p:spPr>
        <p:txBody>
          <a:bodyPr anchor="t" rtlCol="false" tIns="0" lIns="0" bIns="0" rIns="0">
            <a:spAutoFit/>
          </a:bodyPr>
          <a:lstStyle/>
          <a:p>
            <a:pPr algn="just">
              <a:lnSpc>
                <a:spcPts val="4768"/>
              </a:lnSpc>
            </a:pPr>
            <a:r>
              <a:rPr lang="en-US" b="true" sz="3405" spc="-149">
                <a:solidFill>
                  <a:srgbClr val="FFFFFF"/>
                </a:solidFill>
                <a:latin typeface="Open Sauce Bold"/>
                <a:ea typeface="Open Sauce Bold"/>
                <a:cs typeface="Open Sauce Bold"/>
                <a:sym typeface="Open Sauce Bold"/>
              </a:rPr>
              <a:t>Refined Conclusion &amp; Resources</a:t>
            </a:r>
          </a:p>
        </p:txBody>
      </p:sp>
      <p:sp>
        <p:nvSpPr>
          <p:cNvPr name="TextBox 22" id="22"/>
          <p:cNvSpPr txBox="true"/>
          <p:nvPr/>
        </p:nvSpPr>
        <p:spPr>
          <a:xfrm rot="-5400000">
            <a:off x="13500597" y="5215748"/>
            <a:ext cx="7244600" cy="923470"/>
          </a:xfrm>
          <a:prstGeom prst="rect">
            <a:avLst/>
          </a:prstGeom>
        </p:spPr>
        <p:txBody>
          <a:bodyPr anchor="t" rtlCol="false" tIns="0" lIns="0" bIns="0" rIns="0">
            <a:spAutoFit/>
          </a:bodyPr>
          <a:lstStyle/>
          <a:p>
            <a:pPr algn="ctr">
              <a:lnSpc>
                <a:spcPts val="6474"/>
              </a:lnSpc>
            </a:pPr>
            <a:r>
              <a:rPr lang="en-US" b="true" sz="6347" spc="-285">
                <a:solidFill>
                  <a:srgbClr val="FFFFFF"/>
                </a:solidFill>
                <a:latin typeface="Telegraf Bold"/>
                <a:ea typeface="Telegraf Bold"/>
                <a:cs typeface="Telegraf Bold"/>
                <a:sym typeface="Telegraf Bold"/>
              </a:rPr>
              <a:t>Big o No</a:t>
            </a:r>
          </a:p>
        </p:txBody>
      </p:sp>
      <p:sp>
        <p:nvSpPr>
          <p:cNvPr name="TextBox 23" id="23"/>
          <p:cNvSpPr txBox="true"/>
          <p:nvPr/>
        </p:nvSpPr>
        <p:spPr>
          <a:xfrm rot="0">
            <a:off x="1028700" y="2229327"/>
            <a:ext cx="7522482" cy="776497"/>
          </a:xfrm>
          <a:prstGeom prst="rect">
            <a:avLst/>
          </a:prstGeom>
        </p:spPr>
        <p:txBody>
          <a:bodyPr anchor="t" rtlCol="false" tIns="0" lIns="0" bIns="0" rIns="0">
            <a:spAutoFit/>
          </a:bodyPr>
          <a:lstStyle/>
          <a:p>
            <a:pPr algn="just">
              <a:lnSpc>
                <a:spcPts val="3056"/>
              </a:lnSpc>
            </a:pPr>
            <a:r>
              <a:rPr lang="en-US" sz="2183">
                <a:solidFill>
                  <a:srgbClr val="FFFFFF"/>
                </a:solidFill>
                <a:latin typeface="Poppins"/>
                <a:ea typeface="Poppins"/>
                <a:cs typeface="Poppins"/>
                <a:sym typeface="Poppins"/>
              </a:rPr>
              <a:t>The AI-powered threat detection system developed by Team Big O No offers:</a:t>
            </a:r>
          </a:p>
        </p:txBody>
      </p:sp>
      <p:sp>
        <p:nvSpPr>
          <p:cNvPr name="TextBox 24" id="24"/>
          <p:cNvSpPr txBox="true"/>
          <p:nvPr/>
        </p:nvSpPr>
        <p:spPr>
          <a:xfrm rot="0">
            <a:off x="1009015" y="3489242"/>
            <a:ext cx="7853755" cy="3241842"/>
          </a:xfrm>
          <a:prstGeom prst="rect">
            <a:avLst/>
          </a:prstGeom>
        </p:spPr>
        <p:txBody>
          <a:bodyPr anchor="t" rtlCol="false" tIns="0" lIns="0" bIns="0" rIns="0">
            <a:spAutoFit/>
          </a:bodyPr>
          <a:lstStyle/>
          <a:p>
            <a:pPr algn="just" marL="492689" indent="-246345" lvl="1">
              <a:lnSpc>
                <a:spcPts val="3194"/>
              </a:lnSpc>
              <a:buFont typeface="Arial"/>
              <a:buChar char="•"/>
            </a:pPr>
            <a:r>
              <a:rPr lang="en-US" sz="2282">
                <a:solidFill>
                  <a:srgbClr val="FFFFFF"/>
                </a:solidFill>
                <a:latin typeface="Poppins"/>
                <a:ea typeface="Poppins"/>
                <a:cs typeface="Poppins"/>
                <a:sym typeface="Poppins"/>
              </a:rPr>
              <a:t>Real-time protection against SQL Injection (SQLi) and Cross-Site Scripting (XSS) attacks</a:t>
            </a:r>
          </a:p>
          <a:p>
            <a:pPr algn="just" marL="492689" indent="-246345" lvl="1">
              <a:lnSpc>
                <a:spcPts val="3194"/>
              </a:lnSpc>
              <a:buFont typeface="Arial"/>
              <a:buChar char="•"/>
            </a:pPr>
            <a:r>
              <a:rPr lang="en-US" sz="2282">
                <a:solidFill>
                  <a:srgbClr val="FFFFFF"/>
                </a:solidFill>
                <a:latin typeface="Poppins"/>
                <a:ea typeface="Poppins"/>
                <a:cs typeface="Poppins"/>
                <a:sym typeface="Poppins"/>
              </a:rPr>
              <a:t>Automatic threat recognition without manual oversight</a:t>
            </a:r>
          </a:p>
          <a:p>
            <a:pPr algn="just" marL="492689" indent="-246345" lvl="1">
              <a:lnSpc>
                <a:spcPts val="3194"/>
              </a:lnSpc>
              <a:buFont typeface="Arial"/>
              <a:buChar char="•"/>
            </a:pPr>
            <a:r>
              <a:rPr lang="en-US" sz="2282">
                <a:solidFill>
                  <a:srgbClr val="FFFFFF"/>
                </a:solidFill>
                <a:latin typeface="Poppins"/>
                <a:ea typeface="Poppins"/>
                <a:cs typeface="Poppins"/>
                <a:sym typeface="Poppins"/>
              </a:rPr>
              <a:t>Integrated chatbot that explains each detected threat clearly</a:t>
            </a:r>
          </a:p>
          <a:p>
            <a:pPr algn="just">
              <a:lnSpc>
                <a:spcPts val="3194"/>
              </a:lnSpc>
            </a:pPr>
          </a:p>
          <a:p>
            <a:pPr algn="just">
              <a:lnSpc>
                <a:spcPts val="3194"/>
              </a:lnSpc>
            </a:pPr>
          </a:p>
        </p:txBody>
      </p:sp>
      <p:sp>
        <p:nvSpPr>
          <p:cNvPr name="TextBox 25" id="25"/>
          <p:cNvSpPr txBox="true"/>
          <p:nvPr/>
        </p:nvSpPr>
        <p:spPr>
          <a:xfrm rot="0">
            <a:off x="2077857" y="9166025"/>
            <a:ext cx="1257475" cy="359029"/>
          </a:xfrm>
          <a:prstGeom prst="rect">
            <a:avLst/>
          </a:prstGeom>
        </p:spPr>
        <p:txBody>
          <a:bodyPr anchor="t" rtlCol="false" tIns="0" lIns="0" bIns="0" rIns="0">
            <a:spAutoFit/>
          </a:bodyPr>
          <a:lstStyle/>
          <a:p>
            <a:pPr algn="just" marL="429642" indent="-214821" lvl="1">
              <a:lnSpc>
                <a:spcPts val="2786"/>
              </a:lnSpc>
              <a:buFont typeface="Arial"/>
              <a:buChar char="•"/>
            </a:pPr>
            <a:r>
              <a:rPr lang="en-US" sz="1990" u="sng">
                <a:solidFill>
                  <a:srgbClr val="FFFFFF"/>
                </a:solidFill>
                <a:latin typeface="Poppins"/>
                <a:ea typeface="Poppins"/>
                <a:cs typeface="Poppins"/>
                <a:sym typeface="Poppins"/>
                <a:hlinkClick r:id="rId8" tooltip="http://github.com/Rohith-Reddy-Y/AI-ML_for_Networking"/>
              </a:rPr>
              <a:t>Link</a:t>
            </a:r>
          </a:p>
        </p:txBody>
      </p:sp>
      <p:sp>
        <p:nvSpPr>
          <p:cNvPr name="TextBox 26" id="26"/>
          <p:cNvSpPr txBox="true"/>
          <p:nvPr/>
        </p:nvSpPr>
        <p:spPr>
          <a:xfrm rot="0">
            <a:off x="4471677" y="9166025"/>
            <a:ext cx="1257475" cy="359051"/>
          </a:xfrm>
          <a:prstGeom prst="rect">
            <a:avLst/>
          </a:prstGeom>
        </p:spPr>
        <p:txBody>
          <a:bodyPr anchor="t" rtlCol="false" tIns="0" lIns="0" bIns="0" rIns="0">
            <a:spAutoFit/>
          </a:bodyPr>
          <a:lstStyle/>
          <a:p>
            <a:pPr algn="just" marL="429642" indent="-214821" lvl="1">
              <a:lnSpc>
                <a:spcPts val="2786"/>
              </a:lnSpc>
              <a:buFont typeface="Arial"/>
              <a:buChar char="•"/>
            </a:pPr>
            <a:r>
              <a:rPr lang="en-US" sz="1990" u="sng">
                <a:solidFill>
                  <a:srgbClr val="FFFFFF"/>
                </a:solidFill>
                <a:latin typeface="Poppins"/>
                <a:ea typeface="Poppins"/>
                <a:cs typeface="Poppins"/>
                <a:sym typeface="Poppins"/>
              </a:rPr>
              <a:t>Demo</a:t>
            </a:r>
          </a:p>
        </p:txBody>
      </p:sp>
      <p:sp>
        <p:nvSpPr>
          <p:cNvPr name="TextBox 27" id="27"/>
          <p:cNvSpPr txBox="true"/>
          <p:nvPr/>
        </p:nvSpPr>
        <p:spPr>
          <a:xfrm rot="0">
            <a:off x="7040696" y="9166025"/>
            <a:ext cx="2027104" cy="359051"/>
          </a:xfrm>
          <a:prstGeom prst="rect">
            <a:avLst/>
          </a:prstGeom>
        </p:spPr>
        <p:txBody>
          <a:bodyPr anchor="t" rtlCol="false" tIns="0" lIns="0" bIns="0" rIns="0">
            <a:spAutoFit/>
          </a:bodyPr>
          <a:lstStyle/>
          <a:p>
            <a:pPr algn="just" marL="429642" indent="-214821" lvl="1">
              <a:lnSpc>
                <a:spcPts val="2786"/>
              </a:lnSpc>
              <a:buFont typeface="Arial"/>
              <a:buChar char="•"/>
            </a:pPr>
            <a:r>
              <a:rPr lang="en-US" sz="1990" u="sng">
                <a:solidFill>
                  <a:srgbClr val="FFFFFF"/>
                </a:solidFill>
                <a:latin typeface="Poppins"/>
                <a:ea typeface="Poppins"/>
                <a:cs typeface="Poppins"/>
                <a:sym typeface="Poppins"/>
              </a:rPr>
              <a:t>Architecture </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DAGs9_ZAh9M</dc:identifier>
  <dcterms:modified xsi:type="dcterms:W3CDTF">2011-08-01T06:04:30Z</dcterms:modified>
  <cp:revision>1</cp:revision>
  <dc:title>AI/ML_For_Networking_PPT</dc:title>
</cp:coreProperties>
</file>