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571" r:id="rId3"/>
    <p:sldId id="572" r:id="rId4"/>
    <p:sldId id="573" r:id="rId5"/>
    <p:sldId id="574" r:id="rId6"/>
    <p:sldId id="575" r:id="rId7"/>
    <p:sldId id="576" r:id="rId8"/>
    <p:sldId id="577" r:id="rId9"/>
    <p:sldId id="579" r:id="rId10"/>
    <p:sldId id="578" r:id="rId11"/>
    <p:sldId id="570" r:id="rId1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20B836-56D0-97DC-068F-01B3A795833D}" v="107" dt="2025-04-28T10:32:37.732"/>
    <p1510:client id="{22C22A61-C23B-4AFE-81E6-4E7076213851}" v="1" dt="2025-04-28T10:44:04.838"/>
    <p1510:client id="{41ED53A8-5329-C747-A241-46CEB6D4E255}" v="58" dt="2025-04-29T04:53:52.575"/>
    <p1510:client id="{65706ED1-670B-4719-B8CB-BA21F8D40372}" v="31" dt="2025-04-29T05:33:41.586"/>
    <p1510:client id="{9567BC2E-213D-4409-89B3-6A653ECA53D9}" v="15" dt="2025-04-29T08:24:08.9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baz Ahmed Ali" userId="S::shabaz@edunetfoundation.org::8937c481-946d-4552-82de-d81526054d6b" providerId="AD" clId="Web-{22C22A61-C23B-4AFE-81E6-4E7076213851}"/>
    <pc:docChg chg="sldOrd">
      <pc:chgData name="Shabaz Ahmed Ali" userId="S::shabaz@edunetfoundation.org::8937c481-946d-4552-82de-d81526054d6b" providerId="AD" clId="Web-{22C22A61-C23B-4AFE-81E6-4E7076213851}" dt="2025-04-28T10:44:04.838" v="0"/>
      <pc:docMkLst>
        <pc:docMk/>
      </pc:docMkLst>
      <pc:sldChg chg="ord">
        <pc:chgData name="Shabaz Ahmed Ali" userId="S::shabaz@edunetfoundation.org::8937c481-946d-4552-82de-d81526054d6b" providerId="AD" clId="Web-{22C22A61-C23B-4AFE-81E6-4E7076213851}" dt="2025-04-28T10:44:04.838" v="0"/>
        <pc:sldMkLst>
          <pc:docMk/>
          <pc:sldMk cId="3744199677" sldId="579"/>
        </pc:sldMkLst>
      </pc:sldChg>
    </pc:docChg>
  </pc:docChgLst>
  <pc:docChgLst>
    <pc:chgData name="Kush Tripathi" userId="7a3ee10a-3b61-41fe-ac67-b165fb7d4208" providerId="ADAL" clId="{41ED53A8-5329-C747-A241-46CEB6D4E255}"/>
    <pc:docChg chg="modSld">
      <pc:chgData name="Kush Tripathi" userId="7a3ee10a-3b61-41fe-ac67-b165fb7d4208" providerId="ADAL" clId="{41ED53A8-5329-C747-A241-46CEB6D4E255}" dt="2025-04-29T04:53:52.575" v="57" actId="20577"/>
      <pc:docMkLst>
        <pc:docMk/>
      </pc:docMkLst>
      <pc:sldChg chg="modSp mod">
        <pc:chgData name="Kush Tripathi" userId="7a3ee10a-3b61-41fe-ac67-b165fb7d4208" providerId="ADAL" clId="{41ED53A8-5329-C747-A241-46CEB6D4E255}" dt="2025-04-29T04:53:52.575" v="57" actId="20577"/>
        <pc:sldMkLst>
          <pc:docMk/>
          <pc:sldMk cId="109857222" sldId="256"/>
        </pc:sldMkLst>
        <pc:spChg chg="mod">
          <ac:chgData name="Kush Tripathi" userId="7a3ee10a-3b61-41fe-ac67-b165fb7d4208" providerId="ADAL" clId="{41ED53A8-5329-C747-A241-46CEB6D4E255}" dt="2025-04-29T04:53:06.617" v="0" actId="14100"/>
          <ac:spMkLst>
            <pc:docMk/>
            <pc:sldMk cId="109857222" sldId="256"/>
            <ac:spMk id="2" creationId="{00000000-0000-0000-0000-000000000000}"/>
          </ac:spMkLst>
        </pc:spChg>
        <pc:spChg chg="mod">
          <ac:chgData name="Kush Tripathi" userId="7a3ee10a-3b61-41fe-ac67-b165fb7d4208" providerId="ADAL" clId="{41ED53A8-5329-C747-A241-46CEB6D4E255}" dt="2025-04-29T04:53:09.274" v="1" actId="1076"/>
          <ac:spMkLst>
            <pc:docMk/>
            <pc:sldMk cId="109857222" sldId="256"/>
            <ac:spMk id="3" creationId="{00000000-0000-0000-0000-000000000000}"/>
          </ac:spMkLst>
        </pc:spChg>
        <pc:spChg chg="mod">
          <ac:chgData name="Kush Tripathi" userId="7a3ee10a-3b61-41fe-ac67-b165fb7d4208" providerId="ADAL" clId="{41ED53A8-5329-C747-A241-46CEB6D4E255}" dt="2025-04-29T04:53:52.575" v="57" actId="20577"/>
          <ac:spMkLst>
            <pc:docMk/>
            <pc:sldMk cId="109857222" sldId="256"/>
            <ac:spMk id="4" creationId="{EAB0FDC9-4C27-8F7B-AC01-4E468CB23D2B}"/>
          </ac:spMkLst>
        </pc:spChg>
      </pc:sldChg>
    </pc:docChg>
  </pc:docChgLst>
  <pc:docChgLst>
    <pc:chgData name="Shabaz Ahmed Ali" userId="S::shabaz@edunetfoundation.org::8937c481-946d-4552-82de-d81526054d6b" providerId="AD" clId="Web-{9567BC2E-213D-4409-89B3-6A653ECA53D9}"/>
    <pc:docChg chg="modSld">
      <pc:chgData name="Shabaz Ahmed Ali" userId="S::shabaz@edunetfoundation.org::8937c481-946d-4552-82de-d81526054d6b" providerId="AD" clId="Web-{9567BC2E-213D-4409-89B3-6A653ECA53D9}" dt="2025-04-29T08:24:08.978" v="14" actId="20577"/>
      <pc:docMkLst>
        <pc:docMk/>
      </pc:docMkLst>
      <pc:sldChg chg="modSp">
        <pc:chgData name="Shabaz Ahmed Ali" userId="S::shabaz@edunetfoundation.org::8937c481-946d-4552-82de-d81526054d6b" providerId="AD" clId="Web-{9567BC2E-213D-4409-89B3-6A653ECA53D9}" dt="2025-04-29T08:22:25.899" v="1" actId="14100"/>
        <pc:sldMkLst>
          <pc:docMk/>
          <pc:sldMk cId="109857222" sldId="256"/>
        </pc:sldMkLst>
        <pc:spChg chg="mod">
          <ac:chgData name="Shabaz Ahmed Ali" userId="S::shabaz@edunetfoundation.org::8937c481-946d-4552-82de-d81526054d6b" providerId="AD" clId="Web-{9567BC2E-213D-4409-89B3-6A653ECA53D9}" dt="2025-04-29T08:22:25.899" v="1" actId="14100"/>
          <ac:spMkLst>
            <pc:docMk/>
            <pc:sldMk cId="109857222" sldId="256"/>
            <ac:spMk id="2" creationId="{00000000-0000-0000-0000-000000000000}"/>
          </ac:spMkLst>
        </pc:spChg>
      </pc:sldChg>
      <pc:sldChg chg="modSp">
        <pc:chgData name="Shabaz Ahmed Ali" userId="S::shabaz@edunetfoundation.org::8937c481-946d-4552-82de-d81526054d6b" providerId="AD" clId="Web-{9567BC2E-213D-4409-89B3-6A653ECA53D9}" dt="2025-04-29T08:24:08.978" v="14" actId="20577"/>
        <pc:sldMkLst>
          <pc:docMk/>
          <pc:sldMk cId="1691700673" sldId="578"/>
        </pc:sldMkLst>
        <pc:spChg chg="mod">
          <ac:chgData name="Shabaz Ahmed Ali" userId="S::shabaz@edunetfoundation.org::8937c481-946d-4552-82de-d81526054d6b" providerId="AD" clId="Web-{9567BC2E-213D-4409-89B3-6A653ECA53D9}" dt="2025-04-29T08:24:08.978" v="14" actId="20577"/>
          <ac:spMkLst>
            <pc:docMk/>
            <pc:sldMk cId="1691700673" sldId="578"/>
            <ac:spMk id="3" creationId="{5E6198D1-2392-A218-1A4C-10F40FCB8253}"/>
          </ac:spMkLst>
        </pc:spChg>
      </pc:sldChg>
    </pc:docChg>
  </pc:docChgLst>
  <pc:docChgLst>
    <pc:chgData name="Shabaz Ahmed Ali" userId="S::shabaz@edunetfoundation.org::8937c481-946d-4552-82de-d81526054d6b" providerId="AD" clId="Web-{65706ED1-670B-4719-B8CB-BA21F8D40372}"/>
    <pc:docChg chg="modSld">
      <pc:chgData name="Shabaz Ahmed Ali" userId="S::shabaz@edunetfoundation.org::8937c481-946d-4552-82de-d81526054d6b" providerId="AD" clId="Web-{65706ED1-670B-4719-B8CB-BA21F8D40372}" dt="2025-04-29T05:33:39.336" v="29" actId="20577"/>
      <pc:docMkLst>
        <pc:docMk/>
      </pc:docMkLst>
      <pc:sldChg chg="addSp delSp modSp">
        <pc:chgData name="Shabaz Ahmed Ali" userId="S::shabaz@edunetfoundation.org::8937c481-946d-4552-82de-d81526054d6b" providerId="AD" clId="Web-{65706ED1-670B-4719-B8CB-BA21F8D40372}" dt="2025-04-29T05:33:39.336" v="29" actId="20577"/>
        <pc:sldMkLst>
          <pc:docMk/>
          <pc:sldMk cId="109857222" sldId="256"/>
        </pc:sldMkLst>
        <pc:spChg chg="mod">
          <ac:chgData name="Shabaz Ahmed Ali" userId="S::shabaz@edunetfoundation.org::8937c481-946d-4552-82de-d81526054d6b" providerId="AD" clId="Web-{65706ED1-670B-4719-B8CB-BA21F8D40372}" dt="2025-04-29T04:57:38.200" v="24" actId="20577"/>
          <ac:spMkLst>
            <pc:docMk/>
            <pc:sldMk cId="109857222" sldId="256"/>
            <ac:spMk id="2" creationId="{00000000-0000-0000-0000-000000000000}"/>
          </ac:spMkLst>
        </pc:spChg>
        <pc:spChg chg="mod">
          <ac:chgData name="Shabaz Ahmed Ali" userId="S::shabaz@edunetfoundation.org::8937c481-946d-4552-82de-d81526054d6b" providerId="AD" clId="Web-{65706ED1-670B-4719-B8CB-BA21F8D40372}" dt="2025-04-29T05:33:39.336" v="29" actId="20577"/>
          <ac:spMkLst>
            <pc:docMk/>
            <pc:sldMk cId="109857222" sldId="256"/>
            <ac:spMk id="3" creationId="{00000000-0000-0000-0000-000000000000}"/>
          </ac:spMkLst>
        </pc:spChg>
        <pc:spChg chg="del">
          <ac:chgData name="Shabaz Ahmed Ali" userId="S::shabaz@edunetfoundation.org::8937c481-946d-4552-82de-d81526054d6b" providerId="AD" clId="Web-{65706ED1-670B-4719-B8CB-BA21F8D40372}" dt="2025-04-29T04:57:29.528" v="23"/>
          <ac:spMkLst>
            <pc:docMk/>
            <pc:sldMk cId="109857222" sldId="256"/>
            <ac:spMk id="4" creationId="{EAB0FDC9-4C27-8F7B-AC01-4E468CB23D2B}"/>
          </ac:spMkLst>
        </pc:spChg>
        <pc:spChg chg="del">
          <ac:chgData name="Shabaz Ahmed Ali" userId="S::shabaz@edunetfoundation.org::8937c481-946d-4552-82de-d81526054d6b" providerId="AD" clId="Web-{65706ED1-670B-4719-B8CB-BA21F8D40372}" dt="2025-04-29T04:57:29.528" v="23"/>
          <ac:spMkLst>
            <pc:docMk/>
            <pc:sldMk cId="109857222" sldId="256"/>
            <ac:spMk id="38" creationId="{4FFBEE45-F140-49D5-85EA-C78C24340B23}"/>
          </ac:spMkLst>
        </pc:spChg>
        <pc:spChg chg="add">
          <ac:chgData name="Shabaz Ahmed Ali" userId="S::shabaz@edunetfoundation.org::8937c481-946d-4552-82de-d81526054d6b" providerId="AD" clId="Web-{65706ED1-670B-4719-B8CB-BA21F8D40372}" dt="2025-04-29T04:57:29.528" v="23"/>
          <ac:spMkLst>
            <pc:docMk/>
            <pc:sldMk cId="109857222" sldId="256"/>
            <ac:spMk id="43" creationId="{91DC6ABD-215C-4EA8-A483-CEF5B99AB385}"/>
          </ac:spMkLst>
        </pc:spChg>
        <pc:spChg chg="add">
          <ac:chgData name="Shabaz Ahmed Ali" userId="S::shabaz@edunetfoundation.org::8937c481-946d-4552-82de-d81526054d6b" providerId="AD" clId="Web-{65706ED1-670B-4719-B8CB-BA21F8D40372}" dt="2025-04-29T04:57:29.528" v="23"/>
          <ac:spMkLst>
            <pc:docMk/>
            <pc:sldMk cId="109857222" sldId="256"/>
            <ac:spMk id="49" creationId="{04357C93-F0CB-4A1C-8F77-4E9063789819}"/>
          </ac:spMkLst>
        </pc:spChg>
        <pc:grpChg chg="add">
          <ac:chgData name="Shabaz Ahmed Ali" userId="S::shabaz@edunetfoundation.org::8937c481-946d-4552-82de-d81526054d6b" providerId="AD" clId="Web-{65706ED1-670B-4719-B8CB-BA21F8D40372}" dt="2025-04-29T04:57:29.528" v="23"/>
          <ac:grpSpMkLst>
            <pc:docMk/>
            <pc:sldMk cId="109857222" sldId="256"/>
            <ac:grpSpMk id="45" creationId="{3AF6A671-C637-4547-85F4-51B6D1881399}"/>
          </ac:grpSpMkLst>
        </pc:grpChg>
        <pc:picChg chg="add mod">
          <ac:chgData name="Shabaz Ahmed Ali" userId="S::shabaz@edunetfoundation.org::8937c481-946d-4552-82de-d81526054d6b" providerId="AD" clId="Web-{65706ED1-670B-4719-B8CB-BA21F8D40372}" dt="2025-04-29T04:57:29.528" v="23"/>
          <ac:picMkLst>
            <pc:docMk/>
            <pc:sldMk cId="109857222" sldId="256"/>
            <ac:picMk id="5" creationId="{B4288F3F-AD4C-81EA-1336-D2C00EFCC47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09/05/2025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09/05/2025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09/05/2025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09/05/2025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09/05/2025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09/05/2025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09/05/2025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09/05/2025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09/05/2025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09/05/2025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09/05/2025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09/05/2025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99609" y="679731"/>
            <a:ext cx="4779664" cy="2386161"/>
          </a:xfrm>
        </p:spPr>
        <p:txBody>
          <a:bodyPr vert="horz" lIns="91440" tIns="45720" rIns="91440" bIns="45720" rtlCol="0">
            <a:normAutofit/>
          </a:bodyPr>
          <a:lstStyle/>
          <a:p>
            <a:pPr algn="l"/>
            <a:r>
              <a:rPr lang="en-US" sz="2000" b="1" kern="1200" dirty="0">
                <a:latin typeface="+mj-lt"/>
                <a:ea typeface="+mj-ea"/>
                <a:cs typeface="+mj-cs"/>
              </a:rPr>
              <a:t>CAPSTONE PROJECT</a:t>
            </a:r>
            <a:br>
              <a:rPr lang="en-US" sz="2000" b="1"/>
            </a:br>
            <a:br>
              <a:rPr lang="en-US" sz="5100" b="1"/>
            </a:br>
            <a:r>
              <a:rPr lang="en-US" sz="5100" b="1" cap="all" dirty="0">
                <a:latin typeface="Aptos"/>
              </a:rPr>
              <a:t>PROJECT TITLE</a:t>
            </a:r>
            <a:endParaRPr lang="en-US" sz="5100" dirty="0">
              <a:latin typeface="Aptos"/>
            </a:endParaRPr>
          </a:p>
          <a:p>
            <a:pPr algn="l"/>
            <a:endParaRPr lang="en-US" sz="5100" b="1" kern="1200"/>
          </a:p>
        </p:txBody>
      </p:sp>
      <p:sp>
        <p:nvSpPr>
          <p:cNvPr id="3" name="Subtitle 2"/>
          <p:cNvSpPr>
            <a:spLocks noGrp="1"/>
          </p:cNvSpPr>
          <p:nvPr>
            <p:ph type="subTitle" idx="1"/>
          </p:nvPr>
        </p:nvSpPr>
        <p:spPr>
          <a:xfrm>
            <a:off x="599609" y="4200379"/>
            <a:ext cx="4171994" cy="1570170"/>
          </a:xfrm>
        </p:spPr>
        <p:txBody>
          <a:bodyPr vert="horz" lIns="91440" tIns="45720" rIns="91440" bIns="45720" rtlCol="0" anchor="t">
            <a:noAutofit/>
          </a:bodyPr>
          <a:lstStyle/>
          <a:p>
            <a:pPr algn="l">
              <a:spcAft>
                <a:spcPts val="600"/>
              </a:spcAft>
            </a:pPr>
            <a:r>
              <a:rPr lang="en-US" sz="1600" b="1" cap="all" dirty="0"/>
              <a:t>Presented By</a:t>
            </a:r>
            <a:endParaRPr lang="en-US" sz="1600" cap="all" dirty="0"/>
          </a:p>
          <a:p>
            <a:pPr algn="l">
              <a:spcAft>
                <a:spcPts val="600"/>
              </a:spcAft>
            </a:pPr>
            <a:r>
              <a:rPr lang="en-US" sz="1600" b="1" cap="all" dirty="0"/>
              <a:t>Student Name:</a:t>
            </a:r>
          </a:p>
          <a:p>
            <a:pPr algn="l">
              <a:spcAft>
                <a:spcPts val="600"/>
              </a:spcAft>
            </a:pPr>
            <a:r>
              <a:rPr lang="en-US" sz="1600" b="1" cap="all" dirty="0"/>
              <a:t>College Name:</a:t>
            </a:r>
          </a:p>
          <a:p>
            <a:pPr algn="l">
              <a:spcAft>
                <a:spcPts val="600"/>
              </a:spcAft>
            </a:pPr>
            <a:r>
              <a:rPr lang="en-US" sz="1600" b="1" cap="all" dirty="0"/>
              <a:t>Department:</a:t>
            </a:r>
          </a:p>
          <a:p>
            <a:pPr algn="l">
              <a:spcAft>
                <a:spcPts val="600"/>
              </a:spcAft>
            </a:pPr>
            <a:r>
              <a:rPr lang="en-US" sz="1600" b="1" cap="all" dirty="0"/>
              <a:t>Email ID:</a:t>
            </a:r>
          </a:p>
          <a:p>
            <a:pPr algn="l">
              <a:spcAft>
                <a:spcPts val="600"/>
              </a:spcAft>
            </a:pPr>
            <a:r>
              <a:rPr lang="en-US" sz="1600" b="1" cap="all" dirty="0"/>
              <a:t>AICTE Student ID:</a:t>
            </a:r>
            <a:endParaRPr lang="en-US" sz="1600" dirty="0"/>
          </a:p>
        </p:txBody>
      </p:sp>
      <p:grpSp>
        <p:nvGrpSpPr>
          <p:cNvPr id="45" name="Group 44">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46" name="Straight Connector 45">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4288F3F-AD4C-81EA-1336-D2C00EFCC479}"/>
              </a:ext>
            </a:extLst>
          </p:cNvPr>
          <p:cNvPicPr>
            <a:picLocks noChangeAspect="1"/>
          </p:cNvPicPr>
          <p:nvPr/>
        </p:nvPicPr>
        <p:blipFill>
          <a:blip r:embed="rId2"/>
          <a:stretch>
            <a:fillRect/>
          </a:stretch>
        </p:blipFill>
        <p:spPr>
          <a:xfrm>
            <a:off x="5828975" y="557360"/>
            <a:ext cx="5210251" cy="5632704"/>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9D7BEC-26CE-96DB-DC10-B2897FA510E0}"/>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References</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6198D1-2392-A218-1A4C-10F40FCB8253}"/>
              </a:ext>
            </a:extLst>
          </p:cNvPr>
          <p:cNvSpPr>
            <a:spLocks noGrp="1"/>
          </p:cNvSpPr>
          <p:nvPr>
            <p:ph idx="1"/>
          </p:nvPr>
        </p:nvSpPr>
        <p:spPr>
          <a:xfrm>
            <a:off x="838200" y="1929384"/>
            <a:ext cx="10515600" cy="4251960"/>
          </a:xfrm>
        </p:spPr>
        <p:txBody>
          <a:bodyPr vert="horz" lIns="91440" tIns="45720" rIns="91440" bIns="45720" rtlCol="0" anchor="t">
            <a:normAutofit/>
          </a:bodyPr>
          <a:lstStyle/>
          <a:p>
            <a:pPr marL="0" indent="0">
              <a:buNone/>
            </a:pPr>
            <a:r>
              <a:rPr lang="en-IN" sz="2200" dirty="0">
                <a:latin typeface="Franklin Gothic Book"/>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US" sz="2200">
              <a:latin typeface="Aptos" panose="020B0004020202020204"/>
            </a:endParaRPr>
          </a:p>
          <a:p>
            <a:pPr marL="0" indent="0">
              <a:buNone/>
            </a:pPr>
            <a:r>
              <a:rPr lang="en-IN" sz="2200" dirty="0">
                <a:latin typeface="Franklin Gothic Book"/>
              </a:rPr>
              <a:t>GitHub Link:</a:t>
            </a:r>
            <a:r>
              <a:rPr lang="en-IN" sz="2200" dirty="0">
                <a:solidFill>
                  <a:srgbClr val="0070C0"/>
                </a:solidFill>
                <a:latin typeface="Franklin Gothic Book"/>
              </a:rPr>
              <a:t> </a:t>
            </a:r>
            <a:r>
              <a:rPr lang="en-IN" sz="2200" u="sng" dirty="0">
                <a:solidFill>
                  <a:srgbClr val="0070C0"/>
                </a:solidFill>
                <a:latin typeface="Franklin Gothic Book"/>
              </a:rPr>
              <a:t>Link</a:t>
            </a:r>
          </a:p>
          <a:p>
            <a:pPr marL="0" indent="0">
              <a:buNone/>
            </a:pPr>
            <a:endParaRPr lang="en-IN" sz="2200" u="sng" dirty="0">
              <a:solidFill>
                <a:srgbClr val="0070C0"/>
              </a:solidFill>
              <a:latin typeface="Franklin Gothic Book"/>
            </a:endParaRPr>
          </a:p>
          <a:p>
            <a:pPr marL="0" indent="0">
              <a:buNone/>
            </a:pPr>
            <a:endParaRPr lang="en-IN" sz="2200" dirty="0">
              <a:latin typeface="Franklin Gothic Book"/>
            </a:endParaRPr>
          </a:p>
        </p:txBody>
      </p:sp>
    </p:spTree>
    <p:extLst>
      <p:ext uri="{BB962C8B-B14F-4D97-AF65-F5344CB8AC3E}">
        <p14:creationId xmlns:p14="http://schemas.microsoft.com/office/powerpoint/2010/main" val="1691700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2B4E14-CB16-A18D-91E1-78787A456020}"/>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2B90035-F7DF-B222-A678-18C907CDC7DD}"/>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kern="1200">
                <a:solidFill>
                  <a:schemeClr val="tx1"/>
                </a:solidFill>
                <a:latin typeface="+mj-lt"/>
                <a:ea typeface="+mj-ea"/>
                <a:cs typeface="+mj-cs"/>
              </a:rPr>
              <a:t>Thank you</a:t>
            </a:r>
            <a:endParaRPr lang="en-US" sz="6600" kern="1200">
              <a:solidFill>
                <a:schemeClr val="tx1"/>
              </a:solidFill>
              <a:latin typeface="+mj-lt"/>
              <a:ea typeface="+mj-ea"/>
              <a:cs typeface="+mj-cs"/>
            </a:endParaRPr>
          </a:p>
        </p:txBody>
      </p:sp>
      <p:sp>
        <p:nvSpPr>
          <p:cNvPr id="24"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549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1E0E59-694D-9DFE-4488-37D5F2F480A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OUTLINE</a:t>
            </a:r>
            <a:endParaRPr lang="en-US" sz="5400"/>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04173D-62A9-AF06-B476-EEB827087147}"/>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pPr>
            <a:r>
              <a:rPr lang="en-US" sz="2200" b="1">
                <a:latin typeface="Arial"/>
                <a:cs typeface="Arial"/>
              </a:rPr>
              <a:t>Problem Statement </a:t>
            </a:r>
            <a:r>
              <a:rPr lang="en-US" sz="2200">
                <a:latin typeface="Arial"/>
                <a:cs typeface="Arial"/>
              </a:rPr>
              <a:t>(Should not include solution)</a:t>
            </a:r>
          </a:p>
          <a:p>
            <a:pPr marL="305435" indent="-305435">
              <a:spcBef>
                <a:spcPct val="20000"/>
              </a:spcBef>
              <a:spcAft>
                <a:spcPts val="600"/>
              </a:spcAft>
            </a:pPr>
            <a:r>
              <a:rPr lang="en-US" sz="2200" b="1">
                <a:latin typeface="Arial"/>
                <a:cs typeface="Arial"/>
              </a:rPr>
              <a:t>Proposed System/Solution</a:t>
            </a:r>
            <a:endParaRPr lang="en-US" sz="2200">
              <a:latin typeface="Arial"/>
              <a:cs typeface="Arial"/>
            </a:endParaRPr>
          </a:p>
          <a:p>
            <a:pPr marL="305435" indent="-305435">
              <a:spcBef>
                <a:spcPct val="20000"/>
              </a:spcBef>
              <a:spcAft>
                <a:spcPts val="600"/>
              </a:spcAft>
            </a:pPr>
            <a:r>
              <a:rPr lang="en-US" sz="2200" b="1">
                <a:latin typeface="Arial"/>
                <a:cs typeface="Arial"/>
              </a:rPr>
              <a:t>System Development Approach </a:t>
            </a:r>
            <a:r>
              <a:rPr lang="en-US" sz="2200">
                <a:latin typeface="Arial"/>
                <a:cs typeface="Arial"/>
              </a:rPr>
              <a:t>(Technology Used) </a:t>
            </a:r>
          </a:p>
          <a:p>
            <a:pPr marL="305435" indent="-305435">
              <a:spcBef>
                <a:spcPct val="20000"/>
              </a:spcBef>
              <a:spcAft>
                <a:spcPts val="600"/>
              </a:spcAft>
            </a:pPr>
            <a:r>
              <a:rPr lang="en-US" sz="2200" b="1">
                <a:latin typeface="Arial"/>
                <a:cs typeface="Arial"/>
              </a:rPr>
              <a:t>Algorithm &amp; Deployment  </a:t>
            </a:r>
            <a:endParaRPr lang="en-US" sz="2200">
              <a:latin typeface="Arial"/>
              <a:cs typeface="Arial"/>
            </a:endParaRPr>
          </a:p>
          <a:p>
            <a:pPr marL="305435" indent="-305435">
              <a:spcBef>
                <a:spcPct val="20000"/>
              </a:spcBef>
              <a:spcAft>
                <a:spcPts val="600"/>
              </a:spcAft>
            </a:pPr>
            <a:r>
              <a:rPr lang="en-US" sz="2200" b="1">
                <a:latin typeface="Arial"/>
                <a:cs typeface="Arial"/>
              </a:rPr>
              <a:t>Result (Output Image)</a:t>
            </a:r>
            <a:endParaRPr lang="en-US" sz="2200">
              <a:latin typeface="Arial"/>
              <a:cs typeface="Arial"/>
            </a:endParaRPr>
          </a:p>
          <a:p>
            <a:pPr marL="305435" indent="-305435">
              <a:spcBef>
                <a:spcPct val="20000"/>
              </a:spcBef>
              <a:spcAft>
                <a:spcPts val="600"/>
              </a:spcAft>
            </a:pPr>
            <a:r>
              <a:rPr lang="en-US" sz="2200" b="1">
                <a:latin typeface="Arial"/>
                <a:cs typeface="Arial"/>
              </a:rPr>
              <a:t>Conclusion</a:t>
            </a:r>
            <a:endParaRPr lang="en-US" sz="2200">
              <a:latin typeface="Arial"/>
              <a:cs typeface="Arial"/>
            </a:endParaRPr>
          </a:p>
          <a:p>
            <a:pPr marL="305435" indent="-305435">
              <a:spcBef>
                <a:spcPct val="20000"/>
              </a:spcBef>
              <a:spcAft>
                <a:spcPts val="600"/>
              </a:spcAft>
            </a:pPr>
            <a:r>
              <a:rPr lang="en-US" sz="2200" b="1">
                <a:latin typeface="Arial"/>
                <a:cs typeface="Arial"/>
              </a:rPr>
              <a:t>Future Scope</a:t>
            </a:r>
            <a:endParaRPr lang="en-US" sz="2200">
              <a:latin typeface="Arial"/>
              <a:cs typeface="Arial"/>
            </a:endParaRPr>
          </a:p>
          <a:p>
            <a:pPr marL="305435" indent="-305435">
              <a:spcBef>
                <a:spcPct val="20000"/>
              </a:spcBef>
              <a:spcAft>
                <a:spcPts val="600"/>
              </a:spcAft>
            </a:pPr>
            <a:r>
              <a:rPr lang="en-US" sz="2200" b="1">
                <a:latin typeface="Arial"/>
                <a:cs typeface="Arial"/>
              </a:rPr>
              <a:t>References</a:t>
            </a:r>
            <a:endParaRPr lang="en-US" sz="2200">
              <a:latin typeface="Arial"/>
              <a:cs typeface="Arial"/>
            </a:endParaRPr>
          </a:p>
          <a:p>
            <a:endParaRPr lang="en-GB" sz="2200">
              <a:latin typeface="Aptos" panose="020B0004020202020204"/>
              <a:cs typeface="Arial"/>
            </a:endParaRPr>
          </a:p>
        </p:txBody>
      </p:sp>
    </p:spTree>
    <p:extLst>
      <p:ext uri="{BB962C8B-B14F-4D97-AF65-F5344CB8AC3E}">
        <p14:creationId xmlns:p14="http://schemas.microsoft.com/office/powerpoint/2010/main" val="2817874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39B35C-A00A-C6C7-8532-576758ED4255}"/>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Problem Statement</a:t>
            </a:r>
            <a:endParaRPr lang="en-US" sz="5400"/>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E8C97F-5AC9-F1CA-3CCC-090D5B13989A}"/>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IN" sz="2200">
                <a:latin typeface="Franklin Gothic Book"/>
              </a:rPr>
              <a:t>Example: 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US" sz="2200"/>
          </a:p>
        </p:txBody>
      </p:sp>
    </p:spTree>
    <p:extLst>
      <p:ext uri="{BB962C8B-B14F-4D97-AF65-F5344CB8AC3E}">
        <p14:creationId xmlns:p14="http://schemas.microsoft.com/office/powerpoint/2010/main" val="337291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27B4B1-584E-2479-D762-2265C7398D2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Proposed Solution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F67202D-4065-DDD7-98F1-4291C536D1A3}"/>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buFont typeface="Arial"/>
              <a:buChar char="•"/>
            </a:pPr>
            <a:r>
              <a:rPr lang="en-IN" sz="900" b="1">
                <a:latin typeface="Calibri"/>
                <a:ea typeface="Calibri"/>
                <a:cs typeface="Calibri"/>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900">
              <a:latin typeface="Calibri"/>
              <a:ea typeface="Calibri"/>
              <a:cs typeface="Calibri"/>
            </a:endParaRPr>
          </a:p>
          <a:p>
            <a:pPr marL="305435" indent="-305435">
              <a:spcBef>
                <a:spcPct val="20000"/>
              </a:spcBef>
              <a:spcAft>
                <a:spcPts val="600"/>
              </a:spcAft>
              <a:buFont typeface="Arial"/>
              <a:buChar char="•"/>
            </a:pPr>
            <a:r>
              <a:rPr lang="en-IN" sz="900" b="1">
                <a:latin typeface="Calibri"/>
                <a:ea typeface="Calibri"/>
                <a:cs typeface="Calibri"/>
              </a:rPr>
              <a:t>Data Collection:</a:t>
            </a:r>
            <a:endParaRPr lang="en-IN" sz="900">
              <a:latin typeface="Calibri"/>
              <a:ea typeface="Calibri"/>
              <a:cs typeface="Calibri"/>
            </a:endParaRPr>
          </a:p>
          <a:p>
            <a:pPr marL="629920" lvl="1" indent="-305435">
              <a:spcBef>
                <a:spcPct val="20000"/>
              </a:spcBef>
              <a:spcAft>
                <a:spcPts val="600"/>
              </a:spcAft>
              <a:buFont typeface="Arial"/>
              <a:buChar char="•"/>
            </a:pPr>
            <a:r>
              <a:rPr lang="en-IN" sz="900" b="1">
                <a:latin typeface="Calibri"/>
                <a:ea typeface="Calibri"/>
                <a:cs typeface="Calibri"/>
              </a:rPr>
              <a:t>Gather historical data on bike rentals, including time, date, location, and other relevant factors.</a:t>
            </a:r>
            <a:endParaRPr lang="en-IN" sz="900">
              <a:latin typeface="Calibri"/>
              <a:ea typeface="Calibri"/>
              <a:cs typeface="Calibri"/>
            </a:endParaRPr>
          </a:p>
          <a:p>
            <a:pPr marL="629920" lvl="1" indent="-305435">
              <a:spcBef>
                <a:spcPct val="20000"/>
              </a:spcBef>
              <a:spcAft>
                <a:spcPts val="600"/>
              </a:spcAft>
              <a:buFont typeface="Arial"/>
              <a:buChar char="•"/>
            </a:pPr>
            <a:r>
              <a:rPr lang="en-IN" sz="900" b="1">
                <a:latin typeface="Calibri"/>
                <a:ea typeface="Calibri"/>
                <a:cs typeface="Calibri"/>
              </a:rPr>
              <a:t>Utilize real-time data sources, such as weather conditions, events, and holidays, to enhance prediction accuracy.</a:t>
            </a:r>
            <a:endParaRPr lang="en-IN" sz="900">
              <a:latin typeface="Calibri"/>
              <a:ea typeface="Calibri"/>
              <a:cs typeface="Calibri"/>
            </a:endParaRPr>
          </a:p>
          <a:p>
            <a:pPr marL="305435" indent="-305435">
              <a:spcBef>
                <a:spcPct val="20000"/>
              </a:spcBef>
              <a:spcAft>
                <a:spcPts val="600"/>
              </a:spcAft>
              <a:buFont typeface="Arial"/>
              <a:buChar char="•"/>
            </a:pPr>
            <a:r>
              <a:rPr lang="en-IN" sz="900" b="1">
                <a:latin typeface="Calibri"/>
                <a:ea typeface="Calibri"/>
                <a:cs typeface="Calibri"/>
              </a:rPr>
              <a:t>Data Preprocessing:</a:t>
            </a:r>
            <a:endParaRPr lang="en-IN" sz="900">
              <a:latin typeface="Calibri"/>
              <a:ea typeface="Calibri"/>
              <a:cs typeface="Calibri"/>
            </a:endParaRPr>
          </a:p>
          <a:p>
            <a:pPr marL="629920" lvl="1" indent="-305435">
              <a:spcBef>
                <a:spcPct val="20000"/>
              </a:spcBef>
              <a:spcAft>
                <a:spcPts val="600"/>
              </a:spcAft>
              <a:buFont typeface="Arial"/>
              <a:buChar char="•"/>
            </a:pPr>
            <a:r>
              <a:rPr lang="en-IN" sz="900" b="1">
                <a:latin typeface="Calibri"/>
                <a:ea typeface="Calibri"/>
                <a:cs typeface="Calibri"/>
              </a:rPr>
              <a:t>Clean and preprocess the collected data to handle missing values, outliers, and inconsistencies.</a:t>
            </a:r>
            <a:endParaRPr lang="en-IN" sz="900">
              <a:latin typeface="Calibri"/>
              <a:ea typeface="Calibri"/>
              <a:cs typeface="Calibri"/>
            </a:endParaRPr>
          </a:p>
          <a:p>
            <a:pPr marL="629920" lvl="1" indent="-305435">
              <a:spcBef>
                <a:spcPct val="20000"/>
              </a:spcBef>
              <a:spcAft>
                <a:spcPts val="600"/>
              </a:spcAft>
              <a:buFont typeface="Arial"/>
              <a:buChar char="•"/>
            </a:pPr>
            <a:r>
              <a:rPr lang="en-IN" sz="900" b="1">
                <a:latin typeface="Calibri"/>
                <a:ea typeface="Calibri"/>
                <a:cs typeface="Calibri"/>
              </a:rPr>
              <a:t>Feature engineering to extract relevant features from the data that might impact bike demand.</a:t>
            </a:r>
            <a:endParaRPr lang="en-IN" sz="900">
              <a:latin typeface="Calibri"/>
              <a:ea typeface="Calibri"/>
              <a:cs typeface="Calibri"/>
            </a:endParaRPr>
          </a:p>
          <a:p>
            <a:pPr marL="305435" indent="-305435">
              <a:spcBef>
                <a:spcPct val="20000"/>
              </a:spcBef>
              <a:spcAft>
                <a:spcPts val="600"/>
              </a:spcAft>
              <a:buFont typeface="Arial"/>
              <a:buChar char="•"/>
            </a:pPr>
            <a:r>
              <a:rPr lang="en-IN" sz="900" b="1">
                <a:latin typeface="Calibri"/>
                <a:ea typeface="Calibri"/>
                <a:cs typeface="Calibri"/>
              </a:rPr>
              <a:t>Machine Learning Algorithm:</a:t>
            </a:r>
            <a:endParaRPr lang="en-IN" sz="900">
              <a:latin typeface="Calibri"/>
              <a:ea typeface="Calibri"/>
              <a:cs typeface="Calibri"/>
            </a:endParaRPr>
          </a:p>
          <a:p>
            <a:pPr marL="629920" lvl="1" indent="-305435">
              <a:spcBef>
                <a:spcPct val="20000"/>
              </a:spcBef>
              <a:spcAft>
                <a:spcPts val="600"/>
              </a:spcAft>
              <a:buFont typeface="Arial"/>
              <a:buChar char="•"/>
            </a:pPr>
            <a:r>
              <a:rPr lang="en-IN" sz="900" b="1">
                <a:latin typeface="Calibri"/>
                <a:ea typeface="Calibri"/>
                <a:cs typeface="Calibri"/>
              </a:rPr>
              <a:t>Implement a machine learning algorithm, such as a time-series forecasting model (e.g., ARIMA, SARIMA, or LSTM), to predict bike counts based on historical patterns.</a:t>
            </a:r>
            <a:endParaRPr lang="en-IN" sz="900">
              <a:latin typeface="Calibri"/>
              <a:ea typeface="Calibri"/>
              <a:cs typeface="Calibri"/>
            </a:endParaRPr>
          </a:p>
          <a:p>
            <a:pPr marL="629920" lvl="1" indent="-305435">
              <a:spcBef>
                <a:spcPct val="20000"/>
              </a:spcBef>
              <a:spcAft>
                <a:spcPts val="600"/>
              </a:spcAft>
              <a:buFont typeface="Arial"/>
              <a:buChar char="•"/>
            </a:pPr>
            <a:r>
              <a:rPr lang="en-IN" sz="900" b="1">
                <a:latin typeface="Calibri"/>
                <a:ea typeface="Calibri"/>
                <a:cs typeface="Calibri"/>
              </a:rPr>
              <a:t>Consider incorporating other factors like weather conditions, day of the week, and special events to improve prediction accuracy.</a:t>
            </a:r>
            <a:endParaRPr lang="en-IN" sz="900">
              <a:latin typeface="Calibri"/>
              <a:ea typeface="Calibri"/>
              <a:cs typeface="Calibri"/>
            </a:endParaRPr>
          </a:p>
          <a:p>
            <a:pPr marL="305435" indent="-305435">
              <a:spcBef>
                <a:spcPct val="20000"/>
              </a:spcBef>
              <a:spcAft>
                <a:spcPts val="600"/>
              </a:spcAft>
              <a:buFont typeface="Arial"/>
              <a:buChar char="•"/>
            </a:pPr>
            <a:r>
              <a:rPr lang="en-IN" sz="900" b="1">
                <a:latin typeface="Calibri"/>
                <a:ea typeface="Calibri"/>
                <a:cs typeface="Calibri"/>
              </a:rPr>
              <a:t>Deployment:</a:t>
            </a:r>
            <a:endParaRPr lang="en-IN" sz="900">
              <a:latin typeface="Calibri"/>
              <a:ea typeface="Calibri"/>
              <a:cs typeface="Calibri"/>
            </a:endParaRPr>
          </a:p>
          <a:p>
            <a:pPr marL="629920" lvl="1" indent="-305435">
              <a:spcBef>
                <a:spcPct val="20000"/>
              </a:spcBef>
              <a:spcAft>
                <a:spcPts val="600"/>
              </a:spcAft>
              <a:buFont typeface="Arial"/>
              <a:buChar char="•"/>
            </a:pPr>
            <a:r>
              <a:rPr lang="en-IN" sz="900" b="1">
                <a:latin typeface="Calibri"/>
                <a:ea typeface="Calibri"/>
                <a:cs typeface="Calibri"/>
              </a:rPr>
              <a:t>Develop a user-friendly interface or application that provides real-time predictions for bike counts at different hours.</a:t>
            </a:r>
            <a:endParaRPr lang="en-IN" sz="900">
              <a:latin typeface="Calibri"/>
              <a:ea typeface="Calibri"/>
              <a:cs typeface="Calibri"/>
            </a:endParaRPr>
          </a:p>
          <a:p>
            <a:pPr marL="629920" lvl="1" indent="-305435">
              <a:spcBef>
                <a:spcPct val="20000"/>
              </a:spcBef>
              <a:spcAft>
                <a:spcPts val="600"/>
              </a:spcAft>
              <a:buFont typeface="Arial"/>
              <a:buChar char="•"/>
            </a:pPr>
            <a:r>
              <a:rPr lang="en-IN" sz="900" b="1">
                <a:latin typeface="Calibri"/>
                <a:ea typeface="Calibri"/>
                <a:cs typeface="Calibri"/>
              </a:rPr>
              <a:t>Deploy the solution on a scalable and reliable platform, considering factors like server infrastructure, response time, and user accessibility.</a:t>
            </a:r>
            <a:endParaRPr lang="en-IN" sz="900">
              <a:latin typeface="Calibri"/>
              <a:ea typeface="Calibri"/>
              <a:cs typeface="Calibri"/>
            </a:endParaRPr>
          </a:p>
          <a:p>
            <a:pPr marL="305435" indent="-305435">
              <a:spcBef>
                <a:spcPct val="20000"/>
              </a:spcBef>
              <a:spcAft>
                <a:spcPts val="600"/>
              </a:spcAft>
              <a:buFont typeface="Arial"/>
              <a:buChar char="•"/>
            </a:pPr>
            <a:r>
              <a:rPr lang="en-IN" sz="900" b="1">
                <a:latin typeface="Calibri"/>
                <a:ea typeface="Calibri"/>
                <a:cs typeface="Calibri"/>
              </a:rPr>
              <a:t>Evaluation:</a:t>
            </a:r>
            <a:endParaRPr lang="en-IN" sz="900">
              <a:latin typeface="Calibri"/>
              <a:ea typeface="Calibri"/>
              <a:cs typeface="Calibri"/>
            </a:endParaRPr>
          </a:p>
          <a:p>
            <a:pPr marL="629920" lvl="1" indent="-305435">
              <a:spcBef>
                <a:spcPct val="20000"/>
              </a:spcBef>
              <a:spcAft>
                <a:spcPts val="600"/>
              </a:spcAft>
              <a:buFont typeface="Arial"/>
              <a:buChar char="•"/>
            </a:pPr>
            <a:r>
              <a:rPr lang="en-IN" sz="900" b="1">
                <a:latin typeface="Calibri"/>
                <a:ea typeface="Calibri"/>
                <a:cs typeface="Calibri"/>
              </a:rPr>
              <a:t>Assess the model's performance using appropriate metrics such as Mean Absolute Error (MAE), Root Mean Squared Error (RMSE), or other relevant metrics.</a:t>
            </a:r>
            <a:endParaRPr lang="en-IN" sz="900">
              <a:latin typeface="Calibri"/>
              <a:ea typeface="Calibri"/>
              <a:cs typeface="Calibri"/>
            </a:endParaRPr>
          </a:p>
          <a:p>
            <a:pPr marL="629920" lvl="1" indent="-305435">
              <a:spcBef>
                <a:spcPct val="20000"/>
              </a:spcBef>
              <a:spcAft>
                <a:spcPts val="600"/>
              </a:spcAft>
              <a:buFont typeface="Arial"/>
              <a:buChar char="•"/>
            </a:pPr>
            <a:r>
              <a:rPr lang="en-IN" sz="900" b="1">
                <a:latin typeface="Calibri"/>
                <a:ea typeface="Calibri"/>
                <a:cs typeface="Calibri"/>
              </a:rPr>
              <a:t>Fine-tune the model based on feedback and continuous monitoring of prediction accuracy.</a:t>
            </a:r>
            <a:endParaRPr lang="en-IN" sz="900">
              <a:latin typeface="Calibri"/>
              <a:ea typeface="Calibri"/>
              <a:cs typeface="Calibri"/>
            </a:endParaRPr>
          </a:p>
          <a:p>
            <a:pPr marL="629920" lvl="1" indent="-305435">
              <a:spcBef>
                <a:spcPct val="20000"/>
              </a:spcBef>
              <a:spcAft>
                <a:spcPts val="600"/>
              </a:spcAft>
              <a:buFont typeface="Arial"/>
              <a:buChar char="•"/>
            </a:pPr>
            <a:r>
              <a:rPr lang="en-IN" sz="900">
                <a:latin typeface="Franklin Gothic Book"/>
              </a:rPr>
              <a:t>Result:</a:t>
            </a:r>
            <a:endParaRPr lang="en-GB" sz="900"/>
          </a:p>
        </p:txBody>
      </p:sp>
    </p:spTree>
    <p:extLst>
      <p:ext uri="{BB962C8B-B14F-4D97-AF65-F5344CB8AC3E}">
        <p14:creationId xmlns:p14="http://schemas.microsoft.com/office/powerpoint/2010/main" val="204139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292D15-41B4-89C1-0EA3-03BC9FA16F9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System  Approach</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E07E8EE-7F26-D809-3523-C58876935A4E}"/>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spcBef>
                <a:spcPct val="20000"/>
              </a:spcBef>
              <a:spcAft>
                <a:spcPts val="600"/>
              </a:spcAft>
              <a:buNone/>
            </a:pPr>
            <a:r>
              <a:rPr lang="en-IN" sz="2200" b="1">
                <a:latin typeface="Franklin Gothic Book"/>
              </a:rPr>
              <a:t>The "System Approach" section outlines the overall strategy and methodology for developing and implementing the rental bike prediction system. Here's a suggested structure for this section:</a:t>
            </a:r>
            <a:endParaRPr lang="en-US" sz="2200">
              <a:latin typeface="Franklin Gothic Book"/>
            </a:endParaRPr>
          </a:p>
          <a:p>
            <a:pPr marL="305435" indent="-305435">
              <a:spcBef>
                <a:spcPct val="20000"/>
              </a:spcBef>
              <a:spcAft>
                <a:spcPts val="600"/>
              </a:spcAft>
              <a:buFont typeface="Arial"/>
              <a:buChar char="•"/>
            </a:pPr>
            <a:r>
              <a:rPr lang="en-IN" sz="2200" b="1">
                <a:latin typeface="Franklin Gothic Book"/>
              </a:rPr>
              <a:t>System requirements</a:t>
            </a:r>
            <a:endParaRPr lang="en-US" sz="2200">
              <a:latin typeface="Franklin Gothic Book"/>
            </a:endParaRPr>
          </a:p>
          <a:p>
            <a:pPr marL="305435" indent="-305435">
              <a:spcBef>
                <a:spcPct val="20000"/>
              </a:spcBef>
              <a:spcAft>
                <a:spcPts val="600"/>
              </a:spcAft>
              <a:buFont typeface="Arial"/>
              <a:buChar char="•"/>
            </a:pPr>
            <a:r>
              <a:rPr lang="en-IN" sz="2200" b="1">
                <a:latin typeface="Franklin Gothic Book"/>
              </a:rPr>
              <a:t>Library required to build the model</a:t>
            </a:r>
            <a:endParaRPr lang="en-GB" sz="2200"/>
          </a:p>
        </p:txBody>
      </p:sp>
    </p:spTree>
    <p:extLst>
      <p:ext uri="{BB962C8B-B14F-4D97-AF65-F5344CB8AC3E}">
        <p14:creationId xmlns:p14="http://schemas.microsoft.com/office/powerpoint/2010/main" val="3501125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3DBEE6-616C-2711-86DB-C62E77D17F92}"/>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Algorithm &amp; Deployment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107410-DE3D-5F62-F9D7-11EAEA92F0BB}"/>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buFont typeface="Arial"/>
              <a:buChar char="•"/>
            </a:pPr>
            <a:r>
              <a:rPr lang="en-IN" sz="1500">
                <a:latin typeface="Franklin Gothic Book"/>
              </a:rPr>
              <a:t>In the Algorithm section, describe the machine learning algorithm chosen for predicting bike counts. Here's an example structure for this section:</a:t>
            </a:r>
          </a:p>
          <a:p>
            <a:pPr marL="305435" indent="-305435">
              <a:spcBef>
                <a:spcPct val="20000"/>
              </a:spcBef>
              <a:spcAft>
                <a:spcPts val="600"/>
              </a:spcAft>
              <a:buFont typeface="Arial"/>
              <a:buChar char="•"/>
            </a:pPr>
            <a:r>
              <a:rPr lang="en-IN" sz="1500" b="1">
                <a:latin typeface="Franklin Gothic Book"/>
              </a:rPr>
              <a:t>Algorithm Selection:</a:t>
            </a:r>
            <a:endParaRPr lang="en-IN" sz="1500">
              <a:latin typeface="Franklin Gothic Book"/>
            </a:endParaRPr>
          </a:p>
          <a:p>
            <a:pPr marL="629920" lvl="1" indent="-305435">
              <a:spcBef>
                <a:spcPct val="20000"/>
              </a:spcBef>
              <a:spcAft>
                <a:spcPts val="600"/>
              </a:spcAft>
              <a:buFont typeface="Arial"/>
              <a:buChar char="•"/>
            </a:pPr>
            <a:r>
              <a:rPr lang="en-IN" sz="1500">
                <a:latin typeface="Franklin Gothic Book"/>
              </a:rPr>
              <a:t>Provide a brief overview of the chosen algorithm (e.g., time-series forecasting model, like ARIMA or LSTM) and justify its selection based on the problem statement and data characteristics.</a:t>
            </a:r>
          </a:p>
          <a:p>
            <a:pPr marL="305435" indent="-305435">
              <a:spcBef>
                <a:spcPct val="20000"/>
              </a:spcBef>
              <a:spcAft>
                <a:spcPts val="600"/>
              </a:spcAft>
              <a:buFont typeface="Arial"/>
              <a:buChar char="•"/>
            </a:pPr>
            <a:r>
              <a:rPr lang="en-IN" sz="1500" b="1">
                <a:latin typeface="Franklin Gothic Book"/>
              </a:rPr>
              <a:t>Data Input:</a:t>
            </a:r>
            <a:endParaRPr lang="en-IN" sz="1500">
              <a:latin typeface="Franklin Gothic Book"/>
            </a:endParaRPr>
          </a:p>
          <a:p>
            <a:pPr marL="629920" lvl="1" indent="-305435">
              <a:spcBef>
                <a:spcPct val="20000"/>
              </a:spcBef>
              <a:spcAft>
                <a:spcPts val="600"/>
              </a:spcAft>
              <a:buFont typeface="Arial"/>
              <a:buChar char="•"/>
            </a:pPr>
            <a:r>
              <a:rPr lang="en-IN" sz="1500">
                <a:latin typeface="Franklin Gothic Book"/>
              </a:rPr>
              <a:t>Specify the input features used by the algorithm, such as historical bike rental data, weather conditions, day of the week, and any other relevant factors.</a:t>
            </a:r>
          </a:p>
          <a:p>
            <a:pPr marL="305435" indent="-305435">
              <a:spcBef>
                <a:spcPct val="20000"/>
              </a:spcBef>
              <a:spcAft>
                <a:spcPts val="600"/>
              </a:spcAft>
              <a:buFont typeface="Arial"/>
              <a:buChar char="•"/>
            </a:pPr>
            <a:r>
              <a:rPr lang="en-IN" sz="1500" b="1">
                <a:latin typeface="Franklin Gothic Book"/>
              </a:rPr>
              <a:t>Training Process:</a:t>
            </a:r>
            <a:endParaRPr lang="en-IN" sz="1500">
              <a:latin typeface="Franklin Gothic Book"/>
            </a:endParaRPr>
          </a:p>
          <a:p>
            <a:pPr marL="629920" lvl="1" indent="-305435">
              <a:spcBef>
                <a:spcPct val="20000"/>
              </a:spcBef>
              <a:spcAft>
                <a:spcPts val="600"/>
              </a:spcAft>
              <a:buFont typeface="Arial"/>
              <a:buChar char="•"/>
            </a:pPr>
            <a:r>
              <a:rPr lang="en-IN" sz="1500">
                <a:latin typeface="Franklin Gothic Book"/>
              </a:rPr>
              <a:t>Explain how the algorithm is trained using historical data. Highlight any specific considerations or techniques employed, such as cross-validation or hyperparameter tuning.</a:t>
            </a:r>
          </a:p>
          <a:p>
            <a:pPr marL="305435" indent="-305435">
              <a:spcBef>
                <a:spcPct val="20000"/>
              </a:spcBef>
              <a:spcAft>
                <a:spcPts val="600"/>
              </a:spcAft>
              <a:buFont typeface="Arial"/>
              <a:buChar char="•"/>
            </a:pPr>
            <a:r>
              <a:rPr lang="en-IN" sz="1500" b="1">
                <a:latin typeface="Franklin Gothic Book"/>
              </a:rPr>
              <a:t>Prediction Process:</a:t>
            </a:r>
            <a:endParaRPr lang="en-IN" sz="1500">
              <a:latin typeface="Franklin Gothic Book"/>
            </a:endParaRPr>
          </a:p>
          <a:p>
            <a:pPr marL="629920" lvl="1" indent="-305435">
              <a:spcBef>
                <a:spcPct val="20000"/>
              </a:spcBef>
              <a:spcAft>
                <a:spcPts val="600"/>
              </a:spcAft>
              <a:buFont typeface="Arial"/>
              <a:buChar char="•"/>
            </a:pPr>
            <a:r>
              <a:rPr lang="en-IN" sz="1500">
                <a:latin typeface="Franklin Gothic Book"/>
              </a:rPr>
              <a:t>Detail how the trained algorithm makes predictions for future bike counts. Discuss any real-time data inputs considered during the prediction phase.</a:t>
            </a:r>
            <a:endParaRPr lang="en-GB" sz="1500"/>
          </a:p>
        </p:txBody>
      </p:sp>
    </p:spTree>
    <p:extLst>
      <p:ext uri="{BB962C8B-B14F-4D97-AF65-F5344CB8AC3E}">
        <p14:creationId xmlns:p14="http://schemas.microsoft.com/office/powerpoint/2010/main" val="1199084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8F756E-D4E1-5A9A-636A-7FA06EC394F3}"/>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Result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6102C9B-C4AF-D0DB-DE74-862D9812001C}"/>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IN" sz="2200">
                <a:latin typeface="Franklin Gothic Book"/>
              </a:rPr>
              <a:t>Present the results of the machine learning model in terms of its accuracy and effectiveness in predicting bike counts. Include visualizations and comparisons between predicted and actual counts to highlight the model's performance.</a:t>
            </a:r>
            <a:endParaRPr lang="en-US" sz="2200"/>
          </a:p>
        </p:txBody>
      </p:sp>
    </p:spTree>
    <p:extLst>
      <p:ext uri="{BB962C8B-B14F-4D97-AF65-F5344CB8AC3E}">
        <p14:creationId xmlns:p14="http://schemas.microsoft.com/office/powerpoint/2010/main" val="58742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396BB-D4E8-514D-53F4-27AADA666CBB}"/>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Conclusion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789DDB-698E-B624-5621-F9D79482FFED}"/>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IN" sz="2200">
                <a:latin typeface="Franklin Gothic Book"/>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US" sz="2200"/>
          </a:p>
        </p:txBody>
      </p:sp>
    </p:spTree>
    <p:extLst>
      <p:ext uri="{BB962C8B-B14F-4D97-AF65-F5344CB8AC3E}">
        <p14:creationId xmlns:p14="http://schemas.microsoft.com/office/powerpoint/2010/main" val="2245309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D403C0-6D6C-CF0D-D01B-94F3DED1DC7F}"/>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Future scope</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2C79AB-5BF9-3911-CAE8-5E44B0DF2236}"/>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spcBef>
                <a:spcPct val="20000"/>
              </a:spcBef>
              <a:spcAft>
                <a:spcPts val="600"/>
              </a:spcAft>
              <a:buNone/>
            </a:pPr>
            <a:endParaRPr lang="en-US" sz="2200">
              <a:latin typeface="Franklin Gothic Book"/>
            </a:endParaRPr>
          </a:p>
          <a:p>
            <a:pPr marL="0" indent="0">
              <a:spcBef>
                <a:spcPct val="20000"/>
              </a:spcBef>
              <a:spcAft>
                <a:spcPts val="600"/>
              </a:spcAft>
              <a:buNone/>
            </a:pPr>
            <a:r>
              <a:rPr lang="en-US" sz="2200">
                <a:latin typeface="Franklin Gothic Book"/>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GB" sz="2200"/>
          </a:p>
          <a:p>
            <a:pPr marL="0" indent="0">
              <a:buNone/>
            </a:pPr>
            <a:endParaRPr lang="en-GB" sz="2200"/>
          </a:p>
        </p:txBody>
      </p:sp>
    </p:spTree>
    <p:extLst>
      <p:ext uri="{BB962C8B-B14F-4D97-AF65-F5344CB8AC3E}">
        <p14:creationId xmlns:p14="http://schemas.microsoft.com/office/powerpoint/2010/main" val="3744199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786</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Aptos Display</vt:lpstr>
      <vt:lpstr>Arial</vt:lpstr>
      <vt:lpstr>Calibri</vt:lpstr>
      <vt:lpstr>Franklin Gothic Book</vt:lpstr>
      <vt:lpstr>office theme</vt:lpstr>
      <vt:lpstr>CAPSTONE PROJECT  PROJECT TITLE </vt:lpstr>
      <vt:lpstr>OUTLINE</vt:lpstr>
      <vt:lpstr>Problem Statement</vt:lpstr>
      <vt:lpstr>Proposed Solution</vt:lpstr>
      <vt:lpstr>System  Approach</vt:lpstr>
      <vt:lpstr>Algorithm &amp; Deployment</vt:lpstr>
      <vt:lpstr>Result</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Rohith Sai</cp:lastModifiedBy>
  <cp:revision>11</cp:revision>
  <dcterms:created xsi:type="dcterms:W3CDTF">2013-07-15T20:26:40Z</dcterms:created>
  <dcterms:modified xsi:type="dcterms:W3CDTF">2025-05-09T06:12:00Z</dcterms:modified>
</cp:coreProperties>
</file>