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6"/>
  </p:normalViewPr>
  <p:slideViewPr>
    <p:cSldViewPr>
      <p:cViewPr varScale="1">
        <p:scale>
          <a:sx n="44" d="100"/>
          <a:sy n="44" d="100"/>
        </p:scale>
        <p:origin x="408" y="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B5259B67-F797-41D2-BF3C-E1B9285822E9}" type="datetimeFigureOut">
              <a:rPr lang="en-US" smtClean="0"/>
              <a:t>12/21/2022</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E100F94-3264-49EE-AB36-8B6FDD37B93B}" type="slidenum">
              <a:rPr lang="en-US" smtClean="0"/>
              <a:t>‹#›</a:t>
            </a:fld>
            <a:endParaRPr lang="en-US"/>
          </a:p>
        </p:txBody>
      </p:sp>
    </p:spTree>
    <p:extLst>
      <p:ext uri="{BB962C8B-B14F-4D97-AF65-F5344CB8AC3E}">
        <p14:creationId xmlns:p14="http://schemas.microsoft.com/office/powerpoint/2010/main" val="428897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00F94-3264-49EE-AB36-8B6FDD37B93B}" type="slidenum">
              <a:rPr lang="en-US" smtClean="0"/>
              <a:t>1</a:t>
            </a:fld>
            <a:endParaRPr lang="en-US"/>
          </a:p>
        </p:txBody>
      </p:sp>
    </p:spTree>
    <p:extLst>
      <p:ext uri="{BB962C8B-B14F-4D97-AF65-F5344CB8AC3E}">
        <p14:creationId xmlns:p14="http://schemas.microsoft.com/office/powerpoint/2010/main" val="353238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099" cy="11308556"/>
          </a:xfrm>
          <a:prstGeom prst="rect">
            <a:avLst/>
          </a:prstGeom>
        </p:spPr>
      </p:pic>
      <p:sp>
        <p:nvSpPr>
          <p:cNvPr id="17" name="bg object 17"/>
          <p:cNvSpPr/>
          <p:nvPr/>
        </p:nvSpPr>
        <p:spPr>
          <a:xfrm>
            <a:off x="0" y="0"/>
            <a:ext cx="20104100" cy="1649730"/>
          </a:xfrm>
          <a:custGeom>
            <a:avLst/>
            <a:gdLst/>
            <a:ahLst/>
            <a:cxnLst/>
            <a:rect l="l" t="t" r="r" b="b"/>
            <a:pathLst>
              <a:path w="20104100" h="1649730">
                <a:moveTo>
                  <a:pt x="20104099" y="0"/>
                </a:moveTo>
                <a:lnTo>
                  <a:pt x="0" y="0"/>
                </a:lnTo>
                <a:lnTo>
                  <a:pt x="0" y="1649164"/>
                </a:lnTo>
                <a:lnTo>
                  <a:pt x="20104099" y="1649164"/>
                </a:lnTo>
                <a:lnTo>
                  <a:pt x="20104099" y="0"/>
                </a:lnTo>
                <a:close/>
              </a:path>
            </a:pathLst>
          </a:custGeom>
          <a:solidFill>
            <a:srgbClr val="4471C4"/>
          </a:solidFill>
        </p:spPr>
        <p:txBody>
          <a:bodyPr wrap="square" lIns="0" tIns="0" rIns="0" bIns="0" rtlCol="0"/>
          <a:lstStyle/>
          <a:p>
            <a:endParaRPr/>
          </a:p>
        </p:txBody>
      </p:sp>
      <p:sp>
        <p:nvSpPr>
          <p:cNvPr id="2" name="Holder 2"/>
          <p:cNvSpPr>
            <a:spLocks noGrp="1"/>
          </p:cNvSpPr>
          <p:nvPr>
            <p:ph type="title"/>
          </p:nvPr>
        </p:nvSpPr>
        <p:spPr>
          <a:xfrm>
            <a:off x="4080892" y="69321"/>
            <a:ext cx="11942444" cy="516890"/>
          </a:xfrm>
          <a:prstGeom prst="rect">
            <a:avLst/>
          </a:prstGeom>
        </p:spPr>
        <p:txBody>
          <a:bodyPr wrap="square" lIns="0" tIns="0" rIns="0" bIns="0">
            <a:spAutoFit/>
          </a:bodyPr>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hyperlink" Target="http://www.PosterPresentations.com/" TargetMode="External"/><Relationship Id="rId21"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4008" y="11072774"/>
            <a:ext cx="781050" cy="128905"/>
          </a:xfrm>
          <a:prstGeom prst="rect">
            <a:avLst/>
          </a:prstGeom>
        </p:spPr>
        <p:txBody>
          <a:bodyPr vert="horz" wrap="square" lIns="0" tIns="19685" rIns="0" bIns="0" rtlCol="0">
            <a:spAutoFit/>
          </a:bodyPr>
          <a:lstStyle/>
          <a:p>
            <a:pPr marL="12700">
              <a:lnSpc>
                <a:spcPct val="100000"/>
              </a:lnSpc>
              <a:spcBef>
                <a:spcPts val="155"/>
              </a:spcBef>
            </a:pPr>
            <a:r>
              <a:rPr sz="200" b="1" dirty="0">
                <a:solidFill>
                  <a:srgbClr val="BEBEBE"/>
                </a:solidFill>
                <a:latin typeface="Arial"/>
                <a:cs typeface="Arial"/>
              </a:rPr>
              <a:t>RESEARCH</a:t>
            </a:r>
            <a:r>
              <a:rPr sz="200" b="1" spc="45" dirty="0">
                <a:solidFill>
                  <a:srgbClr val="BEBEBE"/>
                </a:solidFill>
                <a:latin typeface="Arial"/>
                <a:cs typeface="Arial"/>
              </a:rPr>
              <a:t> </a:t>
            </a:r>
            <a:r>
              <a:rPr sz="200" b="1" dirty="0">
                <a:solidFill>
                  <a:srgbClr val="BEBEBE"/>
                </a:solidFill>
                <a:latin typeface="Arial"/>
                <a:cs typeface="Arial"/>
              </a:rPr>
              <a:t>POSTER</a:t>
            </a:r>
            <a:r>
              <a:rPr sz="200" b="1" spc="70" dirty="0">
                <a:solidFill>
                  <a:srgbClr val="BEBEBE"/>
                </a:solidFill>
                <a:latin typeface="Arial"/>
                <a:cs typeface="Arial"/>
              </a:rPr>
              <a:t> </a:t>
            </a:r>
            <a:r>
              <a:rPr sz="200" b="1" dirty="0">
                <a:solidFill>
                  <a:srgbClr val="BEBEBE"/>
                </a:solidFill>
                <a:latin typeface="Arial"/>
                <a:cs typeface="Arial"/>
              </a:rPr>
              <a:t>PRESENTATION</a:t>
            </a:r>
            <a:r>
              <a:rPr sz="200" b="1" spc="75" dirty="0">
                <a:solidFill>
                  <a:srgbClr val="BEBEBE"/>
                </a:solidFill>
                <a:latin typeface="Arial"/>
                <a:cs typeface="Arial"/>
              </a:rPr>
              <a:t> </a:t>
            </a:r>
            <a:r>
              <a:rPr sz="200" b="1" dirty="0">
                <a:solidFill>
                  <a:srgbClr val="BEBEBE"/>
                </a:solidFill>
                <a:latin typeface="Arial"/>
                <a:cs typeface="Arial"/>
              </a:rPr>
              <a:t>TEMPLATE</a:t>
            </a:r>
            <a:r>
              <a:rPr sz="200" b="1" spc="80" dirty="0">
                <a:solidFill>
                  <a:srgbClr val="BEBEBE"/>
                </a:solidFill>
                <a:latin typeface="Arial"/>
                <a:cs typeface="Arial"/>
              </a:rPr>
              <a:t> </a:t>
            </a:r>
            <a:r>
              <a:rPr sz="200" b="1" dirty="0">
                <a:solidFill>
                  <a:srgbClr val="BEBEBE"/>
                </a:solidFill>
                <a:latin typeface="Arial"/>
                <a:cs typeface="Arial"/>
              </a:rPr>
              <a:t>©</a:t>
            </a:r>
            <a:r>
              <a:rPr sz="200" b="1" spc="55" dirty="0">
                <a:solidFill>
                  <a:srgbClr val="BEBEBE"/>
                </a:solidFill>
                <a:latin typeface="Arial"/>
                <a:cs typeface="Arial"/>
              </a:rPr>
              <a:t> </a:t>
            </a:r>
            <a:r>
              <a:rPr sz="200" b="1" spc="-20" dirty="0">
                <a:solidFill>
                  <a:srgbClr val="BEBEBE"/>
                </a:solidFill>
                <a:latin typeface="Arial"/>
                <a:cs typeface="Arial"/>
              </a:rPr>
              <a:t>2019</a:t>
            </a:r>
            <a:endParaRPr sz="200">
              <a:latin typeface="Arial"/>
              <a:cs typeface="Arial"/>
            </a:endParaRPr>
          </a:p>
          <a:p>
            <a:pPr marL="12700">
              <a:lnSpc>
                <a:spcPct val="100000"/>
              </a:lnSpc>
              <a:spcBef>
                <a:spcPts val="90"/>
              </a:spcBef>
            </a:pPr>
            <a:r>
              <a:rPr sz="350" b="1" spc="-10" dirty="0">
                <a:solidFill>
                  <a:srgbClr val="BEBEBE"/>
                </a:solidFill>
                <a:latin typeface="Arial"/>
                <a:cs typeface="Arial"/>
                <a:hlinkClick r:id="rId3"/>
              </a:rPr>
              <a:t>www.PosterPresentations.com</a:t>
            </a:r>
            <a:endParaRPr sz="350">
              <a:latin typeface="Arial"/>
              <a:cs typeface="Arial"/>
            </a:endParaRPr>
          </a:p>
        </p:txBody>
      </p:sp>
      <p:grpSp>
        <p:nvGrpSpPr>
          <p:cNvPr id="3" name="object 3"/>
          <p:cNvGrpSpPr/>
          <p:nvPr/>
        </p:nvGrpSpPr>
        <p:grpSpPr>
          <a:xfrm>
            <a:off x="0" y="1611955"/>
            <a:ext cx="20104100" cy="9562909"/>
            <a:chOff x="0" y="1640787"/>
            <a:chExt cx="20104100" cy="9388475"/>
          </a:xfrm>
        </p:grpSpPr>
        <p:pic>
          <p:nvPicPr>
            <p:cNvPr id="4" name="object 4"/>
            <p:cNvPicPr/>
            <p:nvPr/>
          </p:nvPicPr>
          <p:blipFill>
            <a:blip r:embed="rId4" cstate="print"/>
            <a:stretch>
              <a:fillRect/>
            </a:stretch>
          </p:blipFill>
          <p:spPr>
            <a:xfrm>
              <a:off x="179575" y="1843399"/>
              <a:ext cx="4803518" cy="9184536"/>
            </a:xfrm>
            <a:prstGeom prst="rect">
              <a:avLst/>
            </a:prstGeom>
          </p:spPr>
        </p:pic>
        <p:sp>
          <p:nvSpPr>
            <p:cNvPr id="5" name="object 5"/>
            <p:cNvSpPr/>
            <p:nvPr/>
          </p:nvSpPr>
          <p:spPr>
            <a:xfrm>
              <a:off x="179575" y="1843399"/>
              <a:ext cx="4803775" cy="9184640"/>
            </a:xfrm>
            <a:custGeom>
              <a:avLst/>
              <a:gdLst/>
              <a:ahLst/>
              <a:cxnLst/>
              <a:rect l="l" t="t" r="r" b="b"/>
              <a:pathLst>
                <a:path w="4803775" h="9184640">
                  <a:moveTo>
                    <a:pt x="0" y="95895"/>
                  </a:moveTo>
                  <a:lnTo>
                    <a:pt x="7533" y="58567"/>
                  </a:lnTo>
                  <a:lnTo>
                    <a:pt x="28079" y="28085"/>
                  </a:lnTo>
                  <a:lnTo>
                    <a:pt x="58552" y="7535"/>
                  </a:lnTo>
                  <a:lnTo>
                    <a:pt x="95869" y="0"/>
                  </a:lnTo>
                  <a:lnTo>
                    <a:pt x="4707622" y="0"/>
                  </a:lnTo>
                  <a:lnTo>
                    <a:pt x="4744951" y="7535"/>
                  </a:lnTo>
                  <a:lnTo>
                    <a:pt x="4775432" y="28085"/>
                  </a:lnTo>
                  <a:lnTo>
                    <a:pt x="4795983" y="58567"/>
                  </a:lnTo>
                  <a:lnTo>
                    <a:pt x="4803518" y="95895"/>
                  </a:lnTo>
                  <a:lnTo>
                    <a:pt x="4803518" y="9088667"/>
                  </a:lnTo>
                  <a:lnTo>
                    <a:pt x="4795983" y="9125984"/>
                  </a:lnTo>
                  <a:lnTo>
                    <a:pt x="4775432" y="9156457"/>
                  </a:lnTo>
                  <a:lnTo>
                    <a:pt x="4744951" y="9177003"/>
                  </a:lnTo>
                  <a:lnTo>
                    <a:pt x="4707622" y="9184536"/>
                  </a:lnTo>
                  <a:lnTo>
                    <a:pt x="95869" y="9184536"/>
                  </a:lnTo>
                  <a:lnTo>
                    <a:pt x="58552" y="9177003"/>
                  </a:lnTo>
                  <a:lnTo>
                    <a:pt x="28079" y="9156457"/>
                  </a:lnTo>
                  <a:lnTo>
                    <a:pt x="7533" y="9125984"/>
                  </a:lnTo>
                  <a:lnTo>
                    <a:pt x="0" y="9088667"/>
                  </a:lnTo>
                  <a:lnTo>
                    <a:pt x="0" y="95895"/>
                  </a:lnTo>
                  <a:close/>
                </a:path>
              </a:pathLst>
            </a:custGeom>
            <a:ln w="3175">
              <a:solidFill>
                <a:srgbClr val="4471C4"/>
              </a:solidFill>
            </a:ln>
          </p:spPr>
          <p:txBody>
            <a:bodyPr wrap="square" lIns="0" tIns="0" rIns="0" bIns="0" rtlCol="0"/>
            <a:lstStyle/>
            <a:p>
              <a:endParaRPr/>
            </a:p>
          </p:txBody>
        </p:sp>
        <p:sp>
          <p:nvSpPr>
            <p:cNvPr id="6" name="object 6"/>
            <p:cNvSpPr/>
            <p:nvPr/>
          </p:nvSpPr>
          <p:spPr>
            <a:xfrm>
              <a:off x="0" y="1640787"/>
              <a:ext cx="20104100" cy="26670"/>
            </a:xfrm>
            <a:custGeom>
              <a:avLst/>
              <a:gdLst/>
              <a:ahLst/>
              <a:cxnLst/>
              <a:rect l="l" t="t" r="r" b="b"/>
              <a:pathLst>
                <a:path w="20104100" h="26669">
                  <a:moveTo>
                    <a:pt x="0" y="26177"/>
                  </a:moveTo>
                  <a:lnTo>
                    <a:pt x="20104099" y="26177"/>
                  </a:lnTo>
                  <a:lnTo>
                    <a:pt x="20104099" y="0"/>
                  </a:lnTo>
                  <a:lnTo>
                    <a:pt x="0" y="0"/>
                  </a:lnTo>
                  <a:lnTo>
                    <a:pt x="0" y="26177"/>
                  </a:lnTo>
                  <a:close/>
                </a:path>
              </a:pathLst>
            </a:custGeom>
            <a:solidFill>
              <a:srgbClr val="2E5496"/>
            </a:solidFill>
          </p:spPr>
          <p:txBody>
            <a:bodyPr wrap="square" lIns="0" tIns="0" rIns="0" bIns="0" rtlCol="0"/>
            <a:lstStyle/>
            <a:p>
              <a:endParaRPr/>
            </a:p>
          </p:txBody>
        </p:sp>
        <p:pic>
          <p:nvPicPr>
            <p:cNvPr id="7" name="object 7"/>
            <p:cNvPicPr/>
            <p:nvPr/>
          </p:nvPicPr>
          <p:blipFill>
            <a:blip r:embed="rId5" cstate="print"/>
            <a:stretch>
              <a:fillRect/>
            </a:stretch>
          </p:blipFill>
          <p:spPr>
            <a:xfrm>
              <a:off x="5160052" y="1846540"/>
              <a:ext cx="4803344" cy="9181395"/>
            </a:xfrm>
            <a:prstGeom prst="rect">
              <a:avLst/>
            </a:prstGeom>
          </p:spPr>
        </p:pic>
        <p:sp>
          <p:nvSpPr>
            <p:cNvPr id="8" name="object 8"/>
            <p:cNvSpPr/>
            <p:nvPr/>
          </p:nvSpPr>
          <p:spPr>
            <a:xfrm>
              <a:off x="5160052" y="1846540"/>
              <a:ext cx="4803775" cy="9181465"/>
            </a:xfrm>
            <a:custGeom>
              <a:avLst/>
              <a:gdLst/>
              <a:ahLst/>
              <a:cxnLst/>
              <a:rect l="l" t="t" r="r" b="b"/>
              <a:pathLst>
                <a:path w="4803775" h="9181465">
                  <a:moveTo>
                    <a:pt x="0" y="95895"/>
                  </a:moveTo>
                  <a:lnTo>
                    <a:pt x="7535" y="58567"/>
                  </a:lnTo>
                  <a:lnTo>
                    <a:pt x="28085" y="28085"/>
                  </a:lnTo>
                  <a:lnTo>
                    <a:pt x="58567" y="7535"/>
                  </a:lnTo>
                  <a:lnTo>
                    <a:pt x="95895" y="0"/>
                  </a:lnTo>
                  <a:lnTo>
                    <a:pt x="4707535" y="0"/>
                  </a:lnTo>
                  <a:lnTo>
                    <a:pt x="4744813" y="7535"/>
                  </a:lnTo>
                  <a:lnTo>
                    <a:pt x="4775269" y="28085"/>
                  </a:lnTo>
                  <a:lnTo>
                    <a:pt x="4795809" y="58567"/>
                  </a:lnTo>
                  <a:lnTo>
                    <a:pt x="4803344" y="95895"/>
                  </a:lnTo>
                  <a:lnTo>
                    <a:pt x="4803344" y="9085526"/>
                  </a:lnTo>
                  <a:lnTo>
                    <a:pt x="4795809" y="9122843"/>
                  </a:lnTo>
                  <a:lnTo>
                    <a:pt x="4775269" y="9153316"/>
                  </a:lnTo>
                  <a:lnTo>
                    <a:pt x="4744813" y="9173861"/>
                  </a:lnTo>
                  <a:lnTo>
                    <a:pt x="4707535" y="9181395"/>
                  </a:lnTo>
                  <a:lnTo>
                    <a:pt x="95895" y="9181395"/>
                  </a:lnTo>
                  <a:lnTo>
                    <a:pt x="58567" y="9173861"/>
                  </a:lnTo>
                  <a:lnTo>
                    <a:pt x="28085" y="9153316"/>
                  </a:lnTo>
                  <a:lnTo>
                    <a:pt x="7535" y="9122843"/>
                  </a:lnTo>
                  <a:lnTo>
                    <a:pt x="0" y="9085526"/>
                  </a:lnTo>
                  <a:lnTo>
                    <a:pt x="0" y="95895"/>
                  </a:lnTo>
                  <a:close/>
                </a:path>
              </a:pathLst>
            </a:custGeom>
            <a:ln w="3175">
              <a:solidFill>
                <a:srgbClr val="4471C4"/>
              </a:solidFill>
            </a:ln>
          </p:spPr>
          <p:txBody>
            <a:bodyPr wrap="square" lIns="0" tIns="0" rIns="0" bIns="0" rtlCol="0"/>
            <a:lstStyle/>
            <a:p>
              <a:endParaRPr/>
            </a:p>
          </p:txBody>
        </p:sp>
        <p:pic>
          <p:nvPicPr>
            <p:cNvPr id="9" name="object 9"/>
            <p:cNvPicPr/>
            <p:nvPr/>
          </p:nvPicPr>
          <p:blipFill>
            <a:blip r:embed="rId5" cstate="print"/>
            <a:stretch>
              <a:fillRect/>
            </a:stretch>
          </p:blipFill>
          <p:spPr>
            <a:xfrm>
              <a:off x="10140529" y="1846540"/>
              <a:ext cx="4803344" cy="9181395"/>
            </a:xfrm>
            <a:prstGeom prst="rect">
              <a:avLst/>
            </a:prstGeom>
          </p:spPr>
        </p:pic>
        <p:sp>
          <p:nvSpPr>
            <p:cNvPr id="10" name="object 10"/>
            <p:cNvSpPr/>
            <p:nvPr/>
          </p:nvSpPr>
          <p:spPr>
            <a:xfrm>
              <a:off x="10140529" y="1846540"/>
              <a:ext cx="4803775" cy="9181465"/>
            </a:xfrm>
            <a:custGeom>
              <a:avLst/>
              <a:gdLst/>
              <a:ahLst/>
              <a:cxnLst/>
              <a:rect l="l" t="t" r="r" b="b"/>
              <a:pathLst>
                <a:path w="4803775" h="9181465">
                  <a:moveTo>
                    <a:pt x="0" y="95895"/>
                  </a:moveTo>
                  <a:lnTo>
                    <a:pt x="7535" y="58567"/>
                  </a:lnTo>
                  <a:lnTo>
                    <a:pt x="28085" y="28085"/>
                  </a:lnTo>
                  <a:lnTo>
                    <a:pt x="58567" y="7535"/>
                  </a:lnTo>
                  <a:lnTo>
                    <a:pt x="95895" y="0"/>
                  </a:lnTo>
                  <a:lnTo>
                    <a:pt x="4707535" y="0"/>
                  </a:lnTo>
                  <a:lnTo>
                    <a:pt x="4744813" y="7535"/>
                  </a:lnTo>
                  <a:lnTo>
                    <a:pt x="4775269" y="28085"/>
                  </a:lnTo>
                  <a:lnTo>
                    <a:pt x="4795809" y="58567"/>
                  </a:lnTo>
                  <a:lnTo>
                    <a:pt x="4803344" y="95895"/>
                  </a:lnTo>
                  <a:lnTo>
                    <a:pt x="4803344" y="9085526"/>
                  </a:lnTo>
                  <a:lnTo>
                    <a:pt x="4795809" y="9122843"/>
                  </a:lnTo>
                  <a:lnTo>
                    <a:pt x="4775269" y="9153316"/>
                  </a:lnTo>
                  <a:lnTo>
                    <a:pt x="4744813" y="9173861"/>
                  </a:lnTo>
                  <a:lnTo>
                    <a:pt x="4707535" y="9181395"/>
                  </a:lnTo>
                  <a:lnTo>
                    <a:pt x="95895" y="9181395"/>
                  </a:lnTo>
                  <a:lnTo>
                    <a:pt x="58567" y="9173861"/>
                  </a:lnTo>
                  <a:lnTo>
                    <a:pt x="28085" y="9153316"/>
                  </a:lnTo>
                  <a:lnTo>
                    <a:pt x="7535" y="9122843"/>
                  </a:lnTo>
                  <a:lnTo>
                    <a:pt x="0" y="9085526"/>
                  </a:lnTo>
                  <a:lnTo>
                    <a:pt x="0" y="95895"/>
                  </a:lnTo>
                  <a:close/>
                </a:path>
              </a:pathLst>
            </a:custGeom>
            <a:ln w="3175">
              <a:solidFill>
                <a:srgbClr val="4471C4"/>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15121005" y="1846540"/>
              <a:ext cx="4803344" cy="9181395"/>
            </a:xfrm>
            <a:prstGeom prst="rect">
              <a:avLst/>
            </a:prstGeom>
          </p:spPr>
        </p:pic>
        <p:sp>
          <p:nvSpPr>
            <p:cNvPr id="12" name="object 12"/>
            <p:cNvSpPr/>
            <p:nvPr/>
          </p:nvSpPr>
          <p:spPr>
            <a:xfrm>
              <a:off x="15121005" y="1846540"/>
              <a:ext cx="4803775" cy="9181465"/>
            </a:xfrm>
            <a:custGeom>
              <a:avLst/>
              <a:gdLst/>
              <a:ahLst/>
              <a:cxnLst/>
              <a:rect l="l" t="t" r="r" b="b"/>
              <a:pathLst>
                <a:path w="4803775" h="9181465">
                  <a:moveTo>
                    <a:pt x="0" y="95895"/>
                  </a:moveTo>
                  <a:lnTo>
                    <a:pt x="7535" y="58567"/>
                  </a:lnTo>
                  <a:lnTo>
                    <a:pt x="28085" y="28085"/>
                  </a:lnTo>
                  <a:lnTo>
                    <a:pt x="58567" y="7535"/>
                  </a:lnTo>
                  <a:lnTo>
                    <a:pt x="95895" y="0"/>
                  </a:lnTo>
                  <a:lnTo>
                    <a:pt x="4707535" y="0"/>
                  </a:lnTo>
                  <a:lnTo>
                    <a:pt x="4744813" y="7535"/>
                  </a:lnTo>
                  <a:lnTo>
                    <a:pt x="4775269" y="28085"/>
                  </a:lnTo>
                  <a:lnTo>
                    <a:pt x="4795809" y="58567"/>
                  </a:lnTo>
                  <a:lnTo>
                    <a:pt x="4803344" y="95895"/>
                  </a:lnTo>
                  <a:lnTo>
                    <a:pt x="4803344" y="9085526"/>
                  </a:lnTo>
                  <a:lnTo>
                    <a:pt x="4795809" y="9122843"/>
                  </a:lnTo>
                  <a:lnTo>
                    <a:pt x="4775269" y="9153316"/>
                  </a:lnTo>
                  <a:lnTo>
                    <a:pt x="4744813" y="9173861"/>
                  </a:lnTo>
                  <a:lnTo>
                    <a:pt x="4707535" y="9181395"/>
                  </a:lnTo>
                  <a:lnTo>
                    <a:pt x="95895" y="9181395"/>
                  </a:lnTo>
                  <a:lnTo>
                    <a:pt x="58567" y="9173861"/>
                  </a:lnTo>
                  <a:lnTo>
                    <a:pt x="28085" y="9153316"/>
                  </a:lnTo>
                  <a:lnTo>
                    <a:pt x="7535" y="9122843"/>
                  </a:lnTo>
                  <a:lnTo>
                    <a:pt x="0" y="9085526"/>
                  </a:lnTo>
                  <a:lnTo>
                    <a:pt x="0" y="95895"/>
                  </a:lnTo>
                  <a:close/>
                </a:path>
              </a:pathLst>
            </a:custGeom>
            <a:ln w="3175">
              <a:solidFill>
                <a:srgbClr val="4471C4"/>
              </a:solidFill>
            </a:ln>
          </p:spPr>
          <p:txBody>
            <a:bodyPr wrap="square" lIns="0" tIns="0" rIns="0" bIns="0" rtlCol="0"/>
            <a:lstStyle/>
            <a:p>
              <a:endParaRPr/>
            </a:p>
          </p:txBody>
        </p:sp>
      </p:grpSp>
      <p:sp>
        <p:nvSpPr>
          <p:cNvPr id="13" name="object 13"/>
          <p:cNvSpPr txBox="1">
            <a:spLocks noGrp="1"/>
          </p:cNvSpPr>
          <p:nvPr>
            <p:ph type="title"/>
          </p:nvPr>
        </p:nvSpPr>
        <p:spPr>
          <a:prstGeom prst="rect">
            <a:avLst/>
          </a:prstGeom>
        </p:spPr>
        <p:txBody>
          <a:bodyPr vert="horz" wrap="square" lIns="0" tIns="15240" rIns="0" bIns="0" rtlCol="0">
            <a:spAutoFit/>
          </a:bodyPr>
          <a:lstStyle/>
          <a:p>
            <a:pPr marL="12700" algn="ctr">
              <a:lnSpc>
                <a:spcPct val="100000"/>
              </a:lnSpc>
              <a:spcBef>
                <a:spcPts val="120"/>
              </a:spcBef>
            </a:pPr>
            <a:r>
              <a:rPr lang="en-US"/>
              <a:t>Age </a:t>
            </a:r>
            <a:r>
              <a:rPr lang="en-US" dirty="0"/>
              <a:t>and Gender Prediction Using Computer Vision</a:t>
            </a:r>
            <a:endParaRPr spc="-10" dirty="0"/>
          </a:p>
        </p:txBody>
      </p:sp>
      <p:sp>
        <p:nvSpPr>
          <p:cNvPr id="14" name="object 14"/>
          <p:cNvSpPr txBox="1"/>
          <p:nvPr/>
        </p:nvSpPr>
        <p:spPr>
          <a:xfrm>
            <a:off x="2813050" y="461282"/>
            <a:ext cx="14477999" cy="1037463"/>
          </a:xfrm>
          <a:prstGeom prst="rect">
            <a:avLst/>
          </a:prstGeom>
        </p:spPr>
        <p:txBody>
          <a:bodyPr vert="horz" wrap="square" lIns="0" tIns="173990" rIns="0" bIns="0" rtlCol="0">
            <a:spAutoFit/>
          </a:bodyPr>
          <a:lstStyle/>
          <a:p>
            <a:pPr algn="ctr">
              <a:lnSpc>
                <a:spcPct val="100000"/>
              </a:lnSpc>
              <a:spcBef>
                <a:spcPts val="1370"/>
              </a:spcBef>
            </a:pPr>
            <a:r>
              <a:rPr lang="en-US" sz="2000" b="1" dirty="0">
                <a:solidFill>
                  <a:srgbClr val="FFFFFF"/>
                </a:solidFill>
                <a:latin typeface="Arial"/>
                <a:cs typeface="Arial"/>
              </a:rPr>
              <a:t>                                                               CAPSTONE PROJECT                                         					 Student: ROHITH UPPULA – U01829154</a:t>
            </a:r>
            <a:r>
              <a:rPr lang="en-US" sz="3600" b="1" dirty="0">
                <a:solidFill>
                  <a:srgbClr val="FFFFFF"/>
                </a:solidFill>
                <a:latin typeface="Arial"/>
                <a:cs typeface="Arial"/>
              </a:rPr>
              <a:t> </a:t>
            </a:r>
            <a:r>
              <a:rPr lang="en-US" sz="2000" b="1" dirty="0">
                <a:solidFill>
                  <a:srgbClr val="FFFFFF"/>
                </a:solidFill>
                <a:latin typeface="Arial"/>
                <a:cs typeface="Arial"/>
              </a:rPr>
              <a:t>			</a:t>
            </a:r>
            <a:endParaRPr lang="en-US" sz="2350" dirty="0">
              <a:latin typeface="Arial"/>
              <a:cs typeface="Arial"/>
            </a:endParaRPr>
          </a:p>
        </p:txBody>
      </p:sp>
      <p:sp>
        <p:nvSpPr>
          <p:cNvPr id="15" name="object 15"/>
          <p:cNvSpPr txBox="1"/>
          <p:nvPr/>
        </p:nvSpPr>
        <p:spPr>
          <a:xfrm>
            <a:off x="254797" y="1999408"/>
            <a:ext cx="4701761" cy="228909"/>
          </a:xfrm>
          <a:prstGeom prst="rect">
            <a:avLst/>
          </a:prstGeom>
          <a:solidFill>
            <a:srgbClr val="FFFFFF"/>
          </a:solidFill>
          <a:ln w="17451">
            <a:solidFill>
              <a:srgbClr val="5B9BD4"/>
            </a:solidFill>
          </a:ln>
        </p:spPr>
        <p:txBody>
          <a:bodyPr vert="horz" wrap="square" lIns="0" tIns="28575" rIns="0" bIns="0" rtlCol="0">
            <a:spAutoFit/>
          </a:bodyPr>
          <a:lstStyle/>
          <a:p>
            <a:pPr algn="ctr">
              <a:lnSpc>
                <a:spcPct val="100000"/>
              </a:lnSpc>
              <a:spcBef>
                <a:spcPts val="225"/>
              </a:spcBef>
            </a:pPr>
            <a:r>
              <a:rPr lang="en-US" sz="1300" b="1" spc="-10" dirty="0">
                <a:solidFill>
                  <a:srgbClr val="1F3863"/>
                </a:solidFill>
                <a:latin typeface="Arial"/>
                <a:cs typeface="Arial"/>
              </a:rPr>
              <a:t>Introduction</a:t>
            </a:r>
            <a:endParaRPr lang="en-US" sz="1300" dirty="0">
              <a:latin typeface="Arial"/>
              <a:cs typeface="Arial"/>
            </a:endParaRPr>
          </a:p>
        </p:txBody>
      </p:sp>
      <p:sp>
        <p:nvSpPr>
          <p:cNvPr id="16" name="object 16"/>
          <p:cNvSpPr txBox="1"/>
          <p:nvPr/>
        </p:nvSpPr>
        <p:spPr>
          <a:xfrm>
            <a:off x="355825" y="2330091"/>
            <a:ext cx="4092575" cy="1512593"/>
          </a:xfrm>
          <a:prstGeom prst="rect">
            <a:avLst/>
          </a:prstGeom>
        </p:spPr>
        <p:txBody>
          <a:bodyPr vert="horz" wrap="square" lIns="0" tIns="55244" rIns="0" bIns="0" rtlCol="0">
            <a:spAutoFit/>
          </a:bodyPr>
          <a:lstStyle/>
          <a:p>
            <a:pPr marL="248285" indent="-236220">
              <a:lnSpc>
                <a:spcPct val="100000"/>
              </a:lnSpc>
              <a:spcBef>
                <a:spcPts val="434"/>
              </a:spcBef>
              <a:buChar char="•"/>
              <a:tabLst>
                <a:tab pos="247650" algn="l"/>
                <a:tab pos="248920" algn="l"/>
              </a:tabLst>
            </a:pPr>
            <a:r>
              <a:rPr lang="en-US" sz="1100" dirty="0">
                <a:latin typeface="Arial"/>
                <a:cs typeface="Arial"/>
              </a:rPr>
              <a:t>When searching for strangers, for example, age and gender are two of the most frequently used attributes of a person.</a:t>
            </a:r>
          </a:p>
          <a:p>
            <a:pPr marL="248285" indent="-236220">
              <a:lnSpc>
                <a:spcPct val="100000"/>
              </a:lnSpc>
              <a:spcBef>
                <a:spcPts val="434"/>
              </a:spcBef>
              <a:buChar char="•"/>
              <a:tabLst>
                <a:tab pos="247650" algn="l"/>
                <a:tab pos="248920" algn="l"/>
              </a:tabLst>
            </a:pPr>
            <a:r>
              <a:rPr lang="en-US" sz="1100" dirty="0">
                <a:latin typeface="Arial"/>
                <a:cs typeface="Arial"/>
              </a:rPr>
              <a:t>Therefore, we take advantage of this opportunity to create a computer vision system based on machine learning to determine a subject's age and gender from a digital snapshot.. </a:t>
            </a:r>
          </a:p>
          <a:p>
            <a:pPr marL="248285" indent="-236220">
              <a:lnSpc>
                <a:spcPct val="100000"/>
              </a:lnSpc>
              <a:spcBef>
                <a:spcPts val="434"/>
              </a:spcBef>
              <a:buChar char="•"/>
              <a:tabLst>
                <a:tab pos="247650" algn="l"/>
                <a:tab pos="248920" algn="l"/>
              </a:tabLst>
            </a:pPr>
            <a:r>
              <a:rPr lang="en-US" sz="1100" dirty="0">
                <a:latin typeface="Arial"/>
                <a:cs typeface="Arial"/>
              </a:rPr>
              <a:t>Although this problem can be resolved manually for small datasets, it will be difficult to deal with very large databases.</a:t>
            </a:r>
          </a:p>
        </p:txBody>
      </p:sp>
      <p:sp>
        <p:nvSpPr>
          <p:cNvPr id="19" name="object 19"/>
          <p:cNvSpPr txBox="1"/>
          <p:nvPr/>
        </p:nvSpPr>
        <p:spPr>
          <a:xfrm>
            <a:off x="263928" y="3972197"/>
            <a:ext cx="4701761" cy="229549"/>
          </a:xfrm>
          <a:prstGeom prst="rect">
            <a:avLst/>
          </a:prstGeom>
          <a:solidFill>
            <a:srgbClr val="FFFFFF"/>
          </a:solidFill>
          <a:ln w="17451">
            <a:solidFill>
              <a:srgbClr val="5B9BD4"/>
            </a:solidFill>
          </a:ln>
        </p:spPr>
        <p:txBody>
          <a:bodyPr vert="horz" wrap="square" lIns="0" tIns="29209" rIns="0" bIns="0" rtlCol="0">
            <a:spAutoFit/>
          </a:bodyPr>
          <a:lstStyle/>
          <a:p>
            <a:pPr marL="448309">
              <a:lnSpc>
                <a:spcPct val="100000"/>
              </a:lnSpc>
              <a:spcBef>
                <a:spcPts val="229"/>
              </a:spcBef>
            </a:pPr>
            <a:r>
              <a:rPr lang="en-US" sz="1300" b="1" dirty="0">
                <a:solidFill>
                  <a:srgbClr val="1F3863"/>
                </a:solidFill>
                <a:latin typeface="Arial"/>
                <a:cs typeface="Arial"/>
              </a:rPr>
              <a:t>		Literature</a:t>
            </a:r>
            <a:r>
              <a:rPr lang="en-US" sz="1300" b="1" spc="30" dirty="0">
                <a:solidFill>
                  <a:srgbClr val="1F3863"/>
                </a:solidFill>
                <a:latin typeface="Arial"/>
                <a:cs typeface="Arial"/>
              </a:rPr>
              <a:t> </a:t>
            </a:r>
            <a:r>
              <a:rPr lang="en-US" sz="1300" b="1" dirty="0">
                <a:solidFill>
                  <a:srgbClr val="1F3863"/>
                </a:solidFill>
                <a:latin typeface="Arial"/>
                <a:cs typeface="Arial"/>
              </a:rPr>
              <a:t>Review</a:t>
            </a:r>
            <a:endParaRPr sz="1300" dirty="0">
              <a:latin typeface="Arial"/>
              <a:cs typeface="Arial"/>
            </a:endParaRPr>
          </a:p>
        </p:txBody>
      </p:sp>
      <p:sp>
        <p:nvSpPr>
          <p:cNvPr id="20" name="object 20"/>
          <p:cNvSpPr txBox="1"/>
          <p:nvPr/>
        </p:nvSpPr>
        <p:spPr>
          <a:xfrm>
            <a:off x="263927" y="6555682"/>
            <a:ext cx="4701761" cy="229549"/>
          </a:xfrm>
          <a:prstGeom prst="rect">
            <a:avLst/>
          </a:prstGeom>
          <a:solidFill>
            <a:srgbClr val="FFFFFF"/>
          </a:solidFill>
          <a:ln w="17451">
            <a:solidFill>
              <a:srgbClr val="5B9BD4"/>
            </a:solidFill>
          </a:ln>
        </p:spPr>
        <p:txBody>
          <a:bodyPr vert="horz" wrap="square" lIns="0" tIns="29209" rIns="0" bIns="0" rtlCol="0">
            <a:spAutoFit/>
          </a:bodyPr>
          <a:lstStyle/>
          <a:p>
            <a:pPr algn="ctr">
              <a:lnSpc>
                <a:spcPct val="100000"/>
              </a:lnSpc>
              <a:spcBef>
                <a:spcPts val="229"/>
              </a:spcBef>
            </a:pPr>
            <a:r>
              <a:rPr lang="en-US" sz="1300" b="1" dirty="0">
                <a:solidFill>
                  <a:srgbClr val="1F3863"/>
                </a:solidFill>
                <a:latin typeface="Arial"/>
                <a:cs typeface="Arial"/>
              </a:rPr>
              <a:t>Data</a:t>
            </a:r>
            <a:r>
              <a:rPr lang="en-US" sz="1300" b="1" spc="25" dirty="0">
                <a:solidFill>
                  <a:srgbClr val="1F3863"/>
                </a:solidFill>
                <a:latin typeface="Arial"/>
                <a:cs typeface="Arial"/>
              </a:rPr>
              <a:t> </a:t>
            </a:r>
            <a:r>
              <a:rPr lang="en-US" sz="1300" b="1" spc="-10" dirty="0">
                <a:solidFill>
                  <a:srgbClr val="1F3863"/>
                </a:solidFill>
                <a:latin typeface="Arial"/>
                <a:cs typeface="Arial"/>
              </a:rPr>
              <a:t>Collection</a:t>
            </a:r>
            <a:endParaRPr lang="en-US" sz="1300" dirty="0">
              <a:latin typeface="Arial"/>
              <a:cs typeface="Arial"/>
            </a:endParaRPr>
          </a:p>
        </p:txBody>
      </p:sp>
      <p:sp>
        <p:nvSpPr>
          <p:cNvPr id="21" name="object 21"/>
          <p:cNvSpPr txBox="1"/>
          <p:nvPr/>
        </p:nvSpPr>
        <p:spPr>
          <a:xfrm>
            <a:off x="358401" y="6889293"/>
            <a:ext cx="4340282" cy="1578574"/>
          </a:xfrm>
          <a:prstGeom prst="rect">
            <a:avLst/>
          </a:prstGeom>
        </p:spPr>
        <p:txBody>
          <a:bodyPr vert="horz" wrap="square" lIns="0" tIns="12065" rIns="0" bIns="0" rtlCol="0">
            <a:spAutoFit/>
          </a:bodyPr>
          <a:lstStyle/>
          <a:p>
            <a:pPr marL="183515" marR="5080" indent="-171450">
              <a:lnSpc>
                <a:spcPct val="101499"/>
              </a:lnSpc>
              <a:spcBef>
                <a:spcPts val="95"/>
              </a:spcBef>
              <a:buFont typeface="Arial" panose="020B0604020202020204" pitchFamily="34" charset="0"/>
              <a:buChar char="•"/>
              <a:tabLst>
                <a:tab pos="247650" algn="l"/>
                <a:tab pos="248920" algn="l"/>
              </a:tabLst>
            </a:pPr>
            <a:r>
              <a:rPr lang="en-US" sz="1100" dirty="0">
                <a:latin typeface="Arial"/>
                <a:cs typeface="Arial"/>
              </a:rPr>
              <a:t>The dataset consists of two files: one file is a zip file containing all the photos, while the second file has information about each shot, including its file name and gender (Male, Female). </a:t>
            </a:r>
          </a:p>
          <a:p>
            <a:pPr marL="183515" marR="5080" indent="-171450">
              <a:lnSpc>
                <a:spcPct val="101499"/>
              </a:lnSpc>
              <a:spcBef>
                <a:spcPts val="95"/>
              </a:spcBef>
              <a:buFont typeface="Arial" panose="020B0604020202020204" pitchFamily="34" charset="0"/>
              <a:buChar char="•"/>
              <a:tabLst>
                <a:tab pos="247650" algn="l"/>
                <a:tab pos="248920" algn="l"/>
              </a:tabLst>
            </a:pPr>
            <a:r>
              <a:rPr lang="en-US" sz="1100" dirty="0">
                <a:latin typeface="Arial"/>
                <a:cs typeface="Arial"/>
              </a:rPr>
              <a:t>The zip file contains 13,322 images overall, all of which are in the three RGB channel format..</a:t>
            </a:r>
          </a:p>
          <a:p>
            <a:pPr marL="183515" marR="5080" indent="-171450">
              <a:lnSpc>
                <a:spcPct val="101499"/>
              </a:lnSpc>
              <a:spcBef>
                <a:spcPts val="95"/>
              </a:spcBef>
              <a:buFont typeface="Arial" panose="020B0604020202020204" pitchFamily="34" charset="0"/>
              <a:buChar char="•"/>
              <a:tabLst>
                <a:tab pos="247650" algn="l"/>
                <a:tab pos="248920" algn="l"/>
              </a:tabLst>
            </a:pPr>
            <a:r>
              <a:rPr lang="en-US" sz="1100" dirty="0">
                <a:latin typeface="Arial"/>
                <a:cs typeface="Arial"/>
              </a:rPr>
              <a:t>The age and gender of the subjects in the photographs are predicted using the </a:t>
            </a:r>
            <a:r>
              <a:rPr lang="en-US" sz="1100" b="1" dirty="0">
                <a:latin typeface="Arial"/>
                <a:cs typeface="Arial"/>
              </a:rPr>
              <a:t>All-Age-Faces dataset</a:t>
            </a:r>
            <a:r>
              <a:rPr lang="en-US" sz="1100" dirty="0">
                <a:latin typeface="Arial"/>
                <a:cs typeface="Arial"/>
              </a:rPr>
              <a:t>. The data collection is publicly available on </a:t>
            </a:r>
            <a:r>
              <a:rPr lang="en-US" sz="1100" b="1" dirty="0">
                <a:latin typeface="Arial"/>
                <a:cs typeface="Arial"/>
              </a:rPr>
              <a:t>GitHub.</a:t>
            </a:r>
            <a:r>
              <a:rPr lang="en-US" sz="1100" dirty="0">
                <a:latin typeface="Arial"/>
                <a:cs typeface="Arial"/>
              </a:rPr>
              <a:t>. </a:t>
            </a:r>
          </a:p>
          <a:p>
            <a:pPr marL="183515" marR="5080" indent="-171450">
              <a:lnSpc>
                <a:spcPct val="101499"/>
              </a:lnSpc>
              <a:spcBef>
                <a:spcPts val="95"/>
              </a:spcBef>
              <a:buFont typeface="Arial" panose="020B0604020202020204" pitchFamily="34" charset="0"/>
              <a:buChar char="•"/>
              <a:tabLst>
                <a:tab pos="247650" algn="l"/>
                <a:tab pos="248920" algn="l"/>
              </a:tabLst>
            </a:pPr>
            <a:endParaRPr sz="1100" b="1" dirty="0">
              <a:latin typeface="Arial"/>
              <a:cs typeface="Arial"/>
            </a:endParaRPr>
          </a:p>
        </p:txBody>
      </p:sp>
      <p:sp>
        <p:nvSpPr>
          <p:cNvPr id="23" name="object 23"/>
          <p:cNvSpPr txBox="1"/>
          <p:nvPr/>
        </p:nvSpPr>
        <p:spPr>
          <a:xfrm>
            <a:off x="437064" y="8503561"/>
            <a:ext cx="3623800" cy="215444"/>
          </a:xfrm>
          <a:prstGeom prst="rect">
            <a:avLst/>
          </a:prstGeom>
        </p:spPr>
        <p:txBody>
          <a:bodyPr vert="horz" wrap="square" lIns="0" tIns="15240" rIns="0" bIns="0" rtlCol="0">
            <a:spAutoFit/>
          </a:bodyPr>
          <a:lstStyle/>
          <a:p>
            <a:pPr marL="12065">
              <a:lnSpc>
                <a:spcPct val="100000"/>
              </a:lnSpc>
              <a:spcBef>
                <a:spcPts val="120"/>
              </a:spcBef>
              <a:tabLst>
                <a:tab pos="247650" algn="l"/>
                <a:tab pos="248920" algn="l"/>
              </a:tabLst>
            </a:pPr>
            <a:r>
              <a:rPr lang="en-US" sz="1300" b="1" dirty="0">
                <a:latin typeface="Arial"/>
                <a:cs typeface="Arial"/>
              </a:rPr>
              <a:t>Statistics :</a:t>
            </a:r>
            <a:endParaRPr sz="1300" b="1" dirty="0">
              <a:latin typeface="Arial"/>
              <a:cs typeface="Arial"/>
            </a:endParaRPr>
          </a:p>
        </p:txBody>
      </p:sp>
      <p:sp>
        <p:nvSpPr>
          <p:cNvPr id="26" name="object 26"/>
          <p:cNvSpPr txBox="1"/>
          <p:nvPr/>
        </p:nvSpPr>
        <p:spPr>
          <a:xfrm>
            <a:off x="15159774" y="3978210"/>
            <a:ext cx="4665582" cy="228909"/>
          </a:xfrm>
          <a:prstGeom prst="rect">
            <a:avLst/>
          </a:prstGeom>
          <a:solidFill>
            <a:srgbClr val="FFFFFF"/>
          </a:solidFill>
          <a:ln w="17451">
            <a:solidFill>
              <a:srgbClr val="5B9BD4"/>
            </a:solidFill>
          </a:ln>
        </p:spPr>
        <p:txBody>
          <a:bodyPr vert="horz" wrap="square" lIns="0" tIns="28575" rIns="0" bIns="0" rtlCol="0">
            <a:spAutoFit/>
          </a:bodyPr>
          <a:lstStyle/>
          <a:p>
            <a:pPr algn="ctr">
              <a:lnSpc>
                <a:spcPct val="100000"/>
              </a:lnSpc>
              <a:spcBef>
                <a:spcPts val="225"/>
              </a:spcBef>
            </a:pPr>
            <a:r>
              <a:rPr sz="1300" b="1" dirty="0">
                <a:solidFill>
                  <a:srgbClr val="1F3863"/>
                </a:solidFill>
                <a:latin typeface="Arial"/>
                <a:cs typeface="Arial"/>
              </a:rPr>
              <a:t>Results</a:t>
            </a:r>
            <a:r>
              <a:rPr sz="1300" b="1" spc="50" dirty="0">
                <a:solidFill>
                  <a:srgbClr val="1F3863"/>
                </a:solidFill>
                <a:latin typeface="Arial"/>
                <a:cs typeface="Arial"/>
              </a:rPr>
              <a:t> </a:t>
            </a:r>
            <a:r>
              <a:rPr lang="en-US" sz="1300" b="1" spc="-10" dirty="0">
                <a:solidFill>
                  <a:srgbClr val="1F3863"/>
                </a:solidFill>
                <a:latin typeface="Arial"/>
                <a:cs typeface="Arial"/>
              </a:rPr>
              <a:t>Analysis</a:t>
            </a:r>
            <a:endParaRPr sz="1300" dirty="0">
              <a:latin typeface="Arial"/>
              <a:cs typeface="Arial"/>
            </a:endParaRPr>
          </a:p>
        </p:txBody>
      </p:sp>
      <p:sp>
        <p:nvSpPr>
          <p:cNvPr id="27" name="object 27"/>
          <p:cNvSpPr txBox="1"/>
          <p:nvPr/>
        </p:nvSpPr>
        <p:spPr>
          <a:xfrm>
            <a:off x="15174591" y="8379250"/>
            <a:ext cx="4665582" cy="229549"/>
          </a:xfrm>
          <a:prstGeom prst="rect">
            <a:avLst/>
          </a:prstGeom>
          <a:solidFill>
            <a:srgbClr val="FFFFFF"/>
          </a:solidFill>
          <a:ln w="17451">
            <a:solidFill>
              <a:srgbClr val="5B9BD4"/>
            </a:solidFill>
          </a:ln>
        </p:spPr>
        <p:txBody>
          <a:bodyPr vert="horz" wrap="square" lIns="0" tIns="29209" rIns="0" bIns="0" rtlCol="0">
            <a:spAutoFit/>
          </a:bodyPr>
          <a:lstStyle/>
          <a:p>
            <a:pPr algn="ctr">
              <a:lnSpc>
                <a:spcPct val="100000"/>
              </a:lnSpc>
              <a:spcBef>
                <a:spcPts val="229"/>
              </a:spcBef>
            </a:pPr>
            <a:r>
              <a:rPr sz="1300" b="1" spc="-10" dirty="0">
                <a:solidFill>
                  <a:srgbClr val="1F3863"/>
                </a:solidFill>
                <a:latin typeface="Arial"/>
                <a:cs typeface="Arial"/>
              </a:rPr>
              <a:t>References</a:t>
            </a:r>
            <a:endParaRPr sz="1300" dirty="0">
              <a:latin typeface="Arial"/>
              <a:cs typeface="Arial"/>
            </a:endParaRPr>
          </a:p>
        </p:txBody>
      </p:sp>
      <p:sp>
        <p:nvSpPr>
          <p:cNvPr id="28" name="object 28"/>
          <p:cNvSpPr txBox="1"/>
          <p:nvPr/>
        </p:nvSpPr>
        <p:spPr>
          <a:xfrm>
            <a:off x="15401366" y="8611283"/>
            <a:ext cx="4208780" cy="2476447"/>
          </a:xfrm>
          <a:prstGeom prst="rect">
            <a:avLst/>
          </a:prstGeom>
        </p:spPr>
        <p:txBody>
          <a:bodyPr vert="horz" wrap="square" lIns="0" tIns="12700" rIns="0" bIns="0" rtlCol="0">
            <a:spAutoFit/>
          </a:bodyPr>
          <a:lstStyle/>
          <a:p>
            <a:pPr marL="248285" marR="547370" indent="-236220">
              <a:lnSpc>
                <a:spcPct val="102299"/>
              </a:lnSpc>
              <a:spcBef>
                <a:spcPts val="100"/>
              </a:spcBef>
              <a:buFont typeface="Arial"/>
              <a:buChar char="•"/>
              <a:tabLst>
                <a:tab pos="247650" algn="l"/>
                <a:tab pos="248920" algn="l"/>
              </a:tabLst>
            </a:pPr>
            <a:r>
              <a:rPr lang="en-US" sz="1200" dirty="0">
                <a:latin typeface="Times New Roman"/>
                <a:cs typeface="Times New Roman"/>
              </a:rPr>
              <a:t>Cuimei, L., Zhiliang, Q., Nan, J. and Jianhua, W., 2017, October. Human face detection algorithm via Haar cascade classifier combined with three additional classifiers. In 2017 13th IEEE International Conference on Electronic Measurement &amp; Instruments (ICEMI) (pp. 483-487). IEEE.</a:t>
            </a:r>
          </a:p>
          <a:p>
            <a:pPr marL="248285" marR="547370" indent="-236220">
              <a:lnSpc>
                <a:spcPct val="102299"/>
              </a:lnSpc>
              <a:spcBef>
                <a:spcPts val="100"/>
              </a:spcBef>
              <a:buFont typeface="Arial"/>
              <a:buChar char="•"/>
              <a:tabLst>
                <a:tab pos="247650" algn="l"/>
                <a:tab pos="248920" algn="l"/>
              </a:tabLst>
            </a:pPr>
            <a:r>
              <a:rPr lang="en-US" sz="1200" dirty="0">
                <a:latin typeface="Times New Roman"/>
                <a:cs typeface="Times New Roman"/>
              </a:rPr>
              <a:t>Wagner, P., 2012. Machine learning with opencv2. 2016-03-10]. http://www. bytefish. de.</a:t>
            </a:r>
          </a:p>
          <a:p>
            <a:pPr marL="248285" marR="547370" indent="-236220">
              <a:lnSpc>
                <a:spcPct val="102299"/>
              </a:lnSpc>
              <a:spcBef>
                <a:spcPts val="100"/>
              </a:spcBef>
              <a:buFont typeface="Arial"/>
              <a:buChar char="•"/>
              <a:tabLst>
                <a:tab pos="247650" algn="l"/>
                <a:tab pos="248920" algn="l"/>
              </a:tabLst>
            </a:pPr>
            <a:r>
              <a:rPr lang="en-US" sz="1200" dirty="0">
                <a:latin typeface="Times New Roman"/>
                <a:cs typeface="Times New Roman"/>
              </a:rPr>
              <a:t>Agarwal, M., Gupta, S. and Biswas, K.K., 2021. A new Conv2D model with modified ReLU activation function for identification of disease type and severity in cucumber plant. Sustainable Computing: Informatics and Systems, 30, p.100473.</a:t>
            </a:r>
          </a:p>
        </p:txBody>
      </p:sp>
      <p:grpSp>
        <p:nvGrpSpPr>
          <p:cNvPr id="29" name="object 29"/>
          <p:cNvGrpSpPr/>
          <p:nvPr/>
        </p:nvGrpSpPr>
        <p:grpSpPr>
          <a:xfrm>
            <a:off x="83767" y="158110"/>
            <a:ext cx="19936565" cy="1029811"/>
            <a:chOff x="83767" y="158110"/>
            <a:chExt cx="19936565" cy="1029811"/>
          </a:xfrm>
        </p:grpSpPr>
        <p:pic>
          <p:nvPicPr>
            <p:cNvPr id="30" name="object 30"/>
            <p:cNvPicPr/>
            <p:nvPr/>
          </p:nvPicPr>
          <p:blipFill>
            <a:blip r:embed="rId7" cstate="print"/>
            <a:stretch>
              <a:fillRect/>
            </a:stretch>
          </p:blipFill>
          <p:spPr>
            <a:xfrm>
              <a:off x="83767" y="195282"/>
              <a:ext cx="2100459" cy="992639"/>
            </a:xfrm>
            <a:prstGeom prst="rect">
              <a:avLst/>
            </a:prstGeom>
          </p:spPr>
        </p:pic>
        <p:pic>
          <p:nvPicPr>
            <p:cNvPr id="31" name="object 31"/>
            <p:cNvPicPr/>
            <p:nvPr/>
          </p:nvPicPr>
          <p:blipFill>
            <a:blip r:embed="rId7" cstate="print"/>
            <a:stretch>
              <a:fillRect/>
            </a:stretch>
          </p:blipFill>
          <p:spPr>
            <a:xfrm>
              <a:off x="17919873" y="158110"/>
              <a:ext cx="2100459" cy="993163"/>
            </a:xfrm>
            <a:prstGeom prst="rect">
              <a:avLst/>
            </a:prstGeom>
          </p:spPr>
        </p:pic>
      </p:grpSp>
      <p:sp>
        <p:nvSpPr>
          <p:cNvPr id="36" name="object 36"/>
          <p:cNvSpPr txBox="1"/>
          <p:nvPr/>
        </p:nvSpPr>
        <p:spPr>
          <a:xfrm>
            <a:off x="5239122" y="1943122"/>
            <a:ext cx="4660527" cy="228909"/>
          </a:xfrm>
          <a:prstGeom prst="rect">
            <a:avLst/>
          </a:prstGeom>
          <a:solidFill>
            <a:srgbClr val="FFFFFF"/>
          </a:solidFill>
          <a:ln w="17451">
            <a:solidFill>
              <a:srgbClr val="5B9BD4"/>
            </a:solidFill>
          </a:ln>
        </p:spPr>
        <p:txBody>
          <a:bodyPr vert="horz" wrap="square" lIns="0" tIns="28575" rIns="0" bIns="0" rtlCol="0">
            <a:spAutoFit/>
          </a:bodyPr>
          <a:lstStyle/>
          <a:p>
            <a:pPr algn="ctr">
              <a:lnSpc>
                <a:spcPct val="100000"/>
              </a:lnSpc>
              <a:spcBef>
                <a:spcPts val="225"/>
              </a:spcBef>
            </a:pPr>
            <a:r>
              <a:rPr lang="en-US" sz="1300" b="1" dirty="0">
                <a:solidFill>
                  <a:srgbClr val="1F3863"/>
                </a:solidFill>
                <a:latin typeface="Arial"/>
                <a:cs typeface="Arial"/>
              </a:rPr>
              <a:t>Computer Vision Pipeline </a:t>
            </a:r>
            <a:endParaRPr sz="1300" dirty="0">
              <a:latin typeface="Arial"/>
              <a:cs typeface="Arial"/>
            </a:endParaRPr>
          </a:p>
        </p:txBody>
      </p:sp>
      <p:sp>
        <p:nvSpPr>
          <p:cNvPr id="37" name="object 37"/>
          <p:cNvSpPr txBox="1"/>
          <p:nvPr/>
        </p:nvSpPr>
        <p:spPr>
          <a:xfrm>
            <a:off x="5343555" y="2285156"/>
            <a:ext cx="4317365" cy="5771003"/>
          </a:xfrm>
          <a:prstGeom prst="rect">
            <a:avLst/>
          </a:prstGeom>
        </p:spPr>
        <p:txBody>
          <a:bodyPr vert="horz" wrap="square" lIns="0" tIns="12065" rIns="0" bIns="0" rtlCol="0">
            <a:spAutoFit/>
          </a:bodyPr>
          <a:lstStyle/>
          <a:p>
            <a:pPr marL="12065" marR="5080">
              <a:lnSpc>
                <a:spcPct val="101499"/>
              </a:lnSpc>
              <a:spcBef>
                <a:spcPts val="95"/>
              </a:spcBef>
              <a:tabLst>
                <a:tab pos="247650" algn="l"/>
                <a:tab pos="248920" algn="l"/>
              </a:tabLst>
            </a:pPr>
            <a:r>
              <a:rPr lang="en-US" sz="1100" dirty="0">
                <a:latin typeface="Arial"/>
                <a:cs typeface="Arial"/>
              </a:rPr>
              <a:t>The pipeline involves following steps:</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 Extracting the data from the All-Age-Faces zip file.</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Two CSV files are present, along with the photos that should be in a single data frame. Prior to creating a data frame, combine the two sets of data, sort the data frame, and replace the names of the two columns with Name and Gender.</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Created a new column ‘age’ by extracting the age by slicing the name from column ‘name’.</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Data preprocessing in which files from the extracted zip file that contain the image name, the requested gender, and the image's source are joined into a Python data frame using pandas.</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By importing Cv2 and using the imread function to convert the photos to NumPy array format, the images were sorted in a language that a computer could understand.</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The face was extracted from the photos using the Haar Cascading method. by normalizing the images, scaling the images to (64,64), reshaping them into (64,64,3,1), utilizing the frontal face xml file, and the detectMultiScale function.</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If the function detects a single face in an image, it stores the image data associated with the image age and gender in three different variables.</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Now, x is the variable where we store the images in NumPy array format, ages in y variable (object type), and genders in z variable (integer type), with both y and z variables serving as the target variables.</a:t>
            </a:r>
          </a:p>
          <a:p>
            <a:pPr marL="248285" marR="5080" indent="-236220">
              <a:lnSpc>
                <a:spcPct val="101499"/>
              </a:lnSpc>
              <a:spcBef>
                <a:spcPts val="95"/>
              </a:spcBef>
              <a:buFont typeface="+mj-lt"/>
              <a:buAutoNum type="arabicPeriod"/>
              <a:tabLst>
                <a:tab pos="247650" algn="l"/>
                <a:tab pos="248920" algn="l"/>
              </a:tabLst>
            </a:pPr>
            <a:r>
              <a:rPr lang="en-US" sz="1100" dirty="0">
                <a:latin typeface="Arial"/>
                <a:cs typeface="Arial"/>
              </a:rPr>
              <a:t>The architecture of Neural network is created by using Sequential model by importing </a:t>
            </a:r>
            <a:r>
              <a:rPr lang="en-US" sz="1100" b="1" dirty="0">
                <a:latin typeface="Arial"/>
                <a:cs typeface="Arial"/>
              </a:rPr>
              <a:t>tensor flow, keras </a:t>
            </a:r>
            <a:r>
              <a:rPr lang="en-US" sz="1100" dirty="0">
                <a:latin typeface="Arial"/>
                <a:cs typeface="Arial"/>
              </a:rPr>
              <a:t>along with that </a:t>
            </a:r>
            <a:r>
              <a:rPr lang="nb-NO" sz="1100" dirty="0">
                <a:latin typeface="Arial"/>
                <a:cs typeface="Arial"/>
              </a:rPr>
              <a:t>Conv2D, Dense, MaxPooling2D, Dropout, Flatten layer are used for predicting the age, measuring the model performance by </a:t>
            </a:r>
            <a:r>
              <a:rPr lang="nb-NO" sz="1100" b="1" dirty="0">
                <a:latin typeface="Arial"/>
                <a:cs typeface="Arial"/>
              </a:rPr>
              <a:t>metric</a:t>
            </a:r>
            <a:r>
              <a:rPr lang="nb-NO" sz="1100" dirty="0">
                <a:latin typeface="Arial"/>
                <a:cs typeface="Arial"/>
              </a:rPr>
              <a:t> mean absolute error.</a:t>
            </a:r>
          </a:p>
          <a:p>
            <a:pPr marL="248285" marR="5080" indent="-236220">
              <a:lnSpc>
                <a:spcPct val="101499"/>
              </a:lnSpc>
              <a:spcBef>
                <a:spcPts val="95"/>
              </a:spcBef>
              <a:buFont typeface="+mj-lt"/>
              <a:buAutoNum type="arabicPeriod"/>
              <a:tabLst>
                <a:tab pos="247650" algn="l"/>
                <a:tab pos="248920" algn="l"/>
              </a:tabLst>
            </a:pPr>
            <a:r>
              <a:rPr lang="nb-NO" sz="1100" dirty="0">
                <a:latin typeface="Arial"/>
                <a:cs typeface="Arial"/>
              </a:rPr>
              <a:t>For preditcing the gender, by same model, with the activation function sigmoid and the model will be measured by </a:t>
            </a:r>
            <a:r>
              <a:rPr lang="nb-NO" sz="1100" b="1" dirty="0">
                <a:latin typeface="Arial"/>
                <a:cs typeface="Arial"/>
              </a:rPr>
              <a:t>metric</a:t>
            </a:r>
            <a:r>
              <a:rPr lang="nb-NO" sz="1100" dirty="0">
                <a:latin typeface="Arial"/>
                <a:cs typeface="Arial"/>
              </a:rPr>
              <a:t> accuracy.</a:t>
            </a:r>
          </a:p>
        </p:txBody>
      </p:sp>
      <p:sp>
        <p:nvSpPr>
          <p:cNvPr id="42" name="object 42"/>
          <p:cNvSpPr txBox="1"/>
          <p:nvPr/>
        </p:nvSpPr>
        <p:spPr>
          <a:xfrm>
            <a:off x="10193211" y="1972453"/>
            <a:ext cx="4781550" cy="228909"/>
          </a:xfrm>
          <a:prstGeom prst="rect">
            <a:avLst/>
          </a:prstGeom>
          <a:solidFill>
            <a:srgbClr val="FFFFFF"/>
          </a:solidFill>
          <a:ln w="17451">
            <a:solidFill>
              <a:srgbClr val="5B9BD4"/>
            </a:solidFill>
          </a:ln>
        </p:spPr>
        <p:txBody>
          <a:bodyPr vert="horz" wrap="square" lIns="0" tIns="28575" rIns="0" bIns="0" rtlCol="0">
            <a:spAutoFit/>
          </a:bodyPr>
          <a:lstStyle/>
          <a:p>
            <a:pPr algn="ctr">
              <a:lnSpc>
                <a:spcPct val="100000"/>
              </a:lnSpc>
              <a:spcBef>
                <a:spcPts val="225"/>
              </a:spcBef>
            </a:pPr>
            <a:r>
              <a:rPr lang="en-US" sz="1300" b="1" dirty="0">
                <a:solidFill>
                  <a:srgbClr val="1F3863"/>
                </a:solidFill>
                <a:latin typeface="Arial"/>
                <a:cs typeface="Arial"/>
              </a:rPr>
              <a:t>Visualizations</a:t>
            </a:r>
            <a:endParaRPr sz="1300" dirty="0">
              <a:latin typeface="Arial"/>
              <a:cs typeface="Arial"/>
            </a:endParaRPr>
          </a:p>
        </p:txBody>
      </p:sp>
      <p:sp>
        <p:nvSpPr>
          <p:cNvPr id="55" name="object 55"/>
          <p:cNvSpPr txBox="1"/>
          <p:nvPr/>
        </p:nvSpPr>
        <p:spPr>
          <a:xfrm>
            <a:off x="15189886" y="6625644"/>
            <a:ext cx="4665582" cy="228909"/>
          </a:xfrm>
          <a:prstGeom prst="rect">
            <a:avLst/>
          </a:prstGeom>
          <a:solidFill>
            <a:srgbClr val="FFFFFF"/>
          </a:solidFill>
          <a:ln w="17451">
            <a:solidFill>
              <a:srgbClr val="5B9BD4"/>
            </a:solidFill>
          </a:ln>
        </p:spPr>
        <p:txBody>
          <a:bodyPr vert="horz" wrap="square" lIns="0" tIns="28575" rIns="0" bIns="0" rtlCol="0">
            <a:spAutoFit/>
          </a:bodyPr>
          <a:lstStyle/>
          <a:p>
            <a:pPr marL="635" algn="ctr">
              <a:lnSpc>
                <a:spcPct val="100000"/>
              </a:lnSpc>
              <a:spcBef>
                <a:spcPts val="225"/>
              </a:spcBef>
            </a:pPr>
            <a:r>
              <a:rPr sz="1300" b="1" spc="-10" dirty="0">
                <a:solidFill>
                  <a:srgbClr val="1F3863"/>
                </a:solidFill>
                <a:latin typeface="Arial"/>
                <a:cs typeface="Arial"/>
              </a:rPr>
              <a:t>Conclusion</a:t>
            </a:r>
            <a:endParaRPr sz="1300" dirty="0">
              <a:latin typeface="Arial"/>
              <a:cs typeface="Arial"/>
            </a:endParaRPr>
          </a:p>
        </p:txBody>
      </p:sp>
      <p:sp>
        <p:nvSpPr>
          <p:cNvPr id="56" name="object 56"/>
          <p:cNvSpPr txBox="1"/>
          <p:nvPr/>
        </p:nvSpPr>
        <p:spPr>
          <a:xfrm>
            <a:off x="15309850" y="6901419"/>
            <a:ext cx="4196913" cy="1392048"/>
          </a:xfrm>
          <a:prstGeom prst="rect">
            <a:avLst/>
          </a:prstGeom>
        </p:spPr>
        <p:txBody>
          <a:bodyPr vert="horz" wrap="square" lIns="0" tIns="12065" rIns="0" bIns="0" rtlCol="0">
            <a:spAutoFit/>
          </a:bodyPr>
          <a:lstStyle/>
          <a:p>
            <a:pPr marL="248285" marR="5080" indent="-236220">
              <a:spcBef>
                <a:spcPts val="95"/>
              </a:spcBef>
              <a:buChar char="•"/>
              <a:tabLst>
                <a:tab pos="247650" algn="l"/>
                <a:tab pos="248920" algn="l"/>
              </a:tabLst>
            </a:pPr>
            <a:r>
              <a:rPr lang="en-US" sz="1100" dirty="0">
                <a:latin typeface="Arial"/>
                <a:cs typeface="Arial"/>
              </a:rPr>
              <a:t>This project is about predicting age and gender based on a digital snapshot.</a:t>
            </a:r>
          </a:p>
          <a:p>
            <a:pPr marL="248285" marR="5080" indent="-236220">
              <a:spcBef>
                <a:spcPts val="95"/>
              </a:spcBef>
              <a:buChar char="•"/>
              <a:tabLst>
                <a:tab pos="247650" algn="l"/>
                <a:tab pos="248920" algn="l"/>
              </a:tabLst>
            </a:pPr>
            <a:r>
              <a:rPr lang="en-US" sz="1100" dirty="0">
                <a:latin typeface="Arial"/>
                <a:cs typeface="Arial"/>
              </a:rPr>
              <a:t>Creating a neural network is simple for anyone with little knowledge of the concept, but to get the best results, you must build a great architecture neural network and properly preprocess the data.</a:t>
            </a:r>
          </a:p>
          <a:p>
            <a:pPr marL="248285" marR="5080" indent="-236220">
              <a:spcBef>
                <a:spcPts val="95"/>
              </a:spcBef>
              <a:buChar char="•"/>
              <a:tabLst>
                <a:tab pos="247650" algn="l"/>
                <a:tab pos="248920" algn="l"/>
              </a:tabLst>
            </a:pPr>
            <a:r>
              <a:rPr lang="en-US" sz="1100" dirty="0">
                <a:latin typeface="Arial"/>
                <a:cs typeface="Arial"/>
              </a:rPr>
              <a:t>To complete the task, the Haar Cascading methodology utilized to crop the face from the digital image.</a:t>
            </a:r>
            <a:endParaRPr sz="1100" dirty="0">
              <a:latin typeface="Arial"/>
              <a:cs typeface="Arial"/>
            </a:endParaRPr>
          </a:p>
        </p:txBody>
      </p:sp>
      <p:sp>
        <p:nvSpPr>
          <p:cNvPr id="57" name="TextBox 56">
            <a:extLst>
              <a:ext uri="{FF2B5EF4-FFF2-40B4-BE49-F238E27FC236}">
                <a16:creationId xmlns:a16="http://schemas.microsoft.com/office/drawing/2014/main" id="{F74020BD-7D9C-9F72-489E-52AAB63044FE}"/>
              </a:ext>
            </a:extLst>
          </p:cNvPr>
          <p:cNvSpPr txBox="1"/>
          <p:nvPr/>
        </p:nvSpPr>
        <p:spPr>
          <a:xfrm>
            <a:off x="263927" y="4235968"/>
            <a:ext cx="4541518" cy="2292935"/>
          </a:xfrm>
          <a:prstGeom prst="rect">
            <a:avLst/>
          </a:prstGeom>
          <a:noFill/>
        </p:spPr>
        <p:txBody>
          <a:bodyPr wrap="square" rtlCol="0">
            <a:spAutoFit/>
          </a:bodyPr>
          <a:lstStyle/>
          <a:p>
            <a:r>
              <a:rPr lang="en-US" sz="1100" dirty="0"/>
              <a:t>In this study, the age and gender of the subject are classified using a 2D convolutional neural network.</a:t>
            </a:r>
          </a:p>
          <a:p>
            <a:pPr marL="171450" indent="-171450">
              <a:buFont typeface="Arial" panose="020B0604020202020204" pitchFamily="34" charset="0"/>
              <a:buChar char="•"/>
            </a:pPr>
            <a:r>
              <a:rPr lang="en-US" sz="1100" b="1" dirty="0"/>
              <a:t>Supervised Learning</a:t>
            </a:r>
            <a:r>
              <a:rPr lang="en-US" sz="1100" dirty="0"/>
              <a:t>, a machine learning model discovers patterns in labeled data(gender: Male, Female, age: 0-80) and generates corresponding labeled predictions.</a:t>
            </a:r>
          </a:p>
          <a:p>
            <a:pPr marL="171450" indent="-171450">
              <a:buFont typeface="Arial" panose="020B0604020202020204" pitchFamily="34" charset="0"/>
              <a:buChar char="•"/>
            </a:pPr>
            <a:r>
              <a:rPr lang="en-US" sz="1100" b="1" dirty="0"/>
              <a:t>Convolutional neural networks </a:t>
            </a:r>
            <a:r>
              <a:rPr lang="en-US" sz="1100" dirty="0"/>
              <a:t>is created specifically to handle and train input that is connected to "signals," such as images and audio. Conv2D will assist in extracting the facial features from the digital photograph, allowing us to train the neural network to predict.</a:t>
            </a:r>
          </a:p>
          <a:p>
            <a:pPr marL="171450" indent="-171450">
              <a:buFont typeface="Arial" panose="020B0604020202020204" pitchFamily="34" charset="0"/>
              <a:buChar char="•"/>
            </a:pPr>
            <a:r>
              <a:rPr lang="en-US" sz="1100" b="1" dirty="0"/>
              <a:t>Deep learning </a:t>
            </a:r>
            <a:r>
              <a:rPr lang="en-US" sz="1100" dirty="0"/>
              <a:t>is a branch of machine learning whose methods are based on how the brain processes information. The supervised data we are feeding the ANN is being trained to predict age and gender.</a:t>
            </a:r>
          </a:p>
        </p:txBody>
      </p:sp>
      <p:sp>
        <p:nvSpPr>
          <p:cNvPr id="89" name="TextBox 88">
            <a:extLst>
              <a:ext uri="{FF2B5EF4-FFF2-40B4-BE49-F238E27FC236}">
                <a16:creationId xmlns:a16="http://schemas.microsoft.com/office/drawing/2014/main" id="{8A83863A-D4DD-5455-3DC3-AD42A11A2CA1}"/>
              </a:ext>
            </a:extLst>
          </p:cNvPr>
          <p:cNvSpPr txBox="1"/>
          <p:nvPr/>
        </p:nvSpPr>
        <p:spPr>
          <a:xfrm>
            <a:off x="10212261" y="2232501"/>
            <a:ext cx="3622445" cy="261610"/>
          </a:xfrm>
          <a:prstGeom prst="rect">
            <a:avLst/>
          </a:prstGeom>
          <a:noFill/>
        </p:spPr>
        <p:txBody>
          <a:bodyPr wrap="square" rtlCol="0">
            <a:spAutoFit/>
          </a:bodyPr>
          <a:lstStyle/>
          <a:p>
            <a:r>
              <a:rPr lang="en-US" sz="1100" dirty="0"/>
              <a:t>Haar Cascading Frontal face</a:t>
            </a:r>
          </a:p>
        </p:txBody>
      </p:sp>
      <p:sp>
        <p:nvSpPr>
          <p:cNvPr id="90" name="object 43">
            <a:extLst>
              <a:ext uri="{FF2B5EF4-FFF2-40B4-BE49-F238E27FC236}">
                <a16:creationId xmlns:a16="http://schemas.microsoft.com/office/drawing/2014/main" id="{8EA39FB4-E3FF-6941-A599-FD7291B67F67}"/>
              </a:ext>
            </a:extLst>
          </p:cNvPr>
          <p:cNvSpPr txBox="1"/>
          <p:nvPr/>
        </p:nvSpPr>
        <p:spPr>
          <a:xfrm>
            <a:off x="10200682" y="8587939"/>
            <a:ext cx="4185920" cy="201658"/>
          </a:xfrm>
          <a:prstGeom prst="rect">
            <a:avLst/>
          </a:prstGeom>
        </p:spPr>
        <p:txBody>
          <a:bodyPr vert="horz" wrap="square" lIns="0" tIns="12065" rIns="0" bIns="0" rtlCol="0">
            <a:spAutoFit/>
          </a:bodyPr>
          <a:lstStyle/>
          <a:p>
            <a:pPr marL="248285" marR="5080" indent="-236220" algn="just">
              <a:lnSpc>
                <a:spcPct val="101499"/>
              </a:lnSpc>
              <a:spcBef>
                <a:spcPts val="95"/>
              </a:spcBef>
              <a:buChar char="•"/>
              <a:tabLst>
                <a:tab pos="248920" algn="l"/>
              </a:tabLst>
            </a:pPr>
            <a:r>
              <a:rPr lang="en-US" sz="1300" b="1" dirty="0">
                <a:latin typeface="Arial"/>
                <a:cs typeface="Arial"/>
              </a:rPr>
              <a:t>Neural Network Performance:</a:t>
            </a:r>
            <a:endParaRPr sz="1300" b="1" dirty="0">
              <a:latin typeface="Arial"/>
              <a:cs typeface="Arial"/>
            </a:endParaRPr>
          </a:p>
        </p:txBody>
      </p:sp>
      <p:sp>
        <p:nvSpPr>
          <p:cNvPr id="106" name="TextBox 105">
            <a:extLst>
              <a:ext uri="{FF2B5EF4-FFF2-40B4-BE49-F238E27FC236}">
                <a16:creationId xmlns:a16="http://schemas.microsoft.com/office/drawing/2014/main" id="{5FF978EA-056E-AF55-AB35-2336B46E564B}"/>
              </a:ext>
            </a:extLst>
          </p:cNvPr>
          <p:cNvSpPr txBox="1"/>
          <p:nvPr/>
        </p:nvSpPr>
        <p:spPr>
          <a:xfrm>
            <a:off x="10125845" y="6398098"/>
            <a:ext cx="3052415" cy="261610"/>
          </a:xfrm>
          <a:prstGeom prst="rect">
            <a:avLst/>
          </a:prstGeom>
          <a:noFill/>
        </p:spPr>
        <p:txBody>
          <a:bodyPr wrap="square" rtlCol="0">
            <a:spAutoFit/>
          </a:bodyPr>
          <a:lstStyle/>
          <a:p>
            <a:r>
              <a:rPr lang="en-US" sz="1100" dirty="0"/>
              <a:t>CNN Model For Predicting age and Gender</a:t>
            </a:r>
          </a:p>
        </p:txBody>
      </p:sp>
      <p:graphicFrame>
        <p:nvGraphicFramePr>
          <p:cNvPr id="108" name="Table 108">
            <a:extLst>
              <a:ext uri="{FF2B5EF4-FFF2-40B4-BE49-F238E27FC236}">
                <a16:creationId xmlns:a16="http://schemas.microsoft.com/office/drawing/2014/main" id="{D63C2DCF-47E4-479C-2005-6EE57D30638B}"/>
              </a:ext>
            </a:extLst>
          </p:cNvPr>
          <p:cNvGraphicFramePr>
            <a:graphicFrameLocks noGrp="1"/>
          </p:cNvGraphicFramePr>
          <p:nvPr>
            <p:extLst>
              <p:ext uri="{D42A27DB-BD31-4B8C-83A1-F6EECF244321}">
                <p14:modId xmlns:p14="http://schemas.microsoft.com/office/powerpoint/2010/main" val="899326046"/>
              </p:ext>
            </p:extLst>
          </p:nvPr>
        </p:nvGraphicFramePr>
        <p:xfrm>
          <a:off x="15174591" y="4257640"/>
          <a:ext cx="4615456" cy="1257290"/>
        </p:xfrm>
        <a:graphic>
          <a:graphicData uri="http://schemas.openxmlformats.org/drawingml/2006/table">
            <a:tbl>
              <a:tblPr firstRow="1" bandRow="1">
                <a:tableStyleId>{5C22544A-7EE6-4342-B048-85BDC9FD1C3A}</a:tableStyleId>
              </a:tblPr>
              <a:tblGrid>
                <a:gridCol w="1944982">
                  <a:extLst>
                    <a:ext uri="{9D8B030D-6E8A-4147-A177-3AD203B41FA5}">
                      <a16:colId xmlns:a16="http://schemas.microsoft.com/office/drawing/2014/main" val="1434359448"/>
                    </a:ext>
                  </a:extLst>
                </a:gridCol>
                <a:gridCol w="2670474">
                  <a:extLst>
                    <a:ext uri="{9D8B030D-6E8A-4147-A177-3AD203B41FA5}">
                      <a16:colId xmlns:a16="http://schemas.microsoft.com/office/drawing/2014/main" val="3553522400"/>
                    </a:ext>
                  </a:extLst>
                </a:gridCol>
              </a:tblGrid>
              <a:tr h="400045">
                <a:tc>
                  <a:txBody>
                    <a:bodyPr/>
                    <a:lstStyle/>
                    <a:p>
                      <a:r>
                        <a:rPr lang="en-US" sz="1200" dirty="0"/>
                        <a:t>Recommendation System</a:t>
                      </a:r>
                    </a:p>
                  </a:txBody>
                  <a:tcPr/>
                </a:tc>
                <a:tc>
                  <a:txBody>
                    <a:bodyPr/>
                    <a:lstStyle/>
                    <a:p>
                      <a:r>
                        <a:rPr lang="en-US" sz="1200" dirty="0"/>
                        <a:t> Metric </a:t>
                      </a:r>
                    </a:p>
                  </a:txBody>
                  <a:tcPr/>
                </a:tc>
                <a:extLst>
                  <a:ext uri="{0D108BD9-81ED-4DB2-BD59-A6C34878D82A}">
                    <a16:rowId xmlns:a16="http://schemas.microsoft.com/office/drawing/2014/main" val="2273126654"/>
                  </a:ext>
                </a:extLst>
              </a:tr>
              <a:tr h="400045">
                <a:tc>
                  <a:txBody>
                    <a:bodyPr/>
                    <a:lstStyle/>
                    <a:p>
                      <a:r>
                        <a:rPr lang="en-US" sz="1200" dirty="0"/>
                        <a:t>Regression Model (Age)</a:t>
                      </a:r>
                    </a:p>
                  </a:txBody>
                  <a:tcPr/>
                </a:tc>
                <a:tc>
                  <a:txBody>
                    <a:bodyPr/>
                    <a:lstStyle/>
                    <a:p>
                      <a:r>
                        <a:rPr lang="en-US" sz="1200" b="1" dirty="0"/>
                        <a:t>9.9294 </a:t>
                      </a:r>
                      <a:r>
                        <a:rPr lang="en-US" sz="1200" dirty="0"/>
                        <a:t> (Mean Absolute Error)</a:t>
                      </a:r>
                    </a:p>
                  </a:txBody>
                  <a:tcPr/>
                </a:tc>
                <a:extLst>
                  <a:ext uri="{0D108BD9-81ED-4DB2-BD59-A6C34878D82A}">
                    <a16:rowId xmlns:a16="http://schemas.microsoft.com/office/drawing/2014/main" val="3105317722"/>
                  </a:ext>
                </a:extLst>
              </a:tr>
              <a:tr h="400045">
                <a:tc>
                  <a:txBody>
                    <a:bodyPr/>
                    <a:lstStyle/>
                    <a:p>
                      <a:r>
                        <a:rPr lang="en-US" sz="1200" dirty="0"/>
                        <a:t>Classification Model (Gender)</a:t>
                      </a:r>
                    </a:p>
                  </a:txBody>
                  <a:tcPr/>
                </a:tc>
                <a:tc>
                  <a:txBody>
                    <a:bodyPr/>
                    <a:lstStyle/>
                    <a:p>
                      <a:r>
                        <a:rPr lang="en-US" sz="1200" b="1" dirty="0"/>
                        <a:t>85% </a:t>
                      </a:r>
                      <a:r>
                        <a:rPr lang="en-US" sz="1200" dirty="0"/>
                        <a:t>(Accuracy)</a:t>
                      </a:r>
                    </a:p>
                  </a:txBody>
                  <a:tcPr/>
                </a:tc>
                <a:extLst>
                  <a:ext uri="{0D108BD9-81ED-4DB2-BD59-A6C34878D82A}">
                    <a16:rowId xmlns:a16="http://schemas.microsoft.com/office/drawing/2014/main" val="1926092985"/>
                  </a:ext>
                </a:extLst>
              </a:tr>
            </a:tbl>
          </a:graphicData>
        </a:graphic>
      </p:graphicFrame>
      <p:pic>
        <p:nvPicPr>
          <p:cNvPr id="18" name="Picture 17">
            <a:extLst>
              <a:ext uri="{FF2B5EF4-FFF2-40B4-BE49-F238E27FC236}">
                <a16:creationId xmlns:a16="http://schemas.microsoft.com/office/drawing/2014/main" id="{99DD8425-A279-ACFD-FB36-BB80AFAAE37E}"/>
              </a:ext>
            </a:extLst>
          </p:cNvPr>
          <p:cNvPicPr>
            <a:picLocks noChangeAspect="1"/>
          </p:cNvPicPr>
          <p:nvPr/>
        </p:nvPicPr>
        <p:blipFill>
          <a:blip r:embed="rId8"/>
          <a:stretch>
            <a:fillRect/>
          </a:stretch>
        </p:blipFill>
        <p:spPr>
          <a:xfrm>
            <a:off x="679450" y="9101148"/>
            <a:ext cx="1320868" cy="1585589"/>
          </a:xfrm>
          <a:prstGeom prst="rect">
            <a:avLst/>
          </a:prstGeom>
        </p:spPr>
      </p:pic>
      <p:pic>
        <p:nvPicPr>
          <p:cNvPr id="32" name="Picture 31">
            <a:extLst>
              <a:ext uri="{FF2B5EF4-FFF2-40B4-BE49-F238E27FC236}">
                <a16:creationId xmlns:a16="http://schemas.microsoft.com/office/drawing/2014/main" id="{9718EDA2-C53A-21C6-8C77-E8730BD62B0D}"/>
              </a:ext>
            </a:extLst>
          </p:cNvPr>
          <p:cNvPicPr>
            <a:picLocks noChangeAspect="1"/>
          </p:cNvPicPr>
          <p:nvPr/>
        </p:nvPicPr>
        <p:blipFill>
          <a:blip r:embed="rId9"/>
          <a:stretch>
            <a:fillRect/>
          </a:stretch>
        </p:blipFill>
        <p:spPr>
          <a:xfrm>
            <a:off x="2570849" y="8719005"/>
            <a:ext cx="1644735" cy="2283342"/>
          </a:xfrm>
          <a:prstGeom prst="rect">
            <a:avLst/>
          </a:prstGeom>
        </p:spPr>
      </p:pic>
      <p:pic>
        <p:nvPicPr>
          <p:cNvPr id="44" name="Picture 43">
            <a:extLst>
              <a:ext uri="{FF2B5EF4-FFF2-40B4-BE49-F238E27FC236}">
                <a16:creationId xmlns:a16="http://schemas.microsoft.com/office/drawing/2014/main" id="{ED5B3F16-364B-6931-25FC-824C28EFFF38}"/>
              </a:ext>
            </a:extLst>
          </p:cNvPr>
          <p:cNvPicPr>
            <a:picLocks noChangeAspect="1"/>
          </p:cNvPicPr>
          <p:nvPr/>
        </p:nvPicPr>
        <p:blipFill>
          <a:blip r:embed="rId10"/>
          <a:stretch>
            <a:fillRect/>
          </a:stretch>
        </p:blipFill>
        <p:spPr>
          <a:xfrm>
            <a:off x="5709583" y="9653572"/>
            <a:ext cx="3461798" cy="1267116"/>
          </a:xfrm>
          <a:prstGeom prst="rect">
            <a:avLst/>
          </a:prstGeom>
        </p:spPr>
      </p:pic>
      <p:pic>
        <p:nvPicPr>
          <p:cNvPr id="46" name="Picture 45">
            <a:extLst>
              <a:ext uri="{FF2B5EF4-FFF2-40B4-BE49-F238E27FC236}">
                <a16:creationId xmlns:a16="http://schemas.microsoft.com/office/drawing/2014/main" id="{E18A9F4A-8304-B0CB-1704-E73F6BC15C2F}"/>
              </a:ext>
            </a:extLst>
          </p:cNvPr>
          <p:cNvPicPr>
            <a:picLocks noChangeAspect="1"/>
          </p:cNvPicPr>
          <p:nvPr/>
        </p:nvPicPr>
        <p:blipFill>
          <a:blip r:embed="rId11"/>
          <a:stretch>
            <a:fillRect/>
          </a:stretch>
        </p:blipFill>
        <p:spPr>
          <a:xfrm>
            <a:off x="5699814" y="8321675"/>
            <a:ext cx="3461797" cy="1267116"/>
          </a:xfrm>
          <a:prstGeom prst="rect">
            <a:avLst/>
          </a:prstGeom>
        </p:spPr>
      </p:pic>
      <p:pic>
        <p:nvPicPr>
          <p:cNvPr id="50" name="Picture 49">
            <a:extLst>
              <a:ext uri="{FF2B5EF4-FFF2-40B4-BE49-F238E27FC236}">
                <a16:creationId xmlns:a16="http://schemas.microsoft.com/office/drawing/2014/main" id="{7562269D-9B59-3B1C-ED62-9F5D552CA020}"/>
              </a:ext>
            </a:extLst>
          </p:cNvPr>
          <p:cNvPicPr>
            <a:picLocks noChangeAspect="1"/>
          </p:cNvPicPr>
          <p:nvPr/>
        </p:nvPicPr>
        <p:blipFill>
          <a:blip r:embed="rId12"/>
          <a:stretch>
            <a:fillRect/>
          </a:stretch>
        </p:blipFill>
        <p:spPr>
          <a:xfrm>
            <a:off x="10291854" y="2598039"/>
            <a:ext cx="1517853" cy="1566982"/>
          </a:xfrm>
          <a:prstGeom prst="rect">
            <a:avLst/>
          </a:prstGeom>
        </p:spPr>
      </p:pic>
      <p:pic>
        <p:nvPicPr>
          <p:cNvPr id="52" name="Picture 51">
            <a:extLst>
              <a:ext uri="{FF2B5EF4-FFF2-40B4-BE49-F238E27FC236}">
                <a16:creationId xmlns:a16="http://schemas.microsoft.com/office/drawing/2014/main" id="{EDE1F807-D118-4786-593E-A438BDDDFD05}"/>
              </a:ext>
            </a:extLst>
          </p:cNvPr>
          <p:cNvPicPr>
            <a:picLocks noChangeAspect="1"/>
          </p:cNvPicPr>
          <p:nvPr/>
        </p:nvPicPr>
        <p:blipFill>
          <a:blip r:embed="rId13"/>
          <a:stretch>
            <a:fillRect/>
          </a:stretch>
        </p:blipFill>
        <p:spPr>
          <a:xfrm>
            <a:off x="12023483" y="2627989"/>
            <a:ext cx="1644735" cy="1581231"/>
          </a:xfrm>
          <a:prstGeom prst="rect">
            <a:avLst/>
          </a:prstGeom>
        </p:spPr>
      </p:pic>
      <p:pic>
        <p:nvPicPr>
          <p:cNvPr id="54" name="Picture 53">
            <a:extLst>
              <a:ext uri="{FF2B5EF4-FFF2-40B4-BE49-F238E27FC236}">
                <a16:creationId xmlns:a16="http://schemas.microsoft.com/office/drawing/2014/main" id="{BF6D61B2-344C-556D-8427-A40D66C339DD}"/>
              </a:ext>
            </a:extLst>
          </p:cNvPr>
          <p:cNvPicPr>
            <a:picLocks noChangeAspect="1"/>
          </p:cNvPicPr>
          <p:nvPr/>
        </p:nvPicPr>
        <p:blipFill>
          <a:blip r:embed="rId14"/>
          <a:stretch>
            <a:fillRect/>
          </a:stretch>
        </p:blipFill>
        <p:spPr>
          <a:xfrm>
            <a:off x="10291854" y="8918732"/>
            <a:ext cx="3609749" cy="2001956"/>
          </a:xfrm>
          <a:prstGeom prst="rect">
            <a:avLst/>
          </a:prstGeom>
        </p:spPr>
      </p:pic>
      <p:pic>
        <p:nvPicPr>
          <p:cNvPr id="59" name="Picture 58">
            <a:extLst>
              <a:ext uri="{FF2B5EF4-FFF2-40B4-BE49-F238E27FC236}">
                <a16:creationId xmlns:a16="http://schemas.microsoft.com/office/drawing/2014/main" id="{642C5BDC-AD66-26D8-36DC-485B598CE5CE}"/>
              </a:ext>
            </a:extLst>
          </p:cNvPr>
          <p:cNvPicPr>
            <a:picLocks noChangeAspect="1"/>
          </p:cNvPicPr>
          <p:nvPr/>
        </p:nvPicPr>
        <p:blipFill>
          <a:blip r:embed="rId15"/>
          <a:stretch>
            <a:fillRect/>
          </a:stretch>
        </p:blipFill>
        <p:spPr>
          <a:xfrm>
            <a:off x="15401366" y="1887854"/>
            <a:ext cx="3609749" cy="1987925"/>
          </a:xfrm>
          <a:prstGeom prst="rect">
            <a:avLst/>
          </a:prstGeom>
        </p:spPr>
      </p:pic>
      <p:pic>
        <p:nvPicPr>
          <p:cNvPr id="61" name="Picture 60">
            <a:extLst>
              <a:ext uri="{FF2B5EF4-FFF2-40B4-BE49-F238E27FC236}">
                <a16:creationId xmlns:a16="http://schemas.microsoft.com/office/drawing/2014/main" id="{2AAABF80-0823-81D2-9549-2F6DD4BB56B2}"/>
              </a:ext>
            </a:extLst>
          </p:cNvPr>
          <p:cNvPicPr>
            <a:picLocks noChangeAspect="1"/>
          </p:cNvPicPr>
          <p:nvPr/>
        </p:nvPicPr>
        <p:blipFill>
          <a:blip r:embed="rId16"/>
          <a:stretch>
            <a:fillRect/>
          </a:stretch>
        </p:blipFill>
        <p:spPr>
          <a:xfrm>
            <a:off x="10200682" y="6659708"/>
            <a:ext cx="4615456" cy="1899802"/>
          </a:xfrm>
          <a:prstGeom prst="rect">
            <a:avLst/>
          </a:prstGeom>
        </p:spPr>
      </p:pic>
      <p:sp>
        <p:nvSpPr>
          <p:cNvPr id="70" name="TextBox 69">
            <a:extLst>
              <a:ext uri="{FF2B5EF4-FFF2-40B4-BE49-F238E27FC236}">
                <a16:creationId xmlns:a16="http://schemas.microsoft.com/office/drawing/2014/main" id="{43B4AB24-FB37-58DE-1BFA-1BE250379FD5}"/>
              </a:ext>
            </a:extLst>
          </p:cNvPr>
          <p:cNvSpPr txBox="1"/>
          <p:nvPr/>
        </p:nvSpPr>
        <p:spPr>
          <a:xfrm>
            <a:off x="10166590" y="4243050"/>
            <a:ext cx="3052415" cy="261610"/>
          </a:xfrm>
          <a:prstGeom prst="rect">
            <a:avLst/>
          </a:prstGeom>
          <a:noFill/>
        </p:spPr>
        <p:txBody>
          <a:bodyPr wrap="square" rtlCol="0">
            <a:spAutoFit/>
          </a:bodyPr>
          <a:lstStyle/>
          <a:p>
            <a:r>
              <a:rPr lang="en-US" sz="1100" dirty="0"/>
              <a:t>CNN Model For Predicting age and Gender</a:t>
            </a:r>
          </a:p>
        </p:txBody>
      </p:sp>
      <p:pic>
        <p:nvPicPr>
          <p:cNvPr id="84" name="Picture 83">
            <a:extLst>
              <a:ext uri="{FF2B5EF4-FFF2-40B4-BE49-F238E27FC236}">
                <a16:creationId xmlns:a16="http://schemas.microsoft.com/office/drawing/2014/main" id="{D134402E-578F-4B5C-1A19-5A7389EE26EE}"/>
              </a:ext>
            </a:extLst>
          </p:cNvPr>
          <p:cNvPicPr>
            <a:picLocks noChangeAspect="1"/>
          </p:cNvPicPr>
          <p:nvPr/>
        </p:nvPicPr>
        <p:blipFill>
          <a:blip r:embed="rId17"/>
          <a:stretch>
            <a:fillRect/>
          </a:stretch>
        </p:blipFill>
        <p:spPr>
          <a:xfrm>
            <a:off x="10166590" y="4504660"/>
            <a:ext cx="4555716" cy="1865304"/>
          </a:xfrm>
          <a:prstGeom prst="rect">
            <a:avLst/>
          </a:prstGeom>
        </p:spPr>
      </p:pic>
      <p:pic>
        <p:nvPicPr>
          <p:cNvPr id="25" name="Picture 24">
            <a:extLst>
              <a:ext uri="{FF2B5EF4-FFF2-40B4-BE49-F238E27FC236}">
                <a16:creationId xmlns:a16="http://schemas.microsoft.com/office/drawing/2014/main" id="{308DD225-406F-76B3-F6D8-03178EED2554}"/>
              </a:ext>
            </a:extLst>
          </p:cNvPr>
          <p:cNvPicPr>
            <a:picLocks noChangeAspect="1"/>
          </p:cNvPicPr>
          <p:nvPr/>
        </p:nvPicPr>
        <p:blipFill>
          <a:blip r:embed="rId18"/>
          <a:stretch>
            <a:fillRect/>
          </a:stretch>
        </p:blipFill>
        <p:spPr>
          <a:xfrm>
            <a:off x="15309850" y="5580547"/>
            <a:ext cx="1080410" cy="1021664"/>
          </a:xfrm>
          <a:prstGeom prst="rect">
            <a:avLst/>
          </a:prstGeom>
        </p:spPr>
      </p:pic>
      <p:pic>
        <p:nvPicPr>
          <p:cNvPr id="34" name="Picture 33">
            <a:extLst>
              <a:ext uri="{FF2B5EF4-FFF2-40B4-BE49-F238E27FC236}">
                <a16:creationId xmlns:a16="http://schemas.microsoft.com/office/drawing/2014/main" id="{2F8AA733-17FA-9E00-E7B3-723A8FBD7411}"/>
              </a:ext>
            </a:extLst>
          </p:cNvPr>
          <p:cNvPicPr>
            <a:picLocks noChangeAspect="1"/>
          </p:cNvPicPr>
          <p:nvPr/>
        </p:nvPicPr>
        <p:blipFill>
          <a:blip r:embed="rId19"/>
          <a:stretch>
            <a:fillRect/>
          </a:stretch>
        </p:blipFill>
        <p:spPr>
          <a:xfrm>
            <a:off x="16515440" y="5588671"/>
            <a:ext cx="984995" cy="1022494"/>
          </a:xfrm>
          <a:prstGeom prst="rect">
            <a:avLst/>
          </a:prstGeom>
        </p:spPr>
      </p:pic>
      <p:pic>
        <p:nvPicPr>
          <p:cNvPr id="40" name="Picture 39">
            <a:extLst>
              <a:ext uri="{FF2B5EF4-FFF2-40B4-BE49-F238E27FC236}">
                <a16:creationId xmlns:a16="http://schemas.microsoft.com/office/drawing/2014/main" id="{2C15ACCF-E145-90F7-3256-84B145E21E56}"/>
              </a:ext>
            </a:extLst>
          </p:cNvPr>
          <p:cNvPicPr>
            <a:picLocks noChangeAspect="1"/>
          </p:cNvPicPr>
          <p:nvPr/>
        </p:nvPicPr>
        <p:blipFill>
          <a:blip r:embed="rId20"/>
          <a:stretch>
            <a:fillRect/>
          </a:stretch>
        </p:blipFill>
        <p:spPr>
          <a:xfrm>
            <a:off x="17555185" y="5597988"/>
            <a:ext cx="984995" cy="992495"/>
          </a:xfrm>
          <a:prstGeom prst="rect">
            <a:avLst/>
          </a:prstGeom>
        </p:spPr>
      </p:pic>
      <p:pic>
        <p:nvPicPr>
          <p:cNvPr id="43" name="Picture 42">
            <a:extLst>
              <a:ext uri="{FF2B5EF4-FFF2-40B4-BE49-F238E27FC236}">
                <a16:creationId xmlns:a16="http://schemas.microsoft.com/office/drawing/2014/main" id="{CA45EFA5-1332-262A-7028-24A507165021}"/>
              </a:ext>
            </a:extLst>
          </p:cNvPr>
          <p:cNvPicPr>
            <a:picLocks noChangeAspect="1"/>
          </p:cNvPicPr>
          <p:nvPr/>
        </p:nvPicPr>
        <p:blipFill>
          <a:blip r:embed="rId21"/>
          <a:stretch>
            <a:fillRect/>
          </a:stretch>
        </p:blipFill>
        <p:spPr>
          <a:xfrm>
            <a:off x="18643511" y="5597989"/>
            <a:ext cx="966636" cy="10031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2593</TotalTime>
  <Words>926</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Age and Gender Prediction Using 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cp:lastModifiedBy>Uppula, Rohith</cp:lastModifiedBy>
  <cp:revision>13</cp:revision>
  <dcterms:created xsi:type="dcterms:W3CDTF">2022-05-09T15:51:28Z</dcterms:created>
  <dcterms:modified xsi:type="dcterms:W3CDTF">2022-12-21T18:39:53Z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2022-05-09T00:00:00Z</vt:filetime>
  </property>
  <property fmtid="{D5CDD505-2E9C-101B-9397-08002B2CF9AE}" pid="3" name="Creator">
    <vt:lpwstr>Microsoft® PowerPoint® 2016</vt:lpwstr>
  </property>
  <property fmtid="{D5CDD505-2E9C-101B-9397-08002B2CF9AE}" pid="4" name="LastSaved">
    <vt:filetime>2022-05-09T00:00:00Z</vt:filetime>
  </property>
</Properties>
</file>