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5" r:id="rId8"/>
    <p:sldId id="262" r:id="rId9"/>
    <p:sldId id="268" r:id="rId10"/>
    <p:sldId id="267" r:id="rId11"/>
    <p:sldId id="266"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56EA3-39CB-8FB2-994D-B19C05D52AC0}" v="118" dt="2025-04-21T09:58:28.749"/>
    <p1510:client id="{167766B0-61B4-E7BA-F7C5-332948A9F1CB}" v="9" dt="2025-04-21T11:02:15.961"/>
    <p1510:client id="{4B544336-46CF-1F4C-5537-F5ABBF032FC8}" v="4" dt="2025-04-21T12:08:47.815"/>
    <p1510:client id="{5225D17C-17D9-74C3-7F91-011F02F1EC16}" v="8" dt="2025-04-21T12:29:35.296"/>
    <p1510:client id="{613F9AC1-2F1F-333A-2851-4AC211676E02}" v="4" dt="2025-04-20T04:00:30.568"/>
    <p1510:client id="{6DF622D5-10E5-5D2E-A48E-52B6E32B2EDA}" v="60" dt="2025-04-21T14:27:25.240"/>
    <p1510:client id="{7851686E-CEC8-E0CE-9584-9A920C46C605}" v="12" dt="2025-04-21T14:40:30.566"/>
    <p1510:client id="{BA78A958-1FD9-1348-1BA2-43382D1C8D83}" v="1" dt="2025-04-21T07:56:39.460"/>
    <p1510:client id="{BB29FDE6-3E28-BE54-B975-B93082A81978}" v="3" dt="2025-04-21T12:33:36.552"/>
    <p1510:client id="{C7F509FE-5872-556C-AFB1-21A7E68A7842}" v="3" dt="2025-04-21T12:38:17.082"/>
    <p1510:client id="{F5D01395-7F7A-BE25-C90E-09287E274049}" v="1" dt="2025-04-21T14:34:31.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033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684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97518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7846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4380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1910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4846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9703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278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5445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992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848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651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182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6137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282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4/21/2025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7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4/21/2025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12266519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9936553" TargetMode="External"/><Relationship Id="rId2" Type="http://schemas.openxmlformats.org/officeDocument/2006/relationships/hyperlink" Target="https://youtu.be/YZ4OBxyyqOg?si=PlaiS7aDfRq7t1_Y" TargetMode="External"/><Relationship Id="rId1" Type="http://schemas.openxmlformats.org/officeDocument/2006/relationships/slideLayout" Target="../slideLayouts/slideLayout2.xml"/><Relationship Id="rId4" Type="http://schemas.openxmlformats.org/officeDocument/2006/relationships/hyperlink" Target="https://ieeexplore.ieee.org/document/10063055"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gradFill flip="none">
                  <a:gsLst>
                    <a:gs pos="0">
                      <a:srgbClr val="FFFFFF"/>
                    </a:gs>
                    <a:gs pos="100000">
                      <a:srgbClr val="FFFFFF"/>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rPr>
              <a:t>FOOT STEP POWER GENERATOR</a:t>
            </a:r>
          </a:p>
        </p:txBody>
      </p:sp>
      <p:sp>
        <p:nvSpPr>
          <p:cNvPr id="3" name="Subtitle 2"/>
          <p:cNvSpPr>
            <a:spLocks noGrp="1"/>
          </p:cNvSpPr>
          <p:nvPr>
            <p:ph type="subTitle" idx="1"/>
          </p:nvPr>
        </p:nvSpPr>
        <p:spPr>
          <a:xfrm>
            <a:off x="7658753" y="3993777"/>
            <a:ext cx="3871140" cy="1958788"/>
          </a:xfrm>
        </p:spPr>
        <p:txBody>
          <a:bodyPr vert="horz" lIns="91440" tIns="45720" rIns="91440" bIns="45720" rtlCol="0" anchor="t">
            <a:noAutofit/>
          </a:bodyPr>
          <a:lstStyle/>
          <a:p>
            <a:pPr algn="l"/>
            <a:r>
              <a:rPr lang="en-US" sz="2000" b="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             TEAM MEMBERS </a:t>
            </a:r>
            <a:endParaRPr lang="en-US" sz="2000" b="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gn="l"/>
            <a:r>
              <a:rPr lang="en-US" sz="2000" b="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CB.SC.U4AIE24106-HARSHA .C</a:t>
            </a:r>
            <a:endParaRPr lang="en-US" sz="2000" b="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gn="l"/>
            <a:r>
              <a:rPr lang="en-US" sz="2000" b="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CB.SC.U4AIE24137-PRANEETH .M</a:t>
            </a:r>
            <a:endParaRPr lang="en-US" sz="2000" b="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gn="l"/>
            <a:r>
              <a:rPr lang="en-US" sz="2000" b="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CB.SC.U4AIE24145-ROHITH .P</a:t>
            </a:r>
            <a:endParaRPr lang="en-US" sz="2000" b="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lgn="l"/>
            <a:r>
              <a:rPr lang="en-US" sz="2000" b="1">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CB.SC.U4AIE24139-SUPREETH .N</a:t>
            </a:r>
            <a:endParaRPr lang="en-US" sz="2000" b="1">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endParaRPr lang="en-US"/>
          </a:p>
          <a:p>
            <a:endParaRPr lang="en-US">
              <a:gradFill flip="none">
                <a:gsLst>
                  <a:gs pos="0">
                    <a:srgbClr val="FFFFFF"/>
                  </a:gs>
                  <a:gs pos="100000">
                    <a:srgbClr val="FFFFFF"/>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2779-16C8-D065-AF77-152DB15B8834}"/>
              </a:ext>
            </a:extLst>
          </p:cNvPr>
          <p:cNvSpPr>
            <a:spLocks noGrp="1"/>
          </p:cNvSpPr>
          <p:nvPr>
            <p:ph type="title"/>
          </p:nvPr>
        </p:nvSpPr>
        <p:spPr>
          <a:xfrm>
            <a:off x="1141413" y="609600"/>
            <a:ext cx="9905998" cy="886047"/>
          </a:xfrm>
        </p:spPr>
        <p:txBody>
          <a:bodyPr/>
          <a:lstStyle/>
          <a:p>
            <a:r>
              <a:rPr lang="en-US">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latin typeface="Sagona Book"/>
              </a:rPr>
              <a:t>FUTURE SCOPE</a:t>
            </a:r>
            <a:endParaRPr lang="en-US"/>
          </a:p>
        </p:txBody>
      </p:sp>
      <p:sp>
        <p:nvSpPr>
          <p:cNvPr id="3" name="Content Placeholder 2">
            <a:extLst>
              <a:ext uri="{FF2B5EF4-FFF2-40B4-BE49-F238E27FC236}">
                <a16:creationId xmlns:a16="http://schemas.microsoft.com/office/drawing/2014/main" id="{7CAB5BA0-3A9A-78C6-D84F-67DA49678A78}"/>
              </a:ext>
            </a:extLst>
          </p:cNvPr>
          <p:cNvSpPr>
            <a:spLocks noGrp="1"/>
          </p:cNvSpPr>
          <p:nvPr>
            <p:ph idx="1"/>
          </p:nvPr>
        </p:nvSpPr>
        <p:spPr>
          <a:xfrm>
            <a:off x="1141412" y="1497417"/>
            <a:ext cx="9755371" cy="3903922"/>
          </a:xfrm>
        </p:spPr>
        <p:txBody>
          <a:bodyPr/>
          <a:lstStyle/>
          <a:p>
            <a:pPr>
              <a:buNone/>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Arial"/>
              </a:rPr>
              <a:t>•</a:t>
            </a: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rPr>
              <a:t>We can make it more efficient by using improved materials and store energy in more effective ways. By introducing Smart technologies like IoT and AI  to it we can  track and manage the power.</a:t>
            </a:r>
          </a:p>
          <a:p>
            <a:pPr>
              <a:buNone/>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Arial"/>
              </a:rPr>
              <a:t>•</a:t>
            </a: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rPr>
              <a:t>We can make it more effective by introducing  wireless charging to it so that the stored energy from shoes or floors to directly charge devices without cables</a:t>
            </a:r>
          </a:p>
          <a:p>
            <a:pPr>
              <a:buNone/>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Arial"/>
              </a:rPr>
              <a:t>•</a:t>
            </a: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rPr>
              <a:t>This can work together with solar panels and wind turbines by storing all the generated energy in a common battery and we can use this stored energy in different ways</a:t>
            </a:r>
          </a:p>
          <a:p>
            <a:pPr marL="0" indent="0">
              <a:buNone/>
            </a:pP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p:txBody>
      </p:sp>
    </p:spTree>
    <p:extLst>
      <p:ext uri="{BB962C8B-B14F-4D97-AF65-F5344CB8AC3E}">
        <p14:creationId xmlns:p14="http://schemas.microsoft.com/office/powerpoint/2010/main" val="35505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1B4A-653B-AABA-BB01-9B23AD4546A9}"/>
              </a:ext>
            </a:extLst>
          </p:cNvPr>
          <p:cNvSpPr>
            <a:spLocks noGrp="1"/>
          </p:cNvSpPr>
          <p:nvPr>
            <p:ph type="title"/>
          </p:nvPr>
        </p:nvSpPr>
        <p:spPr>
          <a:xfrm>
            <a:off x="1141413" y="384908"/>
            <a:ext cx="9905998" cy="1113693"/>
          </a:xfrm>
        </p:spPr>
        <p:txBody>
          <a:bodyPr/>
          <a:lstStyle/>
          <a:p>
            <a:r>
              <a:rPr lang="en-US">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latin typeface="Sagona Book"/>
              </a:rPr>
              <a:t>CONCLUSION</a:t>
            </a:r>
            <a:endParaRPr lang="en-US"/>
          </a:p>
        </p:txBody>
      </p:sp>
      <p:sp>
        <p:nvSpPr>
          <p:cNvPr id="3" name="Content Placeholder 2">
            <a:extLst>
              <a:ext uri="{FF2B5EF4-FFF2-40B4-BE49-F238E27FC236}">
                <a16:creationId xmlns:a16="http://schemas.microsoft.com/office/drawing/2014/main" id="{FF60667A-CFAD-7533-298A-8E630C6280C2}"/>
              </a:ext>
            </a:extLst>
          </p:cNvPr>
          <p:cNvSpPr>
            <a:spLocks noGrp="1"/>
          </p:cNvSpPr>
          <p:nvPr>
            <p:ph idx="1"/>
          </p:nvPr>
        </p:nvSpPr>
        <p:spPr>
          <a:xfrm>
            <a:off x="1141412" y="674076"/>
            <a:ext cx="9671537" cy="4687277"/>
          </a:xfrm>
        </p:spPr>
        <p:txBody>
          <a:bodyPr/>
          <a:lstStyle/>
          <a:p>
            <a:pPr marL="0" indent="0">
              <a:buNone/>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a:t>
            </a: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Arial"/>
              </a:rPr>
              <a:t>hence footstep power generator is a very efficient and </a:t>
            </a:r>
            <a:r>
              <a:rPr lang="en-US" sz="2400" err="1">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Arial"/>
              </a:rPr>
              <a:t>eco friendly</a:t>
            </a: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Arial"/>
              </a:rPr>
              <a:t> method to convert the mechanical energy into electrical energy. piezo electric effect plays a key role in this project and finally energy which is being  wasted can be harvested with this. the harvested energy can be used in different ways in different places and further improvements can be made by combining it with various methods and technologies to improve  energy harvesting.</a:t>
            </a:r>
          </a:p>
          <a:p>
            <a:pPr marL="0" indent="0">
              <a:buClr>
                <a:srgbClr val="FFFFFF"/>
              </a:buClr>
              <a:buNone/>
            </a:pP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2486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3693-6358-9C3E-0F1A-DE769DBFC163}"/>
              </a:ext>
            </a:extLst>
          </p:cNvPr>
          <p:cNvSpPr>
            <a:spLocks noGrp="1"/>
          </p:cNvSpPr>
          <p:nvPr>
            <p:ph type="title"/>
          </p:nvPr>
        </p:nvSpPr>
        <p:spPr/>
        <p:txBody>
          <a:bodyPr/>
          <a:lstStyle/>
          <a:p>
            <a:r>
              <a:rPr lang="en-US">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REFERENCEs</a:t>
            </a:r>
            <a:endParaRPr lang="en-US"/>
          </a:p>
        </p:txBody>
      </p:sp>
      <p:sp>
        <p:nvSpPr>
          <p:cNvPr id="3" name="Content Placeholder 2">
            <a:extLst>
              <a:ext uri="{FF2B5EF4-FFF2-40B4-BE49-F238E27FC236}">
                <a16:creationId xmlns:a16="http://schemas.microsoft.com/office/drawing/2014/main" id="{37CA708D-EB49-8113-65FA-422208CEAC66}"/>
              </a:ext>
            </a:extLst>
          </p:cNvPr>
          <p:cNvSpPr>
            <a:spLocks noGrp="1"/>
          </p:cNvSpPr>
          <p:nvPr>
            <p:ph idx="1"/>
          </p:nvPr>
        </p:nvSpPr>
        <p:spPr>
          <a:xfrm>
            <a:off x="981925" y="894906"/>
            <a:ext cx="9905998" cy="4001387"/>
          </a:xfrm>
        </p:spPr>
        <p:txBody>
          <a:bodyPr>
            <a:normAutofit/>
          </a:bodyPr>
          <a:lstStyle/>
          <a:p>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a:p>
          <a:p>
            <a:pPr>
              <a:buClr>
                <a:srgbClr val="FFFFFF"/>
              </a:buClr>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2"/>
              </a:rPr>
              <a:t>https://youtu.be/YZ4OBxyyqOg?si=PlaiS7aDfRq7t1_Y</a:t>
            </a: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en-US"/>
          </a:p>
          <a:p>
            <a:pPr>
              <a:buClr>
                <a:srgbClr val="FFFFFF"/>
              </a:buClr>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Gill Sans Nova Light"/>
                <a:hlinkClick r:id="rId3"/>
              </a:rPr>
              <a:t>Piezoelectric Energy Harvest for Wearable Devices | IEEE Conference Publication | IEEE Xplore</a:t>
            </a: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Gill Sans Nova Light"/>
                <a:hlinkClick r:id="rId4"/>
              </a:rPr>
              <a:t>Piezoelectric Based Power Generation For Portable Charging System | IEEE Conference Publication | IEEE Xplore</a:t>
            </a: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75009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03D96F-D219-FBA0-54F5-D9C66F1AB946}"/>
              </a:ext>
            </a:extLst>
          </p:cNvPr>
          <p:cNvSpPr>
            <a:spLocks noGrp="1"/>
          </p:cNvSpPr>
          <p:nvPr>
            <p:ph type="title"/>
          </p:nvPr>
        </p:nvSpPr>
        <p:spPr>
          <a:xfrm>
            <a:off x="1751012" y="865974"/>
            <a:ext cx="8676222" cy="3643822"/>
          </a:xfrm>
        </p:spPr>
        <p:txBody>
          <a:bodyPr vert="horz" lIns="91440" tIns="45720" rIns="91440" bIns="45720" rtlCol="0" anchor="ctr">
            <a:normAutofit/>
          </a:bodyPr>
          <a:lstStyle/>
          <a:p>
            <a:pPr algn="ctr"/>
            <a:r>
              <a:rPr lang="en-US" sz="660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Tree>
    <p:extLst>
      <p:ext uri="{BB962C8B-B14F-4D97-AF65-F5344CB8AC3E}">
        <p14:creationId xmlns:p14="http://schemas.microsoft.com/office/powerpoint/2010/main" val="64647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DF37-BFA3-1AA7-32BB-EAB0DEDC6A3C}"/>
              </a:ext>
            </a:extLst>
          </p:cNvPr>
          <p:cNvSpPr>
            <a:spLocks noGrp="1"/>
          </p:cNvSpPr>
          <p:nvPr>
            <p:ph type="title"/>
          </p:nvPr>
        </p:nvSpPr>
        <p:spPr/>
        <p:txBody>
          <a:bodyPr/>
          <a:lstStyle/>
          <a:p>
            <a:r>
              <a:rPr lang="en-US">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INTRODUCTION</a:t>
            </a:r>
            <a:endParaRPr lang="en-US"/>
          </a:p>
        </p:txBody>
      </p:sp>
      <p:sp>
        <p:nvSpPr>
          <p:cNvPr id="3" name="Content Placeholder 2">
            <a:extLst>
              <a:ext uri="{FF2B5EF4-FFF2-40B4-BE49-F238E27FC236}">
                <a16:creationId xmlns:a16="http://schemas.microsoft.com/office/drawing/2014/main" id="{83FF62D8-65AB-5951-8E28-E9EDBAACE129}"/>
              </a:ext>
            </a:extLst>
          </p:cNvPr>
          <p:cNvSpPr>
            <a:spLocks noGrp="1"/>
          </p:cNvSpPr>
          <p:nvPr>
            <p:ph idx="1"/>
          </p:nvPr>
        </p:nvSpPr>
        <p:spPr>
          <a:xfrm>
            <a:off x="1141413" y="2065421"/>
            <a:ext cx="9905998" cy="3725779"/>
          </a:xfrm>
        </p:spPr>
        <p:txBody>
          <a:bodyPr/>
          <a:lstStyle/>
          <a:p>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Footstep Power Generator is a project that turns our steps into electrical energy using piezoelectric discs.</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It will display us how much voltage generated and how many times we stepped on it.</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This energy can be stored or used to power small devices.</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marL="0" indent="0">
              <a:buClr>
                <a:srgbClr val="FFFFFF"/>
              </a:buClr>
              <a:buNone/>
            </a:pP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marL="0" indent="0">
              <a:buClr>
                <a:srgbClr val="FFFFFF"/>
              </a:buClr>
              <a:buNone/>
            </a:pP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98284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951C-FDCA-E819-C923-CC7382A7FB7C}"/>
              </a:ext>
            </a:extLst>
          </p:cNvPr>
          <p:cNvSpPr>
            <a:spLocks noGrp="1"/>
          </p:cNvSpPr>
          <p:nvPr>
            <p:ph type="title"/>
          </p:nvPr>
        </p:nvSpPr>
        <p:spPr/>
        <p:txBody>
          <a:bodyPr/>
          <a:lstStyle/>
          <a:p>
            <a:r>
              <a:rPr lang="en-US">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objectives</a:t>
            </a:r>
            <a:endParaRPr lang="en-US"/>
          </a:p>
        </p:txBody>
      </p:sp>
      <p:sp>
        <p:nvSpPr>
          <p:cNvPr id="3" name="Content Placeholder 2">
            <a:extLst>
              <a:ext uri="{FF2B5EF4-FFF2-40B4-BE49-F238E27FC236}">
                <a16:creationId xmlns:a16="http://schemas.microsoft.com/office/drawing/2014/main" id="{E027CE7E-5DCF-3971-E828-3CEF18F36462}"/>
              </a:ext>
            </a:extLst>
          </p:cNvPr>
          <p:cNvSpPr>
            <a:spLocks noGrp="1"/>
          </p:cNvSpPr>
          <p:nvPr>
            <p:ph idx="1"/>
          </p:nvPr>
        </p:nvSpPr>
        <p:spPr>
          <a:xfrm>
            <a:off x="1141413" y="2191870"/>
            <a:ext cx="9905998" cy="3599330"/>
          </a:xfrm>
        </p:spPr>
        <p:txBody>
          <a:bodyPr vert="horz" lIns="91440" tIns="45720" rIns="91440" bIns="45720" rtlCol="0" anchor="ctr">
            <a:noAutofit/>
          </a:bodyPr>
          <a:lstStyle/>
          <a:p>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Develop a system that converts mechanical energy from footsteps into electrical power using piezoelectric discs, effectively.</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Implement a sensor-based step counter to track how many times a user steps on the system.</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Develop a responsive HTML-based web page to visually present step count and power generation data, accessible via mobile devices.</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p:txBody>
      </p:sp>
    </p:spTree>
    <p:extLst>
      <p:ext uri="{BB962C8B-B14F-4D97-AF65-F5344CB8AC3E}">
        <p14:creationId xmlns:p14="http://schemas.microsoft.com/office/powerpoint/2010/main" val="133013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30B5-6545-EBF8-DC20-F7805E1772D5}"/>
              </a:ext>
            </a:extLst>
          </p:cNvPr>
          <p:cNvSpPr>
            <a:spLocks noGrp="1"/>
          </p:cNvSpPr>
          <p:nvPr>
            <p:ph type="title"/>
          </p:nvPr>
        </p:nvSpPr>
        <p:spPr/>
        <p:txBody>
          <a:bodyPr/>
          <a:lstStyle/>
          <a:p>
            <a:r>
              <a:rPr lang="en-US">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COMPONENTS USED</a:t>
            </a:r>
            <a:endParaRPr lang="en-US"/>
          </a:p>
        </p:txBody>
      </p:sp>
      <p:sp>
        <p:nvSpPr>
          <p:cNvPr id="3" name="Content Placeholder 2">
            <a:extLst>
              <a:ext uri="{FF2B5EF4-FFF2-40B4-BE49-F238E27FC236}">
                <a16:creationId xmlns:a16="http://schemas.microsoft.com/office/drawing/2014/main" id="{E07632AB-1EE7-020E-9CF5-EBED18C18505}"/>
              </a:ext>
            </a:extLst>
          </p:cNvPr>
          <p:cNvSpPr>
            <a:spLocks noGrp="1"/>
          </p:cNvSpPr>
          <p:nvPr>
            <p:ph sz="half" idx="1"/>
          </p:nvPr>
        </p:nvSpPr>
        <p:spPr/>
        <p:txBody>
          <a:bodyPr>
            <a:normAutofit/>
          </a:bodyPr>
          <a:lstStyle/>
          <a:p>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Piezoelectric disc Resistors </a:t>
            </a: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LCD i2c display </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18650 cell </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Led strip</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HC-05 Bluetooth module</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marL="0" indent="0">
              <a:buClr>
                <a:srgbClr val="FFFFFF"/>
              </a:buClr>
              <a:buNone/>
            </a:pP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p:txBody>
      </p:sp>
      <p:sp>
        <p:nvSpPr>
          <p:cNvPr id="4" name="Content Placeholder 3">
            <a:extLst>
              <a:ext uri="{FF2B5EF4-FFF2-40B4-BE49-F238E27FC236}">
                <a16:creationId xmlns:a16="http://schemas.microsoft.com/office/drawing/2014/main" id="{CA3BE2D9-CF04-778B-B2D9-B0CD424DB12D}"/>
              </a:ext>
            </a:extLst>
          </p:cNvPr>
          <p:cNvSpPr>
            <a:spLocks noGrp="1"/>
          </p:cNvSpPr>
          <p:nvPr>
            <p:ph sz="half" idx="2"/>
          </p:nvPr>
        </p:nvSpPr>
        <p:spPr>
          <a:xfrm>
            <a:off x="5758235" y="2407023"/>
            <a:ext cx="4930588" cy="2631140"/>
          </a:xfrm>
        </p:spPr>
        <p:txBody>
          <a:bodyPr>
            <a:normAutofit/>
          </a:bodyPr>
          <a:lstStyle/>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rPr>
              <a:t>Arduino uno </a:t>
            </a: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rPr>
              <a:t>10uf capacitors </a:t>
            </a: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rPr>
              <a:t>1N4007 diodes </a:t>
            </a: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rPr>
              <a:t>BC547 transistor </a:t>
            </a:r>
          </a:p>
        </p:txBody>
      </p:sp>
    </p:spTree>
    <p:extLst>
      <p:ext uri="{BB962C8B-B14F-4D97-AF65-F5344CB8AC3E}">
        <p14:creationId xmlns:p14="http://schemas.microsoft.com/office/powerpoint/2010/main" val="364652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1EAA-7FEE-F4F4-E870-897C1ECAEEB7}"/>
              </a:ext>
            </a:extLst>
          </p:cNvPr>
          <p:cNvSpPr>
            <a:spLocks noGrp="1"/>
          </p:cNvSpPr>
          <p:nvPr>
            <p:ph type="title"/>
          </p:nvPr>
        </p:nvSpPr>
        <p:spPr>
          <a:xfrm>
            <a:off x="495954" y="0"/>
            <a:ext cx="3567950" cy="1107142"/>
          </a:xfrm>
        </p:spPr>
        <p:txBody>
          <a:bodyPr/>
          <a:lstStyle/>
          <a:p>
            <a:r>
              <a:rPr lang="en-US">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rPr>
              <a:t>METHODOLOGY</a:t>
            </a:r>
            <a:endParaRPr lang="en-US"/>
          </a:p>
        </p:txBody>
      </p:sp>
      <p:sp>
        <p:nvSpPr>
          <p:cNvPr id="3" name="Content Placeholder 2">
            <a:extLst>
              <a:ext uri="{FF2B5EF4-FFF2-40B4-BE49-F238E27FC236}">
                <a16:creationId xmlns:a16="http://schemas.microsoft.com/office/drawing/2014/main" id="{F19E2FD1-64D1-D8E9-D242-39B15F116969}"/>
              </a:ext>
            </a:extLst>
          </p:cNvPr>
          <p:cNvSpPr>
            <a:spLocks noGrp="1"/>
          </p:cNvSpPr>
          <p:nvPr>
            <p:ph idx="1"/>
          </p:nvPr>
        </p:nvSpPr>
        <p:spPr>
          <a:xfrm>
            <a:off x="603531" y="2189073"/>
            <a:ext cx="10443880" cy="3240666"/>
          </a:xfrm>
        </p:spPr>
        <p:txBody>
          <a:bodyPr vert="horz" lIns="91440" tIns="45720" rIns="91440" bIns="45720" rtlCol="0" anchor="ctr">
            <a:noAutofit/>
          </a:bodyPr>
          <a:lstStyle/>
          <a:p>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When a footstep applies pressure on the platform, the piezoelectric discs get compressed.</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Due to the piezoelectric effect, this sensors generate a small AC voltage.</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The AC voltage generated by the piezoelectric sensors is not suitable for direct storage, so it must be converted to DC</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The 1N4007 diodes allow current to flow in only one direction, ensuring proper DC conversion.</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The 10µF capacitor stabilizes the DC output .</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The rectified and smoothed DC voltage is stored in 18650 lithium-ion cells.</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51599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2907C-74C8-7418-739D-F8CCBEBDB19B}"/>
              </a:ext>
            </a:extLst>
          </p:cNvPr>
          <p:cNvSpPr>
            <a:spLocks noGrp="1"/>
          </p:cNvSpPr>
          <p:nvPr>
            <p:ph idx="1"/>
          </p:nvPr>
        </p:nvSpPr>
        <p:spPr>
          <a:xfrm>
            <a:off x="1141413" y="649022"/>
            <a:ext cx="9905998" cy="5142178"/>
          </a:xfrm>
        </p:spPr>
        <p:txBody>
          <a:bodyPr vert="horz" lIns="91440" tIns="45720" rIns="91440" bIns="45720" rtlCol="0" anchor="ctr">
            <a:noAutofit/>
          </a:bodyPr>
          <a:lstStyle/>
          <a:p>
            <a:pPr>
              <a:buClr>
                <a:srgbClr val="FFFFFF"/>
              </a:buClr>
            </a:pPr>
            <a:endPar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endParaRPr>
          </a:p>
          <a:p>
            <a:pPr>
              <a:buClr>
                <a:srgbClr val="FFFFFF"/>
              </a:buClr>
            </a:pP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rPr>
              <a:t>The BC547 transistor is used for power regulation, ensuring controlled charging of the battery</a:t>
            </a: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endPar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mn-lt"/>
            </a:endParaRPr>
          </a:p>
          <a:p>
            <a:pPr>
              <a:buClr>
                <a:srgbClr val="FFFFFF"/>
              </a:buClr>
            </a:pP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The Arduino Uno reads the voltage generated by the piezo sensors </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Since the battery voltage might be higher than the Arduino's input range (0-5V), by using resistors we can easily bring it within safe limits.</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the Arduino takes the measured voltage and processes it using an analog-to-digital converter.</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And this processed voltage values and step counts  are sent to the LCD I2C display, which we can see it on the  display.</a:t>
            </a:r>
            <a:endParaRPr lang="en-US" sz="240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r>
              <a:rPr lang="en-US" sz="2400" dirty="0">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the  energy which is stored in the 18650 battery, is used to power an LED strip.</a:t>
            </a:r>
            <a:endParaRPr lang="en-US" sz="240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Calibri"/>
            </a:endParaRPr>
          </a:p>
          <a:p>
            <a:pPr>
              <a:buClr>
                <a:srgbClr val="FFFFFF"/>
              </a:buClr>
            </a:pP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67539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150-B42A-D7D2-2975-FC30936EDC61}"/>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lnSpc>
                <a:spcPct val="90000"/>
              </a:lnSpc>
            </a:pPr>
            <a:r>
              <a:rPr lang="en-US" sz="1900">
                <a:effectLst>
                  <a:glow rad="38100">
                    <a:schemeClr val="bg1">
                      <a:lumMod val="65000"/>
                      <a:lumOff val="35000"/>
                      <a:alpha val="50000"/>
                    </a:schemeClr>
                  </a:glow>
                  <a:outerShdw blurRad="28575" dist="31750" dir="13200000" algn="tl" rotWithShape="0">
                    <a:srgbClr val="000000">
                      <a:alpha val="25000"/>
                    </a:srgbClr>
                  </a:outerShdw>
                </a:effectLst>
              </a:rPr>
              <a:t>B</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L</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O</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C</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K</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D</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I</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A</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G</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R</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A</a:t>
            </a:r>
            <a:br>
              <a:rPr lang="en-US" sz="1900">
                <a:effectLst>
                  <a:glow rad="38100">
                    <a:schemeClr val="bg1">
                      <a:lumMod val="65000"/>
                      <a:lumOff val="35000"/>
                      <a:alpha val="50000"/>
                    </a:schemeClr>
                  </a:glow>
                  <a:outerShdw blurRad="28575" dist="31750" dir="13200000" algn="tl" rotWithShape="0">
                    <a:srgbClr val="000000">
                      <a:alpha val="25000"/>
                    </a:srgbClr>
                  </a:outerShdw>
                </a:effectLst>
              </a:rPr>
            </a:br>
            <a:r>
              <a:rPr lang="en-US" sz="1900">
                <a:effectLst>
                  <a:glow rad="38100">
                    <a:schemeClr val="bg1">
                      <a:lumMod val="65000"/>
                      <a:lumOff val="35000"/>
                      <a:alpha val="50000"/>
                    </a:schemeClr>
                  </a:glow>
                  <a:outerShdw blurRad="28575" dist="31750" dir="13200000" algn="tl" rotWithShape="0">
                    <a:srgbClr val="000000">
                      <a:alpha val="25000"/>
                    </a:srgbClr>
                  </a:outerShdw>
                </a:effectLst>
              </a:rPr>
              <a:t>M</a:t>
            </a:r>
          </a:p>
        </p:txBody>
      </p:sp>
      <p:pic>
        <p:nvPicPr>
          <p:cNvPr id="6" name="Picture 5" descr="A diagram of a circuit diagram&#10;&#10;AI-generated content may be incorrect.">
            <a:extLst>
              <a:ext uri="{FF2B5EF4-FFF2-40B4-BE49-F238E27FC236}">
                <a16:creationId xmlns:a16="http://schemas.microsoft.com/office/drawing/2014/main" id="{752485A6-A605-F84F-D1B5-A55945BDF08E}"/>
              </a:ext>
            </a:extLst>
          </p:cNvPr>
          <p:cNvPicPr>
            <a:picLocks noChangeAspect="1"/>
          </p:cNvPicPr>
          <p:nvPr/>
        </p:nvPicPr>
        <p:blipFill>
          <a:blip r:embed="rId3"/>
          <a:stretch>
            <a:fillRect/>
          </a:stretch>
        </p:blipFill>
        <p:spPr>
          <a:xfrm>
            <a:off x="691162" y="639905"/>
            <a:ext cx="6807168" cy="558187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781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A8C8BD6-0790-FB19-8097-16BB2A5B4CB1}"/>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SCHEMATIC DIAGRAM</a:t>
            </a:r>
          </a:p>
        </p:txBody>
      </p:sp>
      <p:pic>
        <p:nvPicPr>
          <p:cNvPr id="4" name="Content Placeholder 3" descr="A diagram of a computer circuit&#10;&#10;AI-generated content may be incorrect.">
            <a:extLst>
              <a:ext uri="{FF2B5EF4-FFF2-40B4-BE49-F238E27FC236}">
                <a16:creationId xmlns:a16="http://schemas.microsoft.com/office/drawing/2014/main" id="{3E1A918C-793D-78C8-2718-48825C66FBFA}"/>
              </a:ext>
            </a:extLst>
          </p:cNvPr>
          <p:cNvPicPr>
            <a:picLocks noChangeAspect="1"/>
          </p:cNvPicPr>
          <p:nvPr/>
        </p:nvPicPr>
        <p:blipFill>
          <a:blip r:embed="rId3"/>
          <a:stretch>
            <a:fillRect/>
          </a:stretch>
        </p:blipFill>
        <p:spPr>
          <a:xfrm>
            <a:off x="761342" y="640080"/>
            <a:ext cx="10651778" cy="405476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7657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CC99-77DD-28E3-D969-AF42E7CA3A2D}"/>
              </a:ext>
            </a:extLst>
          </p:cNvPr>
          <p:cNvSpPr>
            <a:spLocks noGrp="1"/>
          </p:cNvSpPr>
          <p:nvPr>
            <p:ph type="title"/>
          </p:nvPr>
        </p:nvSpPr>
        <p:spPr>
          <a:xfrm>
            <a:off x="621460" y="421341"/>
            <a:ext cx="6185645" cy="793377"/>
          </a:xfrm>
        </p:spPr>
        <p:txBody>
          <a:bodyPr vert="horz" lIns="91440" tIns="45720" rIns="91440" bIns="45720" rtlCol="0" anchor="ctr">
            <a:noAutofit/>
          </a:bodyPr>
          <a:lstStyle/>
          <a:p>
            <a:r>
              <a:rPr lang="en-US" sz="2400">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latin typeface="Calibri"/>
                <a:ea typeface="+mj-lt"/>
                <a:cs typeface="+mj-lt"/>
              </a:rPr>
              <a:t>HC-05 Connections with Arduino-UNO:</a:t>
            </a:r>
            <a:endParaRPr lang="en-US" sz="2400">
              <a:latin typeface="Calibri"/>
            </a:endParaRPr>
          </a:p>
          <a:p>
            <a:endParaRPr lang="en-US">
              <a:gradFill flip="none">
                <a:gsLst>
                  <a:gs pos="0">
                    <a:srgbClr val="FFFFFF"/>
                  </a:gs>
                  <a:gs pos="100000">
                    <a:srgbClr val="FFFFFF"/>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33E06206-451B-0BA0-200B-61A7A1BFAA99}"/>
              </a:ext>
            </a:extLst>
          </p:cNvPr>
          <p:cNvSpPr>
            <a:spLocks noGrp="1"/>
          </p:cNvSpPr>
          <p:nvPr>
            <p:ph idx="1"/>
          </p:nvPr>
        </p:nvSpPr>
        <p:spPr>
          <a:xfrm>
            <a:off x="621460" y="721658"/>
            <a:ext cx="8480610" cy="2604249"/>
          </a:xfrm>
        </p:spPr>
        <p:txBody>
          <a:bodyPr/>
          <a:lstStyle/>
          <a:p>
            <a:pPr marL="0" indent="0">
              <a:buNone/>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1.VCC → Connected to 5V on Arduino</a:t>
            </a:r>
          </a:p>
          <a:p>
            <a:pPr marL="0" indent="0">
              <a:buClr>
                <a:srgbClr val="FFFFFF"/>
              </a:buClr>
              <a:buNone/>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2.GND → Connected to GND on Arduino</a:t>
            </a: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Arial"/>
            </a:endParaRPr>
          </a:p>
          <a:p>
            <a:pPr marL="0" indent="0">
              <a:buClr>
                <a:srgbClr val="FFFFFF"/>
              </a:buClr>
              <a:buNone/>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3.TX → Connected to RX (Pin 0)</a:t>
            </a: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Calibri"/>
              <a:cs typeface="Arial"/>
            </a:endParaRPr>
          </a:p>
          <a:p>
            <a:pPr marL="0" indent="0">
              <a:buClr>
                <a:srgbClr val="FFFFFF"/>
              </a:buClr>
              <a:buNone/>
            </a:pPr>
            <a:r>
              <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a typeface="+mn-lt"/>
                <a:cs typeface="+mn-lt"/>
              </a:rPr>
              <a:t>4 .RX  → Connected to TX (Pin 1)</a:t>
            </a:r>
            <a:endParaRPr lang="en-US">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alibri"/>
            </a:endParaRPr>
          </a:p>
          <a:p>
            <a:pPr>
              <a:buClr>
                <a:srgbClr val="FFFFFF"/>
              </a:buClr>
            </a:pPr>
            <a:endParaRPr lang="en-US">
              <a:gradFill flip="none">
                <a:gsLst>
                  <a:gs pos="0">
                    <a:srgbClr val="FFFFFF"/>
                  </a:gs>
                  <a:gs pos="100000">
                    <a:srgbClr val="FFFFFF"/>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0F4FFFD4-F21B-5BC4-DB07-F0E02E56EA8F}"/>
              </a:ext>
            </a:extLst>
          </p:cNvPr>
          <p:cNvSpPr txBox="1"/>
          <p:nvPr/>
        </p:nvSpPr>
        <p:spPr>
          <a:xfrm>
            <a:off x="618822" y="3062588"/>
            <a:ext cx="631303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ea typeface="+mn-lt"/>
                <a:cs typeface="+mn-lt"/>
              </a:rPr>
              <a:t>LCD-I2C module Connections with Arduino-UNO:</a:t>
            </a:r>
            <a:endParaRPr lang="en-US" sz="2400">
              <a:latin typeface="Calibri"/>
            </a:endParaRPr>
          </a:p>
          <a:p>
            <a:pPr algn="l"/>
            <a:endParaRPr lang="en-US"/>
          </a:p>
        </p:txBody>
      </p:sp>
      <p:sp>
        <p:nvSpPr>
          <p:cNvPr id="5" name="TextBox 4">
            <a:extLst>
              <a:ext uri="{FF2B5EF4-FFF2-40B4-BE49-F238E27FC236}">
                <a16:creationId xmlns:a16="http://schemas.microsoft.com/office/drawing/2014/main" id="{6D6B6190-162F-E032-ADA4-206DDCBD8D39}"/>
              </a:ext>
            </a:extLst>
          </p:cNvPr>
          <p:cNvSpPr txBox="1"/>
          <p:nvPr/>
        </p:nvSpPr>
        <p:spPr>
          <a:xfrm>
            <a:off x="618840" y="3793463"/>
            <a:ext cx="7236771"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mn-lt"/>
                <a:cs typeface="+mn-lt"/>
              </a:rPr>
              <a:t>1. POWER PINS:</a:t>
            </a:r>
            <a:endParaRPr lang="en-US" sz="2000">
              <a:latin typeface="Calibri"/>
              <a:ea typeface="Calibri"/>
              <a:cs typeface="Calibri"/>
            </a:endParaRPr>
          </a:p>
          <a:p>
            <a:r>
              <a:rPr lang="en-US" sz="2000">
                <a:latin typeface="Calibri"/>
                <a:ea typeface="+mn-lt"/>
                <a:cs typeface="+mn-lt"/>
              </a:rPr>
              <a:t>VCC → CONNECTED TO  5V ON ARDUINO</a:t>
            </a:r>
            <a:endParaRPr lang="en-US" sz="2000">
              <a:latin typeface="Calibri"/>
              <a:ea typeface="Calibri"/>
              <a:cs typeface="Calibri"/>
            </a:endParaRPr>
          </a:p>
          <a:p>
            <a:r>
              <a:rPr lang="en-US" sz="2000">
                <a:latin typeface="Calibri"/>
                <a:ea typeface="+mn-lt"/>
                <a:cs typeface="+mn-lt"/>
              </a:rPr>
              <a:t>GND → CONNECTED TO GND ON ARDUINO</a:t>
            </a:r>
            <a:endParaRPr lang="en-US" sz="2000">
              <a:latin typeface="Calibri"/>
              <a:ea typeface="Calibri"/>
              <a:cs typeface="Calibri"/>
            </a:endParaRPr>
          </a:p>
          <a:p>
            <a:r>
              <a:rPr lang="en-US" sz="2000">
                <a:latin typeface="Calibri"/>
                <a:ea typeface="+mn-lt"/>
                <a:cs typeface="+mn-lt"/>
              </a:rPr>
              <a:t>2. DATA PINS:</a:t>
            </a:r>
            <a:endParaRPr lang="en-US" sz="2000">
              <a:latin typeface="Calibri"/>
              <a:ea typeface="Calibri"/>
              <a:cs typeface="Calibri"/>
            </a:endParaRPr>
          </a:p>
          <a:p>
            <a:r>
              <a:rPr lang="en-US" sz="2000">
                <a:latin typeface="Calibri"/>
                <a:ea typeface="+mn-lt"/>
                <a:cs typeface="+mn-lt"/>
              </a:rPr>
              <a:t>SDA (SERIAL DATA LINE) →CONNECTED TO  A4 ON ARDUINO</a:t>
            </a:r>
            <a:endParaRPr lang="en-US" sz="2000">
              <a:latin typeface="Calibri"/>
              <a:ea typeface="Calibri"/>
              <a:cs typeface="Calibri"/>
            </a:endParaRPr>
          </a:p>
          <a:p>
            <a:r>
              <a:rPr lang="en-US" sz="2000">
                <a:latin typeface="Calibri"/>
                <a:ea typeface="+mn-lt"/>
                <a:cs typeface="+mn-lt"/>
              </a:rPr>
              <a:t>SCL (SERIAL CLOCK LINE) → CONNECTED TO A5 ON ARDUINO</a:t>
            </a:r>
            <a:endParaRPr lang="en-US" sz="2000">
              <a:latin typeface="Calibri"/>
              <a:ea typeface="Calibri"/>
              <a:cs typeface="Calibri"/>
            </a:endParaRPr>
          </a:p>
          <a:p>
            <a:pPr algn="l"/>
            <a:endParaRPr lang="en-US"/>
          </a:p>
        </p:txBody>
      </p:sp>
    </p:spTree>
    <p:extLst>
      <p:ext uri="{BB962C8B-B14F-4D97-AF65-F5344CB8AC3E}">
        <p14:creationId xmlns:p14="http://schemas.microsoft.com/office/powerpoint/2010/main" val="408619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Mesh</vt:lpstr>
      <vt:lpstr>FOOT STEP POWER GENERATOR</vt:lpstr>
      <vt:lpstr>INTRODUCTION</vt:lpstr>
      <vt:lpstr>objectives</vt:lpstr>
      <vt:lpstr>COMPONENTS USED</vt:lpstr>
      <vt:lpstr>METHODOLOGY</vt:lpstr>
      <vt:lpstr>PowerPoint Presentation</vt:lpstr>
      <vt:lpstr>B L O C K  D I A G R A M</vt:lpstr>
      <vt:lpstr>SCHEMATIC DIAGRAM</vt:lpstr>
      <vt:lpstr>HC-05 Connections with Arduino-UNO: </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13</cp:revision>
  <dcterms:created xsi:type="dcterms:W3CDTF">2025-04-18T08:34:30Z</dcterms:created>
  <dcterms:modified xsi:type="dcterms:W3CDTF">2025-04-21T14:41:05Z</dcterms:modified>
</cp:coreProperties>
</file>