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 id="2147483725" r:id="rId2"/>
  </p:sldMasterIdLst>
  <p:sldIdLst>
    <p:sldId id="259" r:id="rId3"/>
    <p:sldId id="256" r:id="rId4"/>
    <p:sldId id="258" r:id="rId5"/>
    <p:sldId id="264" r:id="rId6"/>
    <p:sldId id="262" r:id="rId7"/>
    <p:sldId id="265" r:id="rId8"/>
    <p:sldId id="267" r:id="rId9"/>
    <p:sldId id="268" r:id="rId10"/>
    <p:sldId id="266" r:id="rId11"/>
    <p:sldId id="260"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4D27B-1175-4C09-1EE9-ACEE15BF97FE}" v="36" dt="2025-03-12T14:55:32.569"/>
    <p1510:client id="{01ABA76F-4B72-416B-B6DD-7B9516492AA3}" v="184" dt="2025-03-12T06:43:56.776"/>
    <p1510:client id="{08811CDA-B7C7-414B-9FCE-9632B9D121A6}" v="19" dt="2025-03-12T10:00:40.213"/>
    <p1510:client id="{49F4B609-0550-4796-1F46-CE5513966785}" v="2" dt="2025-03-12T11:36:46.239"/>
    <p1510:client id="{514282BE-DA9C-973F-53A3-38AFD0C327B8}" v="3" dt="2025-03-12T12:43:12.196"/>
    <p1510:client id="{80130237-05CD-10BE-60BB-7AC5A3A0599D}" v="10" dt="2025-03-12T17:21:10.373"/>
    <p1510:client id="{962E662E-3557-6034-079E-FA0F7309F58E}" v="18" dt="2025-03-12T10:42:55.196"/>
    <p1510:client id="{98E620BD-DADD-4AE1-6C91-12749D83AC15}" v="877" dt="2025-03-12T10:43:24.854"/>
    <p1510:client id="{AA2CB7B9-11E1-C9F9-4E2F-E15D334AB05E}" v="1" dt="2025-03-13T04:10:01.424"/>
    <p1510:client id="{CE4F299D-5951-0904-CB62-A33ECCC6882B}" v="2" dt="2025-03-12T07:59:19.033"/>
    <p1510:client id="{F2290C31-2616-48C6-8E37-D3217216A005}" v="849" dt="2025-03-12T08:58:06.782"/>
    <p1510:client id="{F4009517-9DD7-AE8E-CE69-92516457E6BB}" v="570" dt="2025-03-12T16:51:41.9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3/12/2025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32196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3/12/2025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05694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3/12/2025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61096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3/12/2025</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77728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3/12/2025</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497844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3/12/2025</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155554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3/12/2025</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883970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3/12/2025</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09693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3/12/2025</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601551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3/12/2025</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6660336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3/12/2025</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131051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3/12/2025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655990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3/12/2025</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08872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3/12/2025</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5241743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3/12/2025</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7716169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3/12/2025</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9203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3/12/2025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7279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3/12/2025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4858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3/12/2025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8235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3/12/2025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79070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3/12/2025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3073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3/12/2025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96923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3/12/2025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905315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3/12/2025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796268561"/>
      </p:ext>
    </p:extLst>
  </p:cSld>
  <p:clrMap bg1="lt1" tx1="dk1" bg2="lt2" tx2="dk2" accent1="accent1" accent2="accent2" accent3="accent3" accent4="accent4" accent5="accent5" accent6="accent6" hlink="hlink" folHlink="folHlink"/>
  <p:sldLayoutIdLst>
    <p:sldLayoutId id="2147483749" r:id="rId1"/>
    <p:sldLayoutId id="2147483748" r:id="rId2"/>
    <p:sldLayoutId id="2147483747" r:id="rId3"/>
    <p:sldLayoutId id="2147483746" r:id="rId4"/>
    <p:sldLayoutId id="2147483738" r:id="rId5"/>
    <p:sldLayoutId id="2147483745" r:id="rId6"/>
    <p:sldLayoutId id="2147483744" r:id="rId7"/>
    <p:sldLayoutId id="2147483743" r:id="rId8"/>
    <p:sldLayoutId id="2147483742" r:id="rId9"/>
    <p:sldLayoutId id="2147483741" r:id="rId10"/>
    <p:sldLayoutId id="2147483740"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3/12/2025</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39390285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3" r:id="rId7"/>
    <p:sldLayoutId id="2147483714" r:id="rId8"/>
    <p:sldLayoutId id="2147483715" r:id="rId9"/>
    <p:sldLayoutId id="2147483716" r:id="rId10"/>
    <p:sldLayoutId id="2147483717" r:id="rId11"/>
    <p:sldLayoutId id="2147483719"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ieeexplore.ieee.org/document/9936553"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ieeexplore.ieee.org/document/10063055"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D48EA17-F2CF-2F98-FC06-DBB6A2AEC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11" name="Rectangle 10">
            <a:extLst>
              <a:ext uri="{FF2B5EF4-FFF2-40B4-BE49-F238E27FC236}">
                <a16:creationId xmlns:a16="http://schemas.microsoft.com/office/drawing/2014/main" id="{4D3D4267-6754-E656-C65D-257297D4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Content Placeholder 3" descr="A close-up of a document&#10;&#10;AI-generated content may be incorrect.">
            <a:extLst>
              <a:ext uri="{FF2B5EF4-FFF2-40B4-BE49-F238E27FC236}">
                <a16:creationId xmlns:a16="http://schemas.microsoft.com/office/drawing/2014/main" id="{33657B59-9B10-B5CF-A2EA-D87D52B48E19}"/>
              </a:ext>
            </a:extLst>
          </p:cNvPr>
          <p:cNvPicPr>
            <a:picLocks noGrp="1" noChangeAspect="1"/>
          </p:cNvPicPr>
          <p:nvPr>
            <p:ph idx="1"/>
          </p:nvPr>
        </p:nvPicPr>
        <p:blipFill>
          <a:blip r:embed="rId2"/>
          <a:srcRect r="1316"/>
          <a:stretch/>
        </p:blipFill>
        <p:spPr>
          <a:xfrm>
            <a:off x="133896" y="136321"/>
            <a:ext cx="11924208" cy="6585358"/>
          </a:xfrm>
          <a:prstGeom prst="rect">
            <a:avLst/>
          </a:prstGeom>
        </p:spPr>
      </p:pic>
    </p:spTree>
    <p:extLst>
      <p:ext uri="{BB962C8B-B14F-4D97-AF65-F5344CB8AC3E}">
        <p14:creationId xmlns:p14="http://schemas.microsoft.com/office/powerpoint/2010/main" val="1197506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5D3817B-01DA-DCDA-FA18-49D6FF003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descr="A close up of a fabric&#10;&#10;AI-generated content may be incorrect.">
            <a:extLst>
              <a:ext uri="{FF2B5EF4-FFF2-40B4-BE49-F238E27FC236}">
                <a16:creationId xmlns:a16="http://schemas.microsoft.com/office/drawing/2014/main" id="{2648EAF8-0329-7FA7-912E-EAF4A7E0CBE6}"/>
              </a:ext>
            </a:extLst>
          </p:cNvPr>
          <p:cNvPicPr>
            <a:picLocks noGrp="1" noChangeAspect="1"/>
          </p:cNvPicPr>
          <p:nvPr>
            <p:ph idx="1"/>
          </p:nvPr>
        </p:nvPicPr>
        <p:blipFill>
          <a:blip r:embed="rId2"/>
          <a:srcRect r="888" b="-1"/>
          <a:stretch/>
        </p:blipFill>
        <p:spPr>
          <a:xfrm>
            <a:off x="20" y="10"/>
            <a:ext cx="12191980" cy="6857990"/>
          </a:xfrm>
          <a:prstGeom prst="rect">
            <a:avLst/>
          </a:prstGeom>
        </p:spPr>
      </p:pic>
      <p:sp>
        <p:nvSpPr>
          <p:cNvPr id="13" name="TextBox 12">
            <a:extLst>
              <a:ext uri="{FF2B5EF4-FFF2-40B4-BE49-F238E27FC236}">
                <a16:creationId xmlns:a16="http://schemas.microsoft.com/office/drawing/2014/main" id="{C6843D93-C70A-E119-A263-26655483AA4C}"/>
              </a:ext>
            </a:extLst>
          </p:cNvPr>
          <p:cNvSpPr txBox="1"/>
          <p:nvPr/>
        </p:nvSpPr>
        <p:spPr>
          <a:xfrm>
            <a:off x="1039905" y="851647"/>
            <a:ext cx="3299011"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Sagona Book"/>
              </a:rPr>
              <a:t>REFERENCES</a:t>
            </a:r>
            <a:r>
              <a:rPr lang="en-US" sz="3200">
                <a:latin typeface="Sagona Book"/>
              </a:rPr>
              <a:t>​</a:t>
            </a:r>
            <a:endParaRPr lang="en-US"/>
          </a:p>
        </p:txBody>
      </p:sp>
      <p:sp>
        <p:nvSpPr>
          <p:cNvPr id="14" name="TextBox 13">
            <a:extLst>
              <a:ext uri="{FF2B5EF4-FFF2-40B4-BE49-F238E27FC236}">
                <a16:creationId xmlns:a16="http://schemas.microsoft.com/office/drawing/2014/main" id="{C1BAD58A-CE71-194F-ACEC-5C38428E184E}"/>
              </a:ext>
            </a:extLst>
          </p:cNvPr>
          <p:cNvSpPr txBox="1"/>
          <p:nvPr/>
        </p:nvSpPr>
        <p:spPr>
          <a:xfrm>
            <a:off x="878541" y="1882588"/>
            <a:ext cx="7100046"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2000" b="1" u="sng">
                <a:solidFill>
                  <a:srgbClr val="002060"/>
                </a:solidFill>
                <a:latin typeface="Gill Sans Nova Light"/>
                <a:cs typeface="Arial"/>
                <a:hlinkClick r:id="rId3">
                  <a:extLst>
                    <a:ext uri="{A12FA001-AC4F-418D-AE19-62706E023703}">
                      <ahyp:hlinkClr xmlns:ahyp="http://schemas.microsoft.com/office/drawing/2018/hyperlinkcolor" val="tx"/>
                    </a:ext>
                  </a:extLst>
                </a:hlinkClick>
              </a:rPr>
              <a:t>Piezoelectric Energy Harvest for Wearable Devices | IEEE Conference Publication | IEEE Xplore</a:t>
            </a:r>
            <a:r>
              <a:rPr lang="en-US" sz="2000" b="1">
                <a:solidFill>
                  <a:srgbClr val="002060"/>
                </a:solidFill>
                <a:latin typeface="Gill Sans Nova Light"/>
                <a:cs typeface="Arial"/>
              </a:rPr>
              <a:t>​</a:t>
            </a:r>
          </a:p>
          <a:p>
            <a:pPr marL="228600" indent="-228600">
              <a:buFont typeface=""/>
              <a:buChar char="•"/>
            </a:pPr>
            <a:endParaRPr lang="en-US" b="1">
              <a:solidFill>
                <a:srgbClr val="002060"/>
              </a:solidFill>
              <a:latin typeface="Arial"/>
              <a:cs typeface="Arial"/>
            </a:endParaRPr>
          </a:p>
          <a:p>
            <a:pPr marL="228600" indent="-228600">
              <a:buFont typeface=""/>
              <a:buChar char="•"/>
            </a:pPr>
            <a:r>
              <a:rPr lang="en-US" sz="2000" b="1" u="sng">
                <a:solidFill>
                  <a:srgbClr val="002060"/>
                </a:solidFill>
                <a:latin typeface="Gill Sans Nova Light"/>
                <a:cs typeface="Arial"/>
                <a:hlinkClick r:id="rId4">
                  <a:extLst>
                    <a:ext uri="{A12FA001-AC4F-418D-AE19-62706E023703}">
                      <ahyp:hlinkClr xmlns:ahyp="http://schemas.microsoft.com/office/drawing/2018/hyperlinkcolor" val="tx"/>
                    </a:ext>
                  </a:extLst>
                </a:hlinkClick>
              </a:rPr>
              <a:t>Piezoelectric Based Power Generation For Portable Charging System | IEEE Conference Publication | IEEE Xplore</a:t>
            </a:r>
            <a:r>
              <a:rPr lang="en-US" sz="2000" b="1">
                <a:solidFill>
                  <a:srgbClr val="002060"/>
                </a:solidFill>
                <a:latin typeface="Gill Sans Nova Light"/>
                <a:cs typeface="Arial"/>
              </a:rPr>
              <a:t>​</a:t>
            </a:r>
          </a:p>
          <a:p>
            <a:pPr marL="228600" indent="-228600">
              <a:buFont typeface=""/>
              <a:buChar char="•"/>
            </a:pPr>
            <a:endParaRPr lang="en-US" b="1">
              <a:solidFill>
                <a:srgbClr val="002060"/>
              </a:solidFill>
              <a:latin typeface="Arial"/>
              <a:cs typeface="Arial"/>
            </a:endParaRPr>
          </a:p>
          <a:p>
            <a:pPr marL="228600" indent="-228600">
              <a:buFont typeface=""/>
              <a:buChar char="•"/>
            </a:pPr>
            <a:r>
              <a:rPr lang="en-US" sz="2000" b="1">
                <a:solidFill>
                  <a:srgbClr val="002060"/>
                </a:solidFill>
                <a:latin typeface="Gill Sans Nova Light"/>
                <a:cs typeface="Arial"/>
              </a:rPr>
              <a:t>https://youtu.be/YZ4OBxyyqOg?si=PlaiS7aDfRq7t1_Y​</a:t>
            </a:r>
          </a:p>
        </p:txBody>
      </p:sp>
    </p:spTree>
    <p:extLst>
      <p:ext uri="{BB962C8B-B14F-4D97-AF65-F5344CB8AC3E}">
        <p14:creationId xmlns:p14="http://schemas.microsoft.com/office/powerpoint/2010/main" val="4080777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D3817B-01DA-DCDA-FA18-49D6FF003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 up of a fabric&#10;&#10;AI-generated content may be incorrect.">
            <a:extLst>
              <a:ext uri="{FF2B5EF4-FFF2-40B4-BE49-F238E27FC236}">
                <a16:creationId xmlns:a16="http://schemas.microsoft.com/office/drawing/2014/main" id="{19FC2494-D43F-3BD1-7F12-3671063B19F0}"/>
              </a:ext>
            </a:extLst>
          </p:cNvPr>
          <p:cNvPicPr>
            <a:picLocks noGrp="1" noChangeAspect="1"/>
          </p:cNvPicPr>
          <p:nvPr>
            <p:ph idx="1"/>
          </p:nvPr>
        </p:nvPicPr>
        <p:blipFill>
          <a:blip r:embed="rId2"/>
          <a:srcRect r="888" b="-1"/>
          <a:stretch/>
        </p:blipFill>
        <p:spPr>
          <a:xfrm>
            <a:off x="20" y="10"/>
            <a:ext cx="12191980" cy="6857990"/>
          </a:xfrm>
          <a:prstGeom prst="rect">
            <a:avLst/>
          </a:prstGeom>
        </p:spPr>
      </p:pic>
      <p:sp>
        <p:nvSpPr>
          <p:cNvPr id="5" name="TextBox 4">
            <a:extLst>
              <a:ext uri="{FF2B5EF4-FFF2-40B4-BE49-F238E27FC236}">
                <a16:creationId xmlns:a16="http://schemas.microsoft.com/office/drawing/2014/main" id="{E4E103A7-C02E-392E-9F5B-E865389B3181}"/>
              </a:ext>
            </a:extLst>
          </p:cNvPr>
          <p:cNvSpPr txBox="1"/>
          <p:nvPr/>
        </p:nvSpPr>
        <p:spPr>
          <a:xfrm>
            <a:off x="3325906" y="2474259"/>
            <a:ext cx="53340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200" b="1">
                <a:solidFill>
                  <a:schemeClr val="bg1"/>
                </a:solidFill>
                <a:latin typeface="Sagona Book"/>
              </a:rPr>
              <a:t>Thank you​</a:t>
            </a:r>
            <a:endParaRPr lang="en-US" b="1">
              <a:solidFill>
                <a:schemeClr val="bg1"/>
              </a:solidFill>
            </a:endParaRPr>
          </a:p>
        </p:txBody>
      </p:sp>
    </p:spTree>
    <p:extLst>
      <p:ext uri="{BB962C8B-B14F-4D97-AF65-F5344CB8AC3E}">
        <p14:creationId xmlns:p14="http://schemas.microsoft.com/office/powerpoint/2010/main" val="197172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ful wavy concept">
            <a:extLst>
              <a:ext uri="{FF2B5EF4-FFF2-40B4-BE49-F238E27FC236}">
                <a16:creationId xmlns:a16="http://schemas.microsoft.com/office/drawing/2014/main" id="{0AC31A6D-4D8A-4548-2201-CCFD5D7092E2}"/>
              </a:ext>
            </a:extLst>
          </p:cNvPr>
          <p:cNvPicPr>
            <a:picLocks noChangeAspect="1"/>
          </p:cNvPicPr>
          <p:nvPr/>
        </p:nvPicPr>
        <p:blipFill>
          <a:blip r:embed="rId2">
            <a:alphaModFix amt="60000"/>
          </a:blip>
          <a:srcRect t="1684" b="14046"/>
          <a:stretch/>
        </p:blipFill>
        <p:spPr>
          <a:xfrm>
            <a:off x="1" y="1"/>
            <a:ext cx="12192000" cy="6857999"/>
          </a:xfrm>
          <a:prstGeom prst="rect">
            <a:avLst/>
          </a:prstGeom>
        </p:spPr>
      </p:pic>
      <p:sp>
        <p:nvSpPr>
          <p:cNvPr id="2" name="Title 1"/>
          <p:cNvSpPr>
            <a:spLocks noGrp="1"/>
          </p:cNvSpPr>
          <p:nvPr>
            <p:ph type="ctrTitle"/>
          </p:nvPr>
        </p:nvSpPr>
        <p:spPr>
          <a:xfrm>
            <a:off x="2301923" y="1482602"/>
            <a:ext cx="7588155" cy="2236264"/>
          </a:xfrm>
        </p:spPr>
        <p:txBody>
          <a:bodyPr>
            <a:normAutofit/>
          </a:bodyPr>
          <a:lstStyle/>
          <a:p>
            <a:r>
              <a:rPr lang="en-US" sz="5400"/>
              <a:t>FOOT STEP POWER GENERATOR</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3D572980-FB84-8C29-1FAC-FAC5ECE29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olorful wavy concept">
            <a:extLst>
              <a:ext uri="{FF2B5EF4-FFF2-40B4-BE49-F238E27FC236}">
                <a16:creationId xmlns:a16="http://schemas.microsoft.com/office/drawing/2014/main" id="{27373FE9-B74F-77E6-9C4B-0E8711B3C182}"/>
              </a:ext>
            </a:extLst>
          </p:cNvPr>
          <p:cNvPicPr>
            <a:picLocks noGrp="1" noChangeAspect="1"/>
          </p:cNvPicPr>
          <p:nvPr>
            <p:ph idx="1"/>
          </p:nvPr>
        </p:nvPicPr>
        <p:blipFill>
          <a:blip r:embed="rId2">
            <a:alphaModFix amt="60000"/>
          </a:blip>
          <a:srcRect t="1684" b="14046"/>
          <a:stretch/>
        </p:blipFill>
        <p:spPr>
          <a:xfrm>
            <a:off x="1" y="1057"/>
            <a:ext cx="12192000" cy="6857999"/>
          </a:xfrm>
          <a:prstGeom prst="rect">
            <a:avLst/>
          </a:prstGeom>
        </p:spPr>
      </p:pic>
      <p:sp>
        <p:nvSpPr>
          <p:cNvPr id="2" name="Title 1">
            <a:extLst>
              <a:ext uri="{FF2B5EF4-FFF2-40B4-BE49-F238E27FC236}">
                <a16:creationId xmlns:a16="http://schemas.microsoft.com/office/drawing/2014/main" id="{CCC4B2B6-AAA9-89CD-9A8E-859251A23637}"/>
              </a:ext>
            </a:extLst>
          </p:cNvPr>
          <p:cNvSpPr>
            <a:spLocks noGrp="1"/>
          </p:cNvSpPr>
          <p:nvPr>
            <p:ph type="title"/>
          </p:nvPr>
        </p:nvSpPr>
        <p:spPr>
          <a:xfrm>
            <a:off x="984111" y="1326179"/>
            <a:ext cx="8663919" cy="2630021"/>
          </a:xfrm>
        </p:spPr>
        <p:txBody>
          <a:bodyPr vert="horz" lIns="91440" tIns="45720" rIns="91440" bIns="45720" rtlCol="0" anchor="b">
            <a:normAutofit/>
          </a:bodyPr>
          <a:lstStyle/>
          <a:p>
            <a:pPr marL="285750" indent="-285750">
              <a:spcBef>
                <a:spcPts val="1000"/>
              </a:spcBef>
              <a:buFont typeface="Arial"/>
              <a:buChar char="•"/>
            </a:pPr>
            <a:r>
              <a:rPr lang="en-US" sz="2000" b="0">
                <a:latin typeface="Sagona Book"/>
                <a:cs typeface="Times New Roman"/>
              </a:rPr>
              <a:t>Footstep Power Generator is a project that turns our steps into electrical energy using piezoelectric discs.</a:t>
            </a:r>
            <a:endParaRPr lang="en-US"/>
          </a:p>
          <a:p>
            <a:pPr marL="285750" indent="-285750">
              <a:spcBef>
                <a:spcPts val="1000"/>
              </a:spcBef>
              <a:buFont typeface="Arial"/>
              <a:buChar char="•"/>
            </a:pPr>
            <a:r>
              <a:rPr lang="en-US" sz="2000" b="0">
                <a:latin typeface="Sagona Book"/>
                <a:cs typeface="Times New Roman"/>
              </a:rPr>
              <a:t>It will display us how much voltage generated and how many times we stepped on it.</a:t>
            </a:r>
          </a:p>
          <a:p>
            <a:pPr marL="285750" indent="-285750">
              <a:spcBef>
                <a:spcPts val="1000"/>
              </a:spcBef>
              <a:buFont typeface="Arial"/>
              <a:buChar char="•"/>
            </a:pPr>
            <a:r>
              <a:rPr lang="en-US" sz="2000" b="0">
                <a:latin typeface="Sagona Book"/>
                <a:cs typeface="Times New Roman"/>
              </a:rPr>
              <a:t>This energy can be stored or used to power small devices.</a:t>
            </a:r>
          </a:p>
          <a:p>
            <a:pPr algn="ctr"/>
            <a:endParaRPr lang="en-US" sz="2000" b="0">
              <a:latin typeface="Sagona Book"/>
              <a:cs typeface="Times New Roman"/>
            </a:endParaRPr>
          </a:p>
        </p:txBody>
      </p:sp>
      <p:sp>
        <p:nvSpPr>
          <p:cNvPr id="6" name="TextBox 5">
            <a:extLst>
              <a:ext uri="{FF2B5EF4-FFF2-40B4-BE49-F238E27FC236}">
                <a16:creationId xmlns:a16="http://schemas.microsoft.com/office/drawing/2014/main" id="{0B2EFF31-B1B4-9812-3969-42DB577422FE}"/>
              </a:ext>
            </a:extLst>
          </p:cNvPr>
          <p:cNvSpPr txBox="1"/>
          <p:nvPr/>
        </p:nvSpPr>
        <p:spPr>
          <a:xfrm>
            <a:off x="986118" y="896471"/>
            <a:ext cx="368449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1"/>
                </a:solidFill>
                <a:latin typeface="Sagona Book"/>
              </a:rPr>
              <a:t>INTRODUCTION​</a:t>
            </a:r>
            <a:endParaRPr lang="en-US" b="1">
              <a:solidFill>
                <a:schemeClr val="bg1"/>
              </a:solidFill>
            </a:endParaRPr>
          </a:p>
        </p:txBody>
      </p:sp>
    </p:spTree>
    <p:extLst>
      <p:ext uri="{BB962C8B-B14F-4D97-AF65-F5344CB8AC3E}">
        <p14:creationId xmlns:p14="http://schemas.microsoft.com/office/powerpoint/2010/main" val="156859579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5D3817B-01DA-DCDA-FA18-49D6FF003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 up of a fabric&#10;&#10;AI-generated content may be incorrect.">
            <a:extLst>
              <a:ext uri="{FF2B5EF4-FFF2-40B4-BE49-F238E27FC236}">
                <a16:creationId xmlns:a16="http://schemas.microsoft.com/office/drawing/2014/main" id="{87940EBD-C243-8A2C-C6EE-182B00E1DB4C}"/>
              </a:ext>
            </a:extLst>
          </p:cNvPr>
          <p:cNvPicPr>
            <a:picLocks noGrp="1" noChangeAspect="1"/>
          </p:cNvPicPr>
          <p:nvPr>
            <p:ph idx="1"/>
          </p:nvPr>
        </p:nvPicPr>
        <p:blipFill>
          <a:blip r:embed="rId2"/>
          <a:srcRect r="888" b="-1"/>
          <a:stretch/>
        </p:blipFill>
        <p:spPr>
          <a:xfrm>
            <a:off x="20" y="30902"/>
            <a:ext cx="12191980" cy="6857990"/>
          </a:xfrm>
          <a:prstGeom prst="rect">
            <a:avLst/>
          </a:prstGeom>
        </p:spPr>
      </p:pic>
      <p:sp>
        <p:nvSpPr>
          <p:cNvPr id="5" name="TextBox 4">
            <a:extLst>
              <a:ext uri="{FF2B5EF4-FFF2-40B4-BE49-F238E27FC236}">
                <a16:creationId xmlns:a16="http://schemas.microsoft.com/office/drawing/2014/main" id="{3CB82B17-0392-3410-988D-18DA9DF91E44}"/>
              </a:ext>
            </a:extLst>
          </p:cNvPr>
          <p:cNvSpPr txBox="1"/>
          <p:nvPr/>
        </p:nvSpPr>
        <p:spPr>
          <a:xfrm>
            <a:off x="579333" y="899490"/>
            <a:ext cx="426876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Sagona Book"/>
              </a:rPr>
              <a:t>OBJECTIVES </a:t>
            </a:r>
          </a:p>
        </p:txBody>
      </p:sp>
      <p:sp>
        <p:nvSpPr>
          <p:cNvPr id="6" name="TextBox 5">
            <a:extLst>
              <a:ext uri="{FF2B5EF4-FFF2-40B4-BE49-F238E27FC236}">
                <a16:creationId xmlns:a16="http://schemas.microsoft.com/office/drawing/2014/main" id="{C697A258-B799-0724-7F34-618BD960D677}"/>
              </a:ext>
            </a:extLst>
          </p:cNvPr>
          <p:cNvSpPr txBox="1"/>
          <p:nvPr/>
        </p:nvSpPr>
        <p:spPr>
          <a:xfrm>
            <a:off x="1044743" y="2077453"/>
            <a:ext cx="1010251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solidFill>
                  <a:schemeClr val="bg1"/>
                </a:solidFill>
                <a:latin typeface="Sagona Book"/>
              </a:rPr>
              <a:t>Develop a system that converts mechanical energy from footsteps into electrical power using piezoelectric discs, effectively.</a:t>
            </a:r>
            <a:endParaRPr lang="en-US">
              <a:solidFill>
                <a:schemeClr val="bg1"/>
              </a:solidFill>
              <a:latin typeface="Neue Haas Grotesk Text Pro"/>
            </a:endParaRPr>
          </a:p>
          <a:p>
            <a:endParaRPr lang="en-US" sz="2000">
              <a:solidFill>
                <a:schemeClr val="bg1"/>
              </a:solidFill>
              <a:latin typeface="Sagona Book"/>
            </a:endParaRPr>
          </a:p>
          <a:p>
            <a:pPr marL="342900" indent="-342900">
              <a:buFont typeface="Arial"/>
              <a:buChar char="•"/>
            </a:pPr>
            <a:r>
              <a:rPr lang="en-US" sz="2000">
                <a:solidFill>
                  <a:schemeClr val="bg1"/>
                </a:solidFill>
                <a:latin typeface="Sagona Book"/>
              </a:rPr>
              <a:t>I</a:t>
            </a:r>
            <a:r>
              <a:rPr lang="en-US" sz="2000">
                <a:solidFill>
                  <a:schemeClr val="bg1"/>
                </a:solidFill>
                <a:latin typeface="Sagona Book"/>
                <a:ea typeface="+mn-lt"/>
                <a:cs typeface="+mn-lt"/>
              </a:rPr>
              <a:t>mplement a sensor-based step counter to track how many times a user steps on the system.</a:t>
            </a:r>
          </a:p>
          <a:p>
            <a:endParaRPr lang="en-US" sz="2000">
              <a:solidFill>
                <a:schemeClr val="bg1"/>
              </a:solidFill>
              <a:latin typeface="Sagona Book"/>
              <a:ea typeface="+mn-lt"/>
              <a:cs typeface="+mn-lt"/>
            </a:endParaRPr>
          </a:p>
          <a:p>
            <a:pPr marL="342900" indent="-342900">
              <a:buFont typeface="Arial"/>
              <a:buChar char="•"/>
            </a:pPr>
            <a:r>
              <a:rPr lang="en-US" sz="2000">
                <a:solidFill>
                  <a:schemeClr val="bg1"/>
                </a:solidFill>
                <a:latin typeface="Sagona Book"/>
                <a:ea typeface="+mn-lt"/>
                <a:cs typeface="+mn-lt"/>
              </a:rPr>
              <a:t>Develop a responsive HTML-based web page to visually present step count and power generation data, accessible via mobile devices.</a:t>
            </a:r>
            <a:endParaRPr lang="en-US" sz="2000">
              <a:solidFill>
                <a:schemeClr val="bg1"/>
              </a:solidFill>
              <a:latin typeface="Sagona Book"/>
            </a:endParaRPr>
          </a:p>
        </p:txBody>
      </p:sp>
    </p:spTree>
    <p:extLst>
      <p:ext uri="{BB962C8B-B14F-4D97-AF65-F5344CB8AC3E}">
        <p14:creationId xmlns:p14="http://schemas.microsoft.com/office/powerpoint/2010/main" val="1296677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D48EA17-F2CF-2F98-FC06-DBB6A2AEC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16" name="Rectangle 15">
            <a:extLst>
              <a:ext uri="{FF2B5EF4-FFF2-40B4-BE49-F238E27FC236}">
                <a16:creationId xmlns:a16="http://schemas.microsoft.com/office/drawing/2014/main" id="{4D3D4267-6754-E656-C65D-257297D453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Content Placeholder 3" descr="A close up of a fabric&#10;&#10;AI-generated content may be incorrect.">
            <a:extLst>
              <a:ext uri="{FF2B5EF4-FFF2-40B4-BE49-F238E27FC236}">
                <a16:creationId xmlns:a16="http://schemas.microsoft.com/office/drawing/2014/main" id="{4F82ED98-860D-F10A-424D-E903B2757D19}"/>
              </a:ext>
            </a:extLst>
          </p:cNvPr>
          <p:cNvPicPr>
            <a:picLocks noGrp="1" noChangeAspect="1"/>
          </p:cNvPicPr>
          <p:nvPr>
            <p:ph idx="1"/>
          </p:nvPr>
        </p:nvPicPr>
        <p:blipFill>
          <a:blip r:embed="rId2"/>
          <a:srcRect t="469" r="2" b="471"/>
          <a:stretch/>
        </p:blipFill>
        <p:spPr>
          <a:xfrm>
            <a:off x="-575" y="10815"/>
            <a:ext cx="12193149" cy="6845334"/>
          </a:xfrm>
          <a:prstGeom prst="rect">
            <a:avLst/>
          </a:prstGeom>
        </p:spPr>
      </p:pic>
      <p:sp>
        <p:nvSpPr>
          <p:cNvPr id="7" name="TextBox 6">
            <a:extLst>
              <a:ext uri="{FF2B5EF4-FFF2-40B4-BE49-F238E27FC236}">
                <a16:creationId xmlns:a16="http://schemas.microsoft.com/office/drawing/2014/main" id="{245A26AF-90D4-3F29-18D0-6A7CA5B4BD53}"/>
              </a:ext>
            </a:extLst>
          </p:cNvPr>
          <p:cNvSpPr txBox="1"/>
          <p:nvPr/>
        </p:nvSpPr>
        <p:spPr>
          <a:xfrm>
            <a:off x="901284" y="1170324"/>
            <a:ext cx="3663154"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Sagona Book"/>
              </a:rPr>
              <a:t>COMPONENTS </a:t>
            </a:r>
          </a:p>
        </p:txBody>
      </p:sp>
      <p:sp>
        <p:nvSpPr>
          <p:cNvPr id="8" name="TextBox 7">
            <a:extLst>
              <a:ext uri="{FF2B5EF4-FFF2-40B4-BE49-F238E27FC236}">
                <a16:creationId xmlns:a16="http://schemas.microsoft.com/office/drawing/2014/main" id="{C0FEF59A-7C74-3E8F-5641-1CF43A0A453B}"/>
              </a:ext>
            </a:extLst>
          </p:cNvPr>
          <p:cNvSpPr txBox="1"/>
          <p:nvPr/>
        </p:nvSpPr>
        <p:spPr>
          <a:xfrm>
            <a:off x="1228165" y="2232212"/>
            <a:ext cx="27432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Courier New,monospace"/>
              <a:buChar char="o"/>
            </a:pPr>
            <a:r>
              <a:rPr lang="en-US" sz="2000">
                <a:solidFill>
                  <a:schemeClr val="bg1"/>
                </a:solidFill>
                <a:latin typeface="Sagona Book"/>
                <a:cs typeface="Arial"/>
              </a:rPr>
              <a:t>Piezoelectric disc​</a:t>
            </a:r>
          </a:p>
          <a:p>
            <a:pPr marL="342900" indent="-342900">
              <a:buFont typeface="Courier New,monospace"/>
              <a:buChar char="o"/>
            </a:pPr>
            <a:r>
              <a:rPr lang="en-US" sz="2000">
                <a:solidFill>
                  <a:schemeClr val="bg1"/>
                </a:solidFill>
                <a:latin typeface="Sagona Book"/>
                <a:cs typeface="Arial"/>
              </a:rPr>
              <a:t>Arduino uno ​</a:t>
            </a:r>
          </a:p>
          <a:p>
            <a:pPr marL="342900" indent="-342900">
              <a:buFont typeface="Courier New,monospace"/>
              <a:buChar char="o"/>
            </a:pPr>
            <a:r>
              <a:rPr lang="en-US" sz="2000">
                <a:solidFill>
                  <a:schemeClr val="bg1"/>
                </a:solidFill>
                <a:latin typeface="Sagona Book"/>
                <a:cs typeface="Arial"/>
              </a:rPr>
              <a:t>10uf capacitors​</a:t>
            </a:r>
          </a:p>
          <a:p>
            <a:pPr marL="342900" indent="-342900">
              <a:buFont typeface="Courier New,monospace"/>
              <a:buChar char="o"/>
            </a:pPr>
            <a:r>
              <a:rPr lang="en-US" sz="2000">
                <a:solidFill>
                  <a:schemeClr val="bg1"/>
                </a:solidFill>
                <a:latin typeface="Sagona Book"/>
                <a:cs typeface="Arial"/>
              </a:rPr>
              <a:t>1N4007 diodes ​</a:t>
            </a:r>
          </a:p>
          <a:p>
            <a:pPr marL="342900" indent="-342900">
              <a:buFont typeface="Courier New,monospace"/>
              <a:buChar char="o"/>
            </a:pPr>
            <a:r>
              <a:rPr lang="en-US" sz="2000">
                <a:solidFill>
                  <a:schemeClr val="bg1"/>
                </a:solidFill>
                <a:latin typeface="Sagona Book"/>
                <a:cs typeface="Arial"/>
              </a:rPr>
              <a:t>BC547 transistor​</a:t>
            </a:r>
          </a:p>
          <a:p>
            <a:pPr marL="342900" indent="-342900">
              <a:buFont typeface="Courier New,monospace"/>
              <a:buChar char="o"/>
            </a:pPr>
            <a:endParaRPr lang="en-US" sz="2000">
              <a:solidFill>
                <a:schemeClr val="bg1"/>
              </a:solidFill>
              <a:latin typeface="Sagona Book"/>
              <a:cs typeface="Arial"/>
            </a:endParaRPr>
          </a:p>
        </p:txBody>
      </p:sp>
      <p:sp>
        <p:nvSpPr>
          <p:cNvPr id="10" name="TextBox 9">
            <a:extLst>
              <a:ext uri="{FF2B5EF4-FFF2-40B4-BE49-F238E27FC236}">
                <a16:creationId xmlns:a16="http://schemas.microsoft.com/office/drawing/2014/main" id="{5463D4BE-81B7-DF36-6FDD-51E5877D5EDB}"/>
              </a:ext>
            </a:extLst>
          </p:cNvPr>
          <p:cNvSpPr txBox="1"/>
          <p:nvPr/>
        </p:nvSpPr>
        <p:spPr>
          <a:xfrm>
            <a:off x="7100047" y="2232212"/>
            <a:ext cx="27432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lvl="1" indent="-228600">
              <a:buFont typeface=""/>
              <a:buChar char="•"/>
            </a:pPr>
            <a:r>
              <a:rPr lang="en-US" sz="2000">
                <a:solidFill>
                  <a:schemeClr val="bg1"/>
                </a:solidFill>
                <a:latin typeface="Sagona Book"/>
                <a:cs typeface="Arial"/>
              </a:rPr>
              <a:t>Resistors​</a:t>
            </a:r>
          </a:p>
          <a:p>
            <a:pPr marL="228600" lvl="1" indent="-228600">
              <a:buFont typeface=""/>
              <a:buChar char="•"/>
            </a:pPr>
            <a:r>
              <a:rPr lang="en-US" sz="2000">
                <a:solidFill>
                  <a:schemeClr val="bg1"/>
                </a:solidFill>
                <a:latin typeface="Sagona Book"/>
                <a:cs typeface="Arial"/>
              </a:rPr>
              <a:t>LCD i2c display​</a:t>
            </a:r>
          </a:p>
          <a:p>
            <a:pPr marL="228600" lvl="1" indent="-228600">
              <a:buFont typeface=""/>
              <a:buChar char="•"/>
            </a:pPr>
            <a:r>
              <a:rPr lang="en-US" sz="2000">
                <a:solidFill>
                  <a:schemeClr val="bg1"/>
                </a:solidFill>
                <a:latin typeface="Sagona Book"/>
                <a:cs typeface="Arial"/>
              </a:rPr>
              <a:t>18650 cell </a:t>
            </a:r>
          </a:p>
          <a:p>
            <a:pPr marL="228600" lvl="1" indent="-228600">
              <a:buFont typeface=""/>
              <a:buChar char="•"/>
            </a:pPr>
            <a:r>
              <a:rPr lang="en-US" sz="2000">
                <a:solidFill>
                  <a:schemeClr val="bg1"/>
                </a:solidFill>
                <a:latin typeface="Sagona Book"/>
                <a:cs typeface="Arial"/>
              </a:rPr>
              <a:t>Led strip</a:t>
            </a:r>
          </a:p>
          <a:p>
            <a:pPr marL="228600" lvl="1" indent="-228600">
              <a:buFont typeface=""/>
              <a:buChar char="•"/>
            </a:pPr>
            <a:r>
              <a:rPr lang="en-US" sz="2000">
                <a:solidFill>
                  <a:schemeClr val="bg1"/>
                </a:solidFill>
                <a:latin typeface="Sagona Book"/>
                <a:cs typeface="Arial"/>
              </a:rPr>
              <a:t>HC-05 Bluetooth module</a:t>
            </a:r>
          </a:p>
        </p:txBody>
      </p:sp>
    </p:spTree>
    <p:extLst>
      <p:ext uri="{BB962C8B-B14F-4D97-AF65-F5344CB8AC3E}">
        <p14:creationId xmlns:p14="http://schemas.microsoft.com/office/powerpoint/2010/main" val="3271335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5D3817B-01DA-DCDA-FA18-49D6FF003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 up of a fabric&#10;&#10;AI-generated content may be incorrect.">
            <a:extLst>
              <a:ext uri="{FF2B5EF4-FFF2-40B4-BE49-F238E27FC236}">
                <a16:creationId xmlns:a16="http://schemas.microsoft.com/office/drawing/2014/main" id="{504189BC-E733-E8FD-DED5-60871E8CBCD0}"/>
              </a:ext>
            </a:extLst>
          </p:cNvPr>
          <p:cNvPicPr>
            <a:picLocks noGrp="1" noChangeAspect="1"/>
          </p:cNvPicPr>
          <p:nvPr>
            <p:ph idx="1"/>
          </p:nvPr>
        </p:nvPicPr>
        <p:blipFill>
          <a:blip r:embed="rId2"/>
          <a:srcRect r="888" b="-1"/>
          <a:stretch/>
        </p:blipFill>
        <p:spPr>
          <a:xfrm>
            <a:off x="20" y="10"/>
            <a:ext cx="12191980" cy="6857990"/>
          </a:xfrm>
          <a:prstGeom prst="rect">
            <a:avLst/>
          </a:prstGeom>
        </p:spPr>
      </p:pic>
      <p:sp>
        <p:nvSpPr>
          <p:cNvPr id="6" name="TextBox 5">
            <a:extLst>
              <a:ext uri="{FF2B5EF4-FFF2-40B4-BE49-F238E27FC236}">
                <a16:creationId xmlns:a16="http://schemas.microsoft.com/office/drawing/2014/main" id="{0C5F2DFB-582C-0D81-0D13-6B6015B44F74}"/>
              </a:ext>
            </a:extLst>
          </p:cNvPr>
          <p:cNvSpPr txBox="1"/>
          <p:nvPr/>
        </p:nvSpPr>
        <p:spPr>
          <a:xfrm>
            <a:off x="531674" y="472481"/>
            <a:ext cx="817164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b="1">
                <a:latin typeface="Sagona Book"/>
              </a:rPr>
              <a:t>METHODOLOGY</a:t>
            </a:r>
          </a:p>
          <a:p>
            <a:endParaRPr lang="en-US" sz="3200" b="1">
              <a:latin typeface="Sagona Book"/>
            </a:endParaRPr>
          </a:p>
        </p:txBody>
      </p:sp>
      <p:sp>
        <p:nvSpPr>
          <p:cNvPr id="7" name="TextBox 6">
            <a:extLst>
              <a:ext uri="{FF2B5EF4-FFF2-40B4-BE49-F238E27FC236}">
                <a16:creationId xmlns:a16="http://schemas.microsoft.com/office/drawing/2014/main" id="{E3FB4848-E52C-F385-2CEC-E9A24E0BADD5}"/>
              </a:ext>
            </a:extLst>
          </p:cNvPr>
          <p:cNvSpPr txBox="1"/>
          <p:nvPr/>
        </p:nvSpPr>
        <p:spPr>
          <a:xfrm>
            <a:off x="529907" y="1008129"/>
            <a:ext cx="11004884" cy="62478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solidFill>
                  <a:schemeClr val="bg1"/>
                </a:solidFill>
                <a:latin typeface="Sagona Book"/>
              </a:rPr>
              <a:t>When a footstep applies pressure on the platform, the piezoelectric discs get compressed.</a:t>
            </a:r>
          </a:p>
          <a:p>
            <a:pPr marL="285750" indent="-285750">
              <a:buFont typeface="Arial"/>
              <a:buChar char="•"/>
            </a:pPr>
            <a:endParaRPr lang="en-US" sz="2000">
              <a:solidFill>
                <a:schemeClr val="bg1"/>
              </a:solidFill>
              <a:latin typeface="Sagona Book"/>
            </a:endParaRPr>
          </a:p>
          <a:p>
            <a:pPr marL="285750" indent="-285750">
              <a:buFont typeface="Arial"/>
              <a:buChar char="•"/>
            </a:pPr>
            <a:r>
              <a:rPr lang="en-US" sz="2000">
                <a:solidFill>
                  <a:schemeClr val="bg1"/>
                </a:solidFill>
                <a:latin typeface="Sagona Book"/>
              </a:rPr>
              <a:t> Due to the piezoelectric effect, this sensors generate a small AC voltage.</a:t>
            </a:r>
            <a:endParaRPr lang="en-US" sz="2000">
              <a:solidFill>
                <a:schemeClr val="bg1"/>
              </a:solidFill>
              <a:latin typeface="Sagona Book"/>
              <a:ea typeface="+mn-lt"/>
              <a:cs typeface="+mn-lt"/>
            </a:endParaRPr>
          </a:p>
          <a:p>
            <a:pPr marL="285750" indent="-285750">
              <a:buFont typeface="Arial"/>
              <a:buChar char="•"/>
            </a:pPr>
            <a:endParaRPr lang="en-US" sz="2000">
              <a:solidFill>
                <a:schemeClr val="bg1"/>
              </a:solidFill>
              <a:latin typeface="Sagona Book"/>
              <a:ea typeface="+mn-lt"/>
              <a:cs typeface="+mn-lt"/>
            </a:endParaRPr>
          </a:p>
          <a:p>
            <a:pPr marL="285750" indent="-285750">
              <a:buFont typeface="Arial"/>
              <a:buChar char="•"/>
            </a:pPr>
            <a:r>
              <a:rPr lang="en-US" sz="2000">
                <a:solidFill>
                  <a:schemeClr val="bg1"/>
                </a:solidFill>
                <a:latin typeface="Sagona Book"/>
                <a:ea typeface="+mn-lt"/>
                <a:cs typeface="+mn-lt"/>
              </a:rPr>
              <a:t>The AC voltage generated by the </a:t>
            </a:r>
            <a:r>
              <a:rPr lang="en-US" sz="2000" b="1">
                <a:solidFill>
                  <a:schemeClr val="bg1"/>
                </a:solidFill>
                <a:latin typeface="Sagona Book"/>
                <a:ea typeface="+mn-lt"/>
                <a:cs typeface="+mn-lt"/>
              </a:rPr>
              <a:t>piezoelectric sensors</a:t>
            </a:r>
            <a:r>
              <a:rPr lang="en-US" sz="2000">
                <a:solidFill>
                  <a:schemeClr val="bg1"/>
                </a:solidFill>
                <a:latin typeface="Sagona Book"/>
                <a:ea typeface="+mn-lt"/>
                <a:cs typeface="+mn-lt"/>
              </a:rPr>
              <a:t> is not suitable for direct storage, so it must be converted to DC</a:t>
            </a:r>
          </a:p>
          <a:p>
            <a:pPr marL="285750" indent="-285750">
              <a:buFont typeface="Arial"/>
              <a:buChar char="•"/>
            </a:pPr>
            <a:endParaRPr lang="en-US" sz="2000">
              <a:solidFill>
                <a:schemeClr val="bg1"/>
              </a:solidFill>
              <a:latin typeface="Sagona Book"/>
              <a:ea typeface="+mn-lt"/>
              <a:cs typeface="+mn-lt"/>
            </a:endParaRPr>
          </a:p>
          <a:p>
            <a:pPr marL="285750" indent="-285750">
              <a:buFont typeface="Arial"/>
              <a:buChar char="•"/>
            </a:pPr>
            <a:r>
              <a:rPr lang="en-US" sz="2000">
                <a:solidFill>
                  <a:schemeClr val="bg1"/>
                </a:solidFill>
                <a:latin typeface="Sagona Book"/>
                <a:ea typeface="+mn-lt"/>
                <a:cs typeface="+mn-lt"/>
              </a:rPr>
              <a:t>The </a:t>
            </a:r>
            <a:r>
              <a:rPr lang="en-US" sz="2000" b="1">
                <a:solidFill>
                  <a:schemeClr val="bg1"/>
                </a:solidFill>
                <a:latin typeface="Sagona Book"/>
                <a:ea typeface="+mn-lt"/>
                <a:cs typeface="+mn-lt"/>
              </a:rPr>
              <a:t>1N4007</a:t>
            </a:r>
            <a:r>
              <a:rPr lang="en-US" sz="2000">
                <a:solidFill>
                  <a:schemeClr val="bg1"/>
                </a:solidFill>
                <a:latin typeface="Sagona Book"/>
                <a:ea typeface="+mn-lt"/>
                <a:cs typeface="+mn-lt"/>
              </a:rPr>
              <a:t> diodes allow current to flow in only one direction, ensuring proper DC conversion.</a:t>
            </a:r>
          </a:p>
          <a:p>
            <a:pPr marL="285750" indent="-285750">
              <a:buFont typeface="Arial"/>
              <a:buChar char="•"/>
            </a:pPr>
            <a:endParaRPr lang="en-US" sz="2000">
              <a:solidFill>
                <a:schemeClr val="bg1"/>
              </a:solidFill>
              <a:latin typeface="Sagona Book"/>
              <a:ea typeface="+mn-lt"/>
              <a:cs typeface="+mn-lt"/>
            </a:endParaRPr>
          </a:p>
          <a:p>
            <a:pPr marL="285750" indent="-285750">
              <a:buFont typeface="Arial"/>
              <a:buChar char="•"/>
            </a:pPr>
            <a:r>
              <a:rPr lang="en-US" sz="2000">
                <a:solidFill>
                  <a:schemeClr val="bg1"/>
                </a:solidFill>
                <a:latin typeface="Sagona Book"/>
                <a:ea typeface="+mn-lt"/>
                <a:cs typeface="+mn-lt"/>
              </a:rPr>
              <a:t>The 10µF capacitor stabilizes the DC output, preventing fluctuations.</a:t>
            </a:r>
          </a:p>
          <a:p>
            <a:pPr marL="285750" indent="-285750">
              <a:buFont typeface="Arial"/>
              <a:buChar char="•"/>
            </a:pPr>
            <a:endParaRPr lang="en-US" sz="2000">
              <a:solidFill>
                <a:schemeClr val="bg1"/>
              </a:solidFill>
              <a:latin typeface="Sagona Book"/>
              <a:ea typeface="+mn-lt"/>
              <a:cs typeface="+mn-lt"/>
            </a:endParaRPr>
          </a:p>
          <a:p>
            <a:pPr marL="285750" indent="-285750">
              <a:buFont typeface="Arial"/>
              <a:buChar char="•"/>
            </a:pPr>
            <a:r>
              <a:rPr lang="en-US" sz="2000">
                <a:solidFill>
                  <a:schemeClr val="bg1"/>
                </a:solidFill>
                <a:latin typeface="Sagona Book"/>
                <a:ea typeface="+mn-lt"/>
                <a:cs typeface="+mn-lt"/>
              </a:rPr>
              <a:t>The </a:t>
            </a:r>
            <a:r>
              <a:rPr lang="en-US" sz="2000" b="1">
                <a:solidFill>
                  <a:schemeClr val="bg1"/>
                </a:solidFill>
                <a:latin typeface="Sagona Book"/>
                <a:ea typeface="+mn-lt"/>
                <a:cs typeface="+mn-lt"/>
              </a:rPr>
              <a:t>rectified and smoothed DC voltage</a:t>
            </a:r>
            <a:r>
              <a:rPr lang="en-US" sz="2000">
                <a:solidFill>
                  <a:schemeClr val="bg1"/>
                </a:solidFill>
                <a:latin typeface="Sagona Book"/>
                <a:ea typeface="+mn-lt"/>
                <a:cs typeface="+mn-lt"/>
              </a:rPr>
              <a:t> is stored in </a:t>
            </a:r>
            <a:r>
              <a:rPr lang="en-US" sz="2000" b="1">
                <a:solidFill>
                  <a:schemeClr val="bg1"/>
                </a:solidFill>
                <a:latin typeface="Sagona Book"/>
                <a:ea typeface="+mn-lt"/>
                <a:cs typeface="+mn-lt"/>
              </a:rPr>
              <a:t>18650 lithium-ion cells</a:t>
            </a:r>
            <a:r>
              <a:rPr lang="en-US" sz="2000">
                <a:solidFill>
                  <a:schemeClr val="bg1"/>
                </a:solidFill>
                <a:latin typeface="Sagona Book"/>
                <a:ea typeface="+mn-lt"/>
                <a:cs typeface="+mn-lt"/>
              </a:rPr>
              <a:t>.</a:t>
            </a:r>
          </a:p>
          <a:p>
            <a:pPr marL="285750" indent="-285750">
              <a:buFont typeface="Arial"/>
              <a:buChar char="•"/>
            </a:pPr>
            <a:endParaRPr lang="en-US" sz="2000">
              <a:solidFill>
                <a:schemeClr val="bg1"/>
              </a:solidFill>
              <a:latin typeface="Sagona Book"/>
              <a:ea typeface="+mn-lt"/>
              <a:cs typeface="+mn-lt"/>
            </a:endParaRPr>
          </a:p>
          <a:p>
            <a:pPr marL="285750" indent="-285750">
              <a:buFont typeface="Arial"/>
              <a:buChar char="•"/>
            </a:pPr>
            <a:r>
              <a:rPr lang="en-US" sz="2000">
                <a:solidFill>
                  <a:schemeClr val="bg1"/>
                </a:solidFill>
                <a:latin typeface="Sagona Book"/>
                <a:ea typeface="+mn-lt"/>
                <a:cs typeface="+mn-lt"/>
              </a:rPr>
              <a:t>The </a:t>
            </a:r>
            <a:r>
              <a:rPr lang="en-US" sz="2000" b="1">
                <a:solidFill>
                  <a:schemeClr val="bg1"/>
                </a:solidFill>
                <a:latin typeface="Sagona Book"/>
                <a:ea typeface="+mn-lt"/>
                <a:cs typeface="+mn-lt"/>
              </a:rPr>
              <a:t>BC547 transistor</a:t>
            </a:r>
            <a:r>
              <a:rPr lang="en-US" sz="2000">
                <a:solidFill>
                  <a:schemeClr val="bg1"/>
                </a:solidFill>
                <a:latin typeface="Sagona Book"/>
                <a:ea typeface="+mn-lt"/>
                <a:cs typeface="+mn-lt"/>
              </a:rPr>
              <a:t> is used for power regulation, ensuring controlled charging of the battery.</a:t>
            </a:r>
            <a:endParaRPr lang="en-US" sz="2000">
              <a:solidFill>
                <a:schemeClr val="bg1"/>
              </a:solidFill>
              <a:latin typeface="Sagona Book"/>
            </a:endParaRPr>
          </a:p>
          <a:p>
            <a:pPr marL="285750" indent="-285750">
              <a:buFont typeface="Arial"/>
              <a:buChar char="•"/>
            </a:pPr>
            <a:endParaRPr lang="en-US" sz="2000">
              <a:solidFill>
                <a:schemeClr val="bg1"/>
              </a:solidFill>
              <a:latin typeface="Sagona Book"/>
            </a:endParaRPr>
          </a:p>
          <a:p>
            <a:pPr marL="285750" indent="-285750">
              <a:buFont typeface="Arial"/>
              <a:buChar char="•"/>
            </a:pPr>
            <a:endParaRPr lang="en-US" sz="2000">
              <a:solidFill>
                <a:schemeClr val="bg1"/>
              </a:solidFill>
              <a:latin typeface="Sagona Book"/>
            </a:endParaRPr>
          </a:p>
          <a:p>
            <a:pPr marL="285750" indent="-285750">
              <a:buFont typeface="Arial"/>
              <a:buChar char="•"/>
            </a:pPr>
            <a:endParaRPr lang="en-US" sz="2000">
              <a:solidFill>
                <a:schemeClr val="bg1"/>
              </a:solidFill>
              <a:latin typeface="Sagona Book"/>
            </a:endParaRPr>
          </a:p>
        </p:txBody>
      </p:sp>
    </p:spTree>
    <p:extLst>
      <p:ext uri="{BB962C8B-B14F-4D97-AF65-F5344CB8AC3E}">
        <p14:creationId xmlns:p14="http://schemas.microsoft.com/office/powerpoint/2010/main" val="2213441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D3817B-01DA-DCDA-FA18-49D6FF003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 up of a fabric&#10;&#10;AI-generated content may be incorrect.">
            <a:extLst>
              <a:ext uri="{FF2B5EF4-FFF2-40B4-BE49-F238E27FC236}">
                <a16:creationId xmlns:a16="http://schemas.microsoft.com/office/drawing/2014/main" id="{B3E6C0DE-8BC2-0BFD-DF05-EEC8E3E63BDA}"/>
              </a:ext>
            </a:extLst>
          </p:cNvPr>
          <p:cNvPicPr>
            <a:picLocks noGrp="1" noChangeAspect="1"/>
          </p:cNvPicPr>
          <p:nvPr>
            <p:ph idx="1"/>
          </p:nvPr>
        </p:nvPicPr>
        <p:blipFill>
          <a:blip r:embed="rId2"/>
          <a:srcRect r="888" b="-1"/>
          <a:stretch/>
        </p:blipFill>
        <p:spPr>
          <a:xfrm>
            <a:off x="20" y="11"/>
            <a:ext cx="12191980" cy="6857990"/>
          </a:xfrm>
          <a:prstGeom prst="rect">
            <a:avLst/>
          </a:prstGeom>
        </p:spPr>
      </p:pic>
      <p:sp>
        <p:nvSpPr>
          <p:cNvPr id="5" name="TextBox 4">
            <a:extLst>
              <a:ext uri="{FF2B5EF4-FFF2-40B4-BE49-F238E27FC236}">
                <a16:creationId xmlns:a16="http://schemas.microsoft.com/office/drawing/2014/main" id="{C75CFECC-CE61-503B-5F15-2169AAC0B55C}"/>
              </a:ext>
            </a:extLst>
          </p:cNvPr>
          <p:cNvSpPr txBox="1"/>
          <p:nvPr/>
        </p:nvSpPr>
        <p:spPr>
          <a:xfrm>
            <a:off x="992131" y="745417"/>
            <a:ext cx="10212804"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solidFill>
                  <a:schemeClr val="bg1"/>
                </a:solidFill>
                <a:latin typeface="Sagona Book"/>
              </a:rPr>
              <a:t>The </a:t>
            </a:r>
            <a:r>
              <a:rPr lang="en-US" sz="2000" b="1">
                <a:solidFill>
                  <a:schemeClr val="bg1"/>
                </a:solidFill>
                <a:latin typeface="Sagona Book"/>
              </a:rPr>
              <a:t>Arduino Uno</a:t>
            </a:r>
            <a:r>
              <a:rPr lang="en-US" sz="2000">
                <a:solidFill>
                  <a:schemeClr val="bg1"/>
                </a:solidFill>
                <a:latin typeface="Sagona Book"/>
              </a:rPr>
              <a:t> reads the voltage generated by the piezo sensors and stored in the </a:t>
            </a:r>
            <a:r>
              <a:rPr lang="en-US" sz="2000" b="1">
                <a:solidFill>
                  <a:schemeClr val="bg1"/>
                </a:solidFill>
                <a:latin typeface="Sagona Book"/>
              </a:rPr>
              <a:t>18650 battery</a:t>
            </a:r>
            <a:r>
              <a:rPr lang="en-US" sz="2000">
                <a:solidFill>
                  <a:schemeClr val="bg1"/>
                </a:solidFill>
                <a:latin typeface="Sagona Book"/>
              </a:rPr>
              <a:t>.</a:t>
            </a:r>
          </a:p>
          <a:p>
            <a:pPr marL="285750" indent="-285750">
              <a:buFont typeface="Arial"/>
              <a:buChar char="•"/>
            </a:pPr>
            <a:endParaRPr lang="en-US" sz="2000">
              <a:solidFill>
                <a:schemeClr val="bg1"/>
              </a:solidFill>
              <a:latin typeface="Sagona Book"/>
              <a:ea typeface="+mn-lt"/>
              <a:cs typeface="+mn-lt"/>
            </a:endParaRPr>
          </a:p>
          <a:p>
            <a:pPr marL="285750" indent="-285750">
              <a:buFont typeface="Arial"/>
              <a:buChar char="•"/>
            </a:pPr>
            <a:r>
              <a:rPr lang="en-US" sz="2000">
                <a:solidFill>
                  <a:schemeClr val="bg1"/>
                </a:solidFill>
                <a:latin typeface="Sagona Book"/>
                <a:ea typeface="+mn-lt"/>
                <a:cs typeface="+mn-lt"/>
              </a:rPr>
              <a:t>Since the battery voltage might be higher than the Arduino's input range (0-5V), by using </a:t>
            </a:r>
            <a:r>
              <a:rPr lang="en-US" sz="2000" b="1">
                <a:solidFill>
                  <a:schemeClr val="bg1"/>
                </a:solidFill>
                <a:latin typeface="Sagona Book"/>
                <a:ea typeface="+mn-lt"/>
                <a:cs typeface="+mn-lt"/>
              </a:rPr>
              <a:t>resistors </a:t>
            </a:r>
            <a:r>
              <a:rPr lang="en-US" sz="2000">
                <a:solidFill>
                  <a:schemeClr val="bg1"/>
                </a:solidFill>
                <a:latin typeface="Sagona Book"/>
                <a:ea typeface="+mn-lt"/>
                <a:cs typeface="+mn-lt"/>
              </a:rPr>
              <a:t>we can easily bring it within safe limits.</a:t>
            </a:r>
          </a:p>
          <a:p>
            <a:pPr marL="285750" indent="-285750">
              <a:buFont typeface="Arial"/>
              <a:buChar char="•"/>
            </a:pPr>
            <a:endParaRPr lang="en-US" sz="2000">
              <a:solidFill>
                <a:schemeClr val="bg1"/>
              </a:solidFill>
              <a:latin typeface="Sagona Book"/>
              <a:ea typeface="+mn-lt"/>
              <a:cs typeface="+mn-lt"/>
            </a:endParaRPr>
          </a:p>
          <a:p>
            <a:pPr marL="285750" indent="-285750">
              <a:buFont typeface="Arial"/>
              <a:buChar char="•"/>
            </a:pPr>
            <a:r>
              <a:rPr lang="en-US" sz="2000">
                <a:solidFill>
                  <a:schemeClr val="bg1"/>
                </a:solidFill>
                <a:latin typeface="Sagona Book"/>
                <a:ea typeface="+mn-lt"/>
                <a:cs typeface="+mn-lt"/>
              </a:rPr>
              <a:t> Since the Arduino takes the measured voltage and processes it using an </a:t>
            </a:r>
            <a:r>
              <a:rPr lang="en-US" sz="2000" b="1">
                <a:solidFill>
                  <a:schemeClr val="bg1"/>
                </a:solidFill>
                <a:latin typeface="Sagona Book"/>
                <a:ea typeface="+mn-lt"/>
                <a:cs typeface="+mn-lt"/>
              </a:rPr>
              <a:t>analog-to-digital converter.</a:t>
            </a:r>
            <a:endParaRPr lang="en-US" sz="2000">
              <a:solidFill>
                <a:schemeClr val="bg1"/>
              </a:solidFill>
              <a:latin typeface="Sagona Book"/>
              <a:ea typeface="+mn-lt"/>
              <a:cs typeface="+mn-lt"/>
            </a:endParaRPr>
          </a:p>
          <a:p>
            <a:pPr marL="285750" indent="-285750">
              <a:buFont typeface="Arial"/>
              <a:buChar char="•"/>
            </a:pPr>
            <a:endParaRPr lang="en-US" sz="2000" b="1">
              <a:solidFill>
                <a:schemeClr val="bg1"/>
              </a:solidFill>
              <a:latin typeface="Sagona Book"/>
              <a:ea typeface="+mn-lt"/>
              <a:cs typeface="+mn-lt"/>
            </a:endParaRPr>
          </a:p>
          <a:p>
            <a:pPr marL="285750" indent="-285750">
              <a:buFont typeface="Arial"/>
              <a:buChar char="•"/>
            </a:pPr>
            <a:r>
              <a:rPr lang="en-US" sz="2000">
                <a:solidFill>
                  <a:schemeClr val="bg1"/>
                </a:solidFill>
                <a:latin typeface="Sagona Book"/>
                <a:ea typeface="+mn-lt"/>
                <a:cs typeface="+mn-lt"/>
              </a:rPr>
              <a:t>Then it  calculates the output of the power based on voltage readings as we get.</a:t>
            </a:r>
            <a:endParaRPr lang="en-US" sz="2000">
              <a:solidFill>
                <a:schemeClr val="bg1"/>
              </a:solidFill>
              <a:latin typeface="Sagona Book"/>
            </a:endParaRPr>
          </a:p>
          <a:p>
            <a:pPr marL="285750" indent="-285750">
              <a:buFont typeface="Arial"/>
              <a:buChar char="•"/>
            </a:pPr>
            <a:endParaRPr lang="en-US" sz="2000">
              <a:solidFill>
                <a:schemeClr val="bg1"/>
              </a:solidFill>
              <a:latin typeface="Sagona Book"/>
            </a:endParaRPr>
          </a:p>
          <a:p>
            <a:pPr marL="285750" indent="-285750">
              <a:buFont typeface="Arial,Sans-Serif"/>
              <a:buChar char="•"/>
            </a:pPr>
            <a:r>
              <a:rPr lang="en-US" sz="2000">
                <a:solidFill>
                  <a:schemeClr val="bg1"/>
                </a:solidFill>
                <a:latin typeface="Sagona Book"/>
              </a:rPr>
              <a:t>And this processed voltage and power values are sent to the </a:t>
            </a:r>
            <a:r>
              <a:rPr lang="en-US" sz="2000" b="1">
                <a:solidFill>
                  <a:schemeClr val="bg1"/>
                </a:solidFill>
                <a:latin typeface="Sagona Book"/>
              </a:rPr>
              <a:t>LCD I2C display</a:t>
            </a:r>
            <a:r>
              <a:rPr lang="en-US" sz="2000">
                <a:solidFill>
                  <a:schemeClr val="bg1"/>
                </a:solidFill>
                <a:latin typeface="Sagona Book"/>
              </a:rPr>
              <a:t>, which we can see it on the  display.</a:t>
            </a:r>
            <a:endParaRPr lang="en-US" sz="2000">
              <a:solidFill>
                <a:schemeClr val="bg1"/>
              </a:solidFill>
              <a:latin typeface="Sagona Book"/>
              <a:ea typeface="+mn-lt"/>
              <a:cs typeface="+mn-lt"/>
            </a:endParaRPr>
          </a:p>
          <a:p>
            <a:pPr marL="285750" indent="-285750">
              <a:buFont typeface="Arial,Sans-Serif"/>
              <a:buChar char="•"/>
            </a:pPr>
            <a:endParaRPr lang="en-US" sz="2000">
              <a:solidFill>
                <a:schemeClr val="bg1"/>
              </a:solidFill>
              <a:latin typeface="Sagona Book"/>
              <a:ea typeface="+mn-lt"/>
              <a:cs typeface="+mn-lt"/>
            </a:endParaRPr>
          </a:p>
          <a:p>
            <a:pPr marL="285750" indent="-285750">
              <a:buFont typeface="Arial,Sans-Serif"/>
              <a:buChar char="•"/>
            </a:pPr>
            <a:r>
              <a:rPr lang="en-US" sz="2000">
                <a:solidFill>
                  <a:schemeClr val="bg1"/>
                </a:solidFill>
                <a:latin typeface="Sagona Book"/>
                <a:ea typeface="+mn-lt"/>
                <a:cs typeface="+mn-lt"/>
              </a:rPr>
              <a:t>When the  energy is stored in the </a:t>
            </a:r>
            <a:r>
              <a:rPr lang="en-US" sz="2000" b="1">
                <a:solidFill>
                  <a:schemeClr val="bg1"/>
                </a:solidFill>
                <a:latin typeface="Sagona Book"/>
                <a:ea typeface="+mn-lt"/>
                <a:cs typeface="+mn-lt"/>
              </a:rPr>
              <a:t>18650 battery</a:t>
            </a:r>
            <a:r>
              <a:rPr lang="en-US" sz="2000">
                <a:solidFill>
                  <a:schemeClr val="bg1"/>
                </a:solidFill>
                <a:latin typeface="Sagona Book"/>
                <a:ea typeface="+mn-lt"/>
                <a:cs typeface="+mn-lt"/>
              </a:rPr>
              <a:t>, it is used to power an </a:t>
            </a:r>
            <a:r>
              <a:rPr lang="en-US" sz="2000" b="1">
                <a:solidFill>
                  <a:schemeClr val="bg1"/>
                </a:solidFill>
                <a:latin typeface="Sagona Book"/>
                <a:ea typeface="+mn-lt"/>
                <a:cs typeface="+mn-lt"/>
              </a:rPr>
              <a:t>LED strip</a:t>
            </a:r>
            <a:r>
              <a:rPr lang="en-US" sz="2000">
                <a:solidFill>
                  <a:schemeClr val="bg1"/>
                </a:solidFill>
                <a:latin typeface="Sagona Book"/>
                <a:ea typeface="+mn-lt"/>
                <a:cs typeface="+mn-lt"/>
              </a:rPr>
              <a:t>.</a:t>
            </a:r>
          </a:p>
          <a:p>
            <a:endParaRPr lang="en-US" sz="2000">
              <a:solidFill>
                <a:schemeClr val="bg1"/>
              </a:solidFill>
              <a:latin typeface="Sagona Book"/>
            </a:endParaRPr>
          </a:p>
          <a:p>
            <a:pPr marL="285750" indent="-285750">
              <a:buFont typeface="Arial,Sans-Serif"/>
              <a:buChar char="•"/>
            </a:pPr>
            <a:endParaRPr lang="en-US" sz="2000">
              <a:solidFill>
                <a:schemeClr val="bg1"/>
              </a:solidFill>
              <a:latin typeface="Sagona Book"/>
            </a:endParaRPr>
          </a:p>
          <a:p>
            <a:pPr marL="285750" indent="-285750">
              <a:buFont typeface="Arial,Sans-Serif"/>
              <a:buChar char="•"/>
            </a:pPr>
            <a:endParaRPr lang="en-US" sz="2000">
              <a:solidFill>
                <a:srgbClr val="000000"/>
              </a:solidFill>
              <a:latin typeface="Sagona Book"/>
            </a:endParaRPr>
          </a:p>
          <a:p>
            <a:pPr>
              <a:buFont typeface="Arial"/>
              <a:buChar char="•"/>
            </a:pPr>
            <a:endParaRPr lang="en-US" sz="2000">
              <a:solidFill>
                <a:schemeClr val="bg1"/>
              </a:solidFill>
              <a:latin typeface="Sagona Book"/>
            </a:endParaRPr>
          </a:p>
        </p:txBody>
      </p:sp>
    </p:spTree>
    <p:extLst>
      <p:ext uri="{BB962C8B-B14F-4D97-AF65-F5344CB8AC3E}">
        <p14:creationId xmlns:p14="http://schemas.microsoft.com/office/powerpoint/2010/main" val="427828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D3817B-01DA-DCDA-FA18-49D6FF003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 up of a fabric&#10;&#10;AI-generated content may be incorrect.">
            <a:extLst>
              <a:ext uri="{FF2B5EF4-FFF2-40B4-BE49-F238E27FC236}">
                <a16:creationId xmlns:a16="http://schemas.microsoft.com/office/drawing/2014/main" id="{C5B8EA92-D098-3BFD-4DBD-EAE626B89DA2}"/>
              </a:ext>
            </a:extLst>
          </p:cNvPr>
          <p:cNvPicPr>
            <a:picLocks noGrp="1" noChangeAspect="1"/>
          </p:cNvPicPr>
          <p:nvPr>
            <p:ph idx="1"/>
          </p:nvPr>
        </p:nvPicPr>
        <p:blipFill>
          <a:blip r:embed="rId2"/>
          <a:srcRect r="888" b="-1"/>
          <a:stretch/>
        </p:blipFill>
        <p:spPr>
          <a:xfrm>
            <a:off x="20" y="30902"/>
            <a:ext cx="12191980" cy="6857990"/>
          </a:xfrm>
          <a:prstGeom prst="rect">
            <a:avLst/>
          </a:prstGeom>
        </p:spPr>
      </p:pic>
      <p:sp>
        <p:nvSpPr>
          <p:cNvPr id="3" name="TextBox 2">
            <a:extLst>
              <a:ext uri="{FF2B5EF4-FFF2-40B4-BE49-F238E27FC236}">
                <a16:creationId xmlns:a16="http://schemas.microsoft.com/office/drawing/2014/main" id="{C18B406B-DCDE-BC13-D420-F4C574E4D6F2}"/>
              </a:ext>
            </a:extLst>
          </p:cNvPr>
          <p:cNvSpPr txBox="1"/>
          <p:nvPr/>
        </p:nvSpPr>
        <p:spPr>
          <a:xfrm>
            <a:off x="1168274" y="744614"/>
            <a:ext cx="9331023"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Sagona Book"/>
                <a:ea typeface="+mn-lt"/>
                <a:cs typeface="+mn-lt"/>
              </a:rPr>
              <a:t>To monitor the power generated and step count, we need a </a:t>
            </a:r>
            <a:r>
              <a:rPr lang="en-US" sz="2000" b="1">
                <a:solidFill>
                  <a:schemeClr val="bg1"/>
                </a:solidFill>
                <a:latin typeface="Sagona Book"/>
                <a:ea typeface="+mn-lt"/>
                <a:cs typeface="+mn-lt"/>
              </a:rPr>
              <a:t>wireless communication module</a:t>
            </a:r>
            <a:r>
              <a:rPr lang="en-US" sz="2000">
                <a:solidFill>
                  <a:schemeClr val="bg1"/>
                </a:solidFill>
                <a:latin typeface="Sagona Book"/>
                <a:ea typeface="+mn-lt"/>
                <a:cs typeface="+mn-lt"/>
              </a:rPr>
              <a:t>. Here, we are using the </a:t>
            </a:r>
            <a:r>
              <a:rPr lang="en-US" sz="2000" b="1">
                <a:solidFill>
                  <a:schemeClr val="bg1"/>
                </a:solidFill>
                <a:latin typeface="Sagona Book"/>
                <a:ea typeface="+mn-lt"/>
                <a:cs typeface="+mn-lt"/>
              </a:rPr>
              <a:t>HC-05 Bluetooth module</a:t>
            </a:r>
            <a:r>
              <a:rPr lang="en-US" sz="2000">
                <a:solidFill>
                  <a:schemeClr val="bg1"/>
                </a:solidFill>
                <a:latin typeface="Sagona Book"/>
                <a:ea typeface="+mn-lt"/>
                <a:cs typeface="+mn-lt"/>
              </a:rPr>
              <a:t>, which helps in </a:t>
            </a:r>
            <a:r>
              <a:rPr lang="en-US" sz="2000" b="1">
                <a:solidFill>
                  <a:schemeClr val="bg1"/>
                </a:solidFill>
                <a:latin typeface="Sagona Book"/>
                <a:ea typeface="+mn-lt"/>
                <a:cs typeface="+mn-lt"/>
              </a:rPr>
              <a:t>sending data wirelessly</a:t>
            </a:r>
            <a:r>
              <a:rPr lang="en-US" sz="2000">
                <a:solidFill>
                  <a:schemeClr val="bg1"/>
                </a:solidFill>
                <a:latin typeface="Sagona Book"/>
                <a:ea typeface="+mn-lt"/>
                <a:cs typeface="+mn-lt"/>
              </a:rPr>
              <a:t> from the </a:t>
            </a:r>
            <a:r>
              <a:rPr lang="en-US" sz="2000" b="1">
                <a:solidFill>
                  <a:schemeClr val="bg1"/>
                </a:solidFill>
                <a:latin typeface="Sagona Book"/>
                <a:ea typeface="+mn-lt"/>
                <a:cs typeface="+mn-lt"/>
              </a:rPr>
              <a:t>Arduino</a:t>
            </a:r>
            <a:r>
              <a:rPr lang="en-US" sz="2000">
                <a:solidFill>
                  <a:schemeClr val="bg1"/>
                </a:solidFill>
                <a:latin typeface="Sagona Book"/>
                <a:ea typeface="+mn-lt"/>
                <a:cs typeface="+mn-lt"/>
              </a:rPr>
              <a:t> to a </a:t>
            </a:r>
            <a:r>
              <a:rPr lang="en-US" sz="2000" b="1">
                <a:solidFill>
                  <a:schemeClr val="bg1"/>
                </a:solidFill>
                <a:latin typeface="Sagona Book"/>
                <a:ea typeface="+mn-lt"/>
                <a:cs typeface="+mn-lt"/>
              </a:rPr>
              <a:t>web page</a:t>
            </a:r>
            <a:r>
              <a:rPr lang="en-US" sz="2000">
                <a:solidFill>
                  <a:schemeClr val="bg1"/>
                </a:solidFill>
                <a:latin typeface="Sagona Book"/>
                <a:ea typeface="+mn-lt"/>
                <a:cs typeface="+mn-lt"/>
              </a:rPr>
              <a:t>.</a:t>
            </a:r>
            <a:endParaRPr lang="en-US" sz="2000">
              <a:solidFill>
                <a:schemeClr val="bg1"/>
              </a:solidFill>
              <a:latin typeface="Sagona Book"/>
            </a:endParaRPr>
          </a:p>
          <a:p>
            <a:endParaRPr lang="en-US" sz="2000">
              <a:solidFill>
                <a:schemeClr val="bg1"/>
              </a:solidFill>
              <a:latin typeface="Sagona Book"/>
              <a:ea typeface="+mn-lt"/>
              <a:cs typeface="+mn-lt"/>
            </a:endParaRPr>
          </a:p>
          <a:p>
            <a:r>
              <a:rPr lang="en-US" sz="2000">
                <a:solidFill>
                  <a:schemeClr val="bg1"/>
                </a:solidFill>
                <a:latin typeface="Sagona Book"/>
                <a:ea typeface="+mn-lt"/>
                <a:cs typeface="+mn-lt"/>
              </a:rPr>
              <a:t>The </a:t>
            </a:r>
            <a:r>
              <a:rPr lang="en-US" sz="2000" b="1">
                <a:solidFill>
                  <a:schemeClr val="bg1"/>
                </a:solidFill>
                <a:latin typeface="Sagona Book"/>
                <a:ea typeface="+mn-lt"/>
                <a:cs typeface="+mn-lt"/>
              </a:rPr>
              <a:t>HC-05 module</a:t>
            </a:r>
            <a:r>
              <a:rPr lang="en-US" sz="2000">
                <a:solidFill>
                  <a:schemeClr val="bg1"/>
                </a:solidFill>
                <a:latin typeface="Sagona Book"/>
                <a:ea typeface="+mn-lt"/>
                <a:cs typeface="+mn-lt"/>
              </a:rPr>
              <a:t> is connected to the </a:t>
            </a:r>
            <a:r>
              <a:rPr lang="en-US" sz="2000" b="1">
                <a:solidFill>
                  <a:schemeClr val="bg1"/>
                </a:solidFill>
                <a:latin typeface="Sagona Book"/>
                <a:ea typeface="+mn-lt"/>
                <a:cs typeface="+mn-lt"/>
              </a:rPr>
              <a:t>Arduino</a:t>
            </a:r>
            <a:r>
              <a:rPr lang="en-US" sz="2000">
                <a:solidFill>
                  <a:schemeClr val="bg1"/>
                </a:solidFill>
                <a:latin typeface="Sagona Book"/>
                <a:ea typeface="+mn-lt"/>
                <a:cs typeface="+mn-lt"/>
              </a:rPr>
              <a:t> using </a:t>
            </a:r>
            <a:r>
              <a:rPr lang="en-US" sz="2000" b="1">
                <a:solidFill>
                  <a:schemeClr val="bg1"/>
                </a:solidFill>
                <a:latin typeface="Sagona Book"/>
                <a:ea typeface="+mn-lt"/>
                <a:cs typeface="+mn-lt"/>
              </a:rPr>
              <a:t>Tx (Transmit) and Rx (Receive) pins</a:t>
            </a:r>
            <a:r>
              <a:rPr lang="en-US" sz="2000">
                <a:solidFill>
                  <a:schemeClr val="bg1"/>
                </a:solidFill>
                <a:latin typeface="Sagona Book"/>
                <a:ea typeface="+mn-lt"/>
                <a:cs typeface="+mn-lt"/>
              </a:rPr>
              <a:t>. The </a:t>
            </a:r>
            <a:r>
              <a:rPr lang="en-US" sz="2000" b="1">
                <a:solidFill>
                  <a:schemeClr val="bg1"/>
                </a:solidFill>
                <a:latin typeface="Sagona Book"/>
                <a:ea typeface="+mn-lt"/>
                <a:cs typeface="+mn-lt"/>
              </a:rPr>
              <a:t>Arduino reads data</a:t>
            </a:r>
            <a:r>
              <a:rPr lang="en-US" sz="2000">
                <a:solidFill>
                  <a:schemeClr val="bg1"/>
                </a:solidFill>
                <a:latin typeface="Sagona Book"/>
                <a:ea typeface="+mn-lt"/>
                <a:cs typeface="+mn-lt"/>
              </a:rPr>
              <a:t> from the </a:t>
            </a:r>
            <a:r>
              <a:rPr lang="en-US" sz="2000" b="1">
                <a:solidFill>
                  <a:schemeClr val="bg1"/>
                </a:solidFill>
                <a:latin typeface="Sagona Book"/>
                <a:ea typeface="+mn-lt"/>
                <a:cs typeface="+mn-lt"/>
              </a:rPr>
              <a:t>piezoelectric sensors</a:t>
            </a:r>
            <a:r>
              <a:rPr lang="en-US" sz="2000">
                <a:solidFill>
                  <a:schemeClr val="bg1"/>
                </a:solidFill>
                <a:latin typeface="Sagona Book"/>
                <a:ea typeface="+mn-lt"/>
                <a:cs typeface="+mn-lt"/>
              </a:rPr>
              <a:t>, calculates the </a:t>
            </a:r>
            <a:r>
              <a:rPr lang="en-US" sz="2000" b="1">
                <a:solidFill>
                  <a:schemeClr val="bg1"/>
                </a:solidFill>
                <a:latin typeface="Sagona Book"/>
                <a:ea typeface="+mn-lt"/>
                <a:cs typeface="+mn-lt"/>
              </a:rPr>
              <a:t>voltage and step count</a:t>
            </a:r>
            <a:r>
              <a:rPr lang="en-US" sz="2000">
                <a:solidFill>
                  <a:schemeClr val="bg1"/>
                </a:solidFill>
                <a:latin typeface="Sagona Book"/>
                <a:ea typeface="+mn-lt"/>
                <a:cs typeface="+mn-lt"/>
              </a:rPr>
              <a:t>, and </a:t>
            </a:r>
            <a:r>
              <a:rPr lang="en-US" sz="2000" b="1">
                <a:solidFill>
                  <a:schemeClr val="bg1"/>
                </a:solidFill>
                <a:latin typeface="Sagona Book"/>
                <a:ea typeface="+mn-lt"/>
                <a:cs typeface="+mn-lt"/>
              </a:rPr>
              <a:t>sends it through Bluetooth</a:t>
            </a:r>
            <a:r>
              <a:rPr lang="en-US" sz="2000">
                <a:solidFill>
                  <a:schemeClr val="bg1"/>
                </a:solidFill>
                <a:latin typeface="Sagona Book"/>
                <a:ea typeface="+mn-lt"/>
                <a:cs typeface="+mn-lt"/>
              </a:rPr>
              <a:t>.</a:t>
            </a:r>
            <a:endParaRPr lang="en-US" sz="2000">
              <a:solidFill>
                <a:schemeClr val="bg1"/>
              </a:solidFill>
              <a:latin typeface="Sagona Book"/>
            </a:endParaRPr>
          </a:p>
          <a:p>
            <a:endParaRPr lang="en-US" sz="2000">
              <a:solidFill>
                <a:schemeClr val="bg1"/>
              </a:solidFill>
              <a:latin typeface="Sagona Book"/>
              <a:ea typeface="+mn-lt"/>
              <a:cs typeface="+mn-lt"/>
            </a:endParaRPr>
          </a:p>
          <a:p>
            <a:r>
              <a:rPr lang="en-US" sz="2000">
                <a:solidFill>
                  <a:schemeClr val="bg1"/>
                </a:solidFill>
                <a:latin typeface="Sagona Book"/>
                <a:ea typeface="+mn-lt"/>
                <a:cs typeface="+mn-lt"/>
              </a:rPr>
              <a:t>A </a:t>
            </a:r>
            <a:r>
              <a:rPr lang="en-US" sz="2000" b="1">
                <a:solidFill>
                  <a:schemeClr val="bg1"/>
                </a:solidFill>
                <a:latin typeface="Sagona Book"/>
                <a:ea typeface="+mn-lt"/>
                <a:cs typeface="+mn-lt"/>
              </a:rPr>
              <a:t>Bluetooth-enabled device</a:t>
            </a:r>
            <a:r>
              <a:rPr lang="en-US" sz="2000">
                <a:solidFill>
                  <a:schemeClr val="bg1"/>
                </a:solidFill>
                <a:latin typeface="Sagona Book"/>
                <a:ea typeface="+mn-lt"/>
                <a:cs typeface="+mn-lt"/>
              </a:rPr>
              <a:t> like a </a:t>
            </a:r>
            <a:r>
              <a:rPr lang="en-US" sz="2000" b="1">
                <a:solidFill>
                  <a:schemeClr val="bg1"/>
                </a:solidFill>
                <a:latin typeface="Sagona Book"/>
                <a:ea typeface="+mn-lt"/>
                <a:cs typeface="+mn-lt"/>
              </a:rPr>
              <a:t>laptop or smartphone</a:t>
            </a:r>
            <a:r>
              <a:rPr lang="en-US" sz="2000">
                <a:solidFill>
                  <a:schemeClr val="bg1"/>
                </a:solidFill>
                <a:latin typeface="Sagona Book"/>
                <a:ea typeface="+mn-lt"/>
                <a:cs typeface="+mn-lt"/>
              </a:rPr>
              <a:t> receives this data. A </a:t>
            </a:r>
            <a:r>
              <a:rPr lang="en-US" sz="2000" b="1">
                <a:solidFill>
                  <a:schemeClr val="bg1"/>
                </a:solidFill>
                <a:latin typeface="Sagona Book"/>
                <a:ea typeface="+mn-lt"/>
                <a:cs typeface="+mn-lt"/>
              </a:rPr>
              <a:t>web page</a:t>
            </a:r>
            <a:r>
              <a:rPr lang="en-US" sz="2000">
                <a:solidFill>
                  <a:schemeClr val="bg1"/>
                </a:solidFill>
                <a:latin typeface="Sagona Book"/>
                <a:ea typeface="+mn-lt"/>
                <a:cs typeface="+mn-lt"/>
              </a:rPr>
              <a:t> made using </a:t>
            </a:r>
            <a:r>
              <a:rPr lang="en-US" sz="2000" b="1">
                <a:solidFill>
                  <a:schemeClr val="bg1"/>
                </a:solidFill>
                <a:latin typeface="Sagona Book"/>
                <a:ea typeface="+mn-lt"/>
                <a:cs typeface="+mn-lt"/>
              </a:rPr>
              <a:t>HTML, JavaScript, and the Web Bluetooth API</a:t>
            </a:r>
            <a:r>
              <a:rPr lang="en-US" sz="2000">
                <a:solidFill>
                  <a:schemeClr val="bg1"/>
                </a:solidFill>
                <a:latin typeface="Sagona Book"/>
                <a:ea typeface="+mn-lt"/>
                <a:cs typeface="+mn-lt"/>
              </a:rPr>
              <a:t> collects the information.</a:t>
            </a:r>
            <a:endParaRPr lang="en-US" sz="2000">
              <a:solidFill>
                <a:schemeClr val="bg1"/>
              </a:solidFill>
              <a:latin typeface="Sagona Book"/>
            </a:endParaRPr>
          </a:p>
          <a:p>
            <a:endParaRPr lang="en-US" sz="2000">
              <a:solidFill>
                <a:schemeClr val="bg1"/>
              </a:solidFill>
              <a:latin typeface="Sagona Book"/>
              <a:ea typeface="+mn-lt"/>
              <a:cs typeface="+mn-lt"/>
            </a:endParaRPr>
          </a:p>
          <a:p>
            <a:r>
              <a:rPr lang="en-US" sz="2000">
                <a:solidFill>
                  <a:schemeClr val="bg1"/>
                </a:solidFill>
                <a:latin typeface="Sagona Book"/>
                <a:ea typeface="+mn-lt"/>
                <a:cs typeface="+mn-lt"/>
              </a:rPr>
              <a:t>This web page </a:t>
            </a:r>
            <a:r>
              <a:rPr lang="en-US" sz="2000" b="1">
                <a:solidFill>
                  <a:schemeClr val="bg1"/>
                </a:solidFill>
                <a:latin typeface="Sagona Book"/>
                <a:ea typeface="+mn-lt"/>
                <a:cs typeface="+mn-lt"/>
              </a:rPr>
              <a:t>displays the voltage and step count in real time</a:t>
            </a:r>
            <a:r>
              <a:rPr lang="en-US" sz="2000">
                <a:solidFill>
                  <a:schemeClr val="bg1"/>
                </a:solidFill>
                <a:latin typeface="Sagona Book"/>
                <a:ea typeface="+mn-lt"/>
                <a:cs typeface="+mn-lt"/>
              </a:rPr>
              <a:t>, allowing users to see the energy produced. The system </a:t>
            </a:r>
            <a:r>
              <a:rPr lang="en-US" sz="2000" b="1">
                <a:solidFill>
                  <a:schemeClr val="bg1"/>
                </a:solidFill>
                <a:latin typeface="Sagona Book"/>
                <a:ea typeface="+mn-lt"/>
                <a:cs typeface="+mn-lt"/>
              </a:rPr>
              <a:t>makes it easy to track power generation</a:t>
            </a:r>
            <a:r>
              <a:rPr lang="en-US" sz="2000">
                <a:solidFill>
                  <a:schemeClr val="bg1"/>
                </a:solidFill>
                <a:latin typeface="Sagona Book"/>
                <a:ea typeface="+mn-lt"/>
                <a:cs typeface="+mn-lt"/>
              </a:rPr>
              <a:t> with each step taken</a:t>
            </a:r>
            <a:endParaRPr lang="en-US" sz="2000">
              <a:solidFill>
                <a:schemeClr val="bg1"/>
              </a:solidFill>
              <a:latin typeface="Sagona Book"/>
            </a:endParaRPr>
          </a:p>
          <a:p>
            <a:endParaRPr lang="en-US" sz="2000">
              <a:solidFill>
                <a:schemeClr val="bg1"/>
              </a:solidFill>
              <a:latin typeface="Sagona Book"/>
            </a:endParaRPr>
          </a:p>
        </p:txBody>
      </p:sp>
    </p:spTree>
    <p:extLst>
      <p:ext uri="{BB962C8B-B14F-4D97-AF65-F5344CB8AC3E}">
        <p14:creationId xmlns:p14="http://schemas.microsoft.com/office/powerpoint/2010/main" val="141873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D3817B-01DA-DCDA-FA18-49D6FF003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 up of a fabric&#10;&#10;AI-generated content may be incorrect.">
            <a:extLst>
              <a:ext uri="{FF2B5EF4-FFF2-40B4-BE49-F238E27FC236}">
                <a16:creationId xmlns:a16="http://schemas.microsoft.com/office/drawing/2014/main" id="{0A0B2658-C60E-0014-1A25-A5E98B98BBBD}"/>
              </a:ext>
            </a:extLst>
          </p:cNvPr>
          <p:cNvPicPr>
            <a:picLocks noGrp="1" noChangeAspect="1"/>
          </p:cNvPicPr>
          <p:nvPr>
            <p:ph idx="1"/>
          </p:nvPr>
        </p:nvPicPr>
        <p:blipFill>
          <a:blip r:embed="rId2"/>
          <a:srcRect r="888" b="-1"/>
          <a:stretch/>
        </p:blipFill>
        <p:spPr>
          <a:xfrm>
            <a:off x="20" y="10"/>
            <a:ext cx="12191980" cy="6857990"/>
          </a:xfrm>
          <a:prstGeom prst="rect">
            <a:avLst/>
          </a:prstGeom>
        </p:spPr>
      </p:pic>
      <p:sp>
        <p:nvSpPr>
          <p:cNvPr id="2" name="TextBox 1">
            <a:extLst>
              <a:ext uri="{FF2B5EF4-FFF2-40B4-BE49-F238E27FC236}">
                <a16:creationId xmlns:a16="http://schemas.microsoft.com/office/drawing/2014/main" id="{9A9AECE1-E12F-A44A-E038-E1C1ED232773}"/>
              </a:ext>
            </a:extLst>
          </p:cNvPr>
          <p:cNvSpPr txBox="1"/>
          <p:nvPr/>
        </p:nvSpPr>
        <p:spPr>
          <a:xfrm>
            <a:off x="426193" y="295416"/>
            <a:ext cx="97569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Sagona Book"/>
              </a:rPr>
              <a:t>HC-05 </a:t>
            </a:r>
            <a:r>
              <a:rPr lang="en-US" sz="2000">
                <a:latin typeface="Sagona Book"/>
              </a:rPr>
              <a:t>Connections with </a:t>
            </a:r>
            <a:r>
              <a:rPr lang="en-US" sz="2000" b="1">
                <a:latin typeface="Sagona Book"/>
              </a:rPr>
              <a:t>Arduino-UNO:</a:t>
            </a:r>
          </a:p>
        </p:txBody>
      </p:sp>
      <p:sp>
        <p:nvSpPr>
          <p:cNvPr id="6" name="TextBox 5">
            <a:extLst>
              <a:ext uri="{FF2B5EF4-FFF2-40B4-BE49-F238E27FC236}">
                <a16:creationId xmlns:a16="http://schemas.microsoft.com/office/drawing/2014/main" id="{4AE7707B-CAF3-F457-EF56-BE2B87B36E7A}"/>
              </a:ext>
            </a:extLst>
          </p:cNvPr>
          <p:cNvSpPr txBox="1"/>
          <p:nvPr/>
        </p:nvSpPr>
        <p:spPr>
          <a:xfrm>
            <a:off x="392378" y="870444"/>
            <a:ext cx="1159015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Sagona Book"/>
              </a:rPr>
              <a:t>1.</a:t>
            </a:r>
            <a:r>
              <a:rPr lang="en-US" sz="2000" b="1">
                <a:solidFill>
                  <a:schemeClr val="bg1"/>
                </a:solidFill>
                <a:latin typeface="Sagona Book"/>
                <a:ea typeface="+mn-lt"/>
                <a:cs typeface="+mn-lt"/>
              </a:rPr>
              <a:t>VCC</a:t>
            </a:r>
            <a:r>
              <a:rPr lang="en-US" sz="2000">
                <a:solidFill>
                  <a:schemeClr val="bg1"/>
                </a:solidFill>
                <a:latin typeface="Sagona Book"/>
                <a:ea typeface="+mn-lt"/>
                <a:cs typeface="+mn-lt"/>
              </a:rPr>
              <a:t> → Connected to </a:t>
            </a:r>
            <a:r>
              <a:rPr lang="en-US" sz="2000" b="1">
                <a:solidFill>
                  <a:schemeClr val="bg1"/>
                </a:solidFill>
                <a:latin typeface="Sagona Book"/>
                <a:ea typeface="+mn-lt"/>
                <a:cs typeface="+mn-lt"/>
              </a:rPr>
              <a:t>5V</a:t>
            </a:r>
            <a:r>
              <a:rPr lang="en-US" sz="2000">
                <a:solidFill>
                  <a:schemeClr val="bg1"/>
                </a:solidFill>
                <a:latin typeface="Sagona Book"/>
                <a:ea typeface="+mn-lt"/>
                <a:cs typeface="+mn-lt"/>
              </a:rPr>
              <a:t> on Arduino</a:t>
            </a:r>
          </a:p>
          <a:p>
            <a:endParaRPr lang="en-US" sz="2000">
              <a:solidFill>
                <a:schemeClr val="bg1"/>
              </a:solidFill>
              <a:latin typeface="Sagona Book"/>
            </a:endParaRPr>
          </a:p>
          <a:p>
            <a:r>
              <a:rPr lang="en-US" sz="2000">
                <a:solidFill>
                  <a:schemeClr val="bg1"/>
                </a:solidFill>
                <a:latin typeface="Sagona Book"/>
              </a:rPr>
              <a:t>2.</a:t>
            </a:r>
            <a:r>
              <a:rPr lang="en-US" sz="2000" b="1">
                <a:solidFill>
                  <a:schemeClr val="bg1"/>
                </a:solidFill>
                <a:latin typeface="Sagona Book"/>
                <a:ea typeface="+mn-lt"/>
                <a:cs typeface="+mn-lt"/>
              </a:rPr>
              <a:t>GND</a:t>
            </a:r>
            <a:r>
              <a:rPr lang="en-US" sz="2000">
                <a:solidFill>
                  <a:schemeClr val="bg1"/>
                </a:solidFill>
                <a:latin typeface="Sagona Book"/>
                <a:ea typeface="+mn-lt"/>
                <a:cs typeface="+mn-lt"/>
              </a:rPr>
              <a:t> → Connected to </a:t>
            </a:r>
            <a:r>
              <a:rPr lang="en-US" sz="2000" b="1">
                <a:solidFill>
                  <a:schemeClr val="bg1"/>
                </a:solidFill>
                <a:latin typeface="Sagona Book"/>
                <a:ea typeface="+mn-lt"/>
                <a:cs typeface="+mn-lt"/>
              </a:rPr>
              <a:t>GND</a:t>
            </a:r>
            <a:r>
              <a:rPr lang="en-US" sz="2000">
                <a:solidFill>
                  <a:schemeClr val="bg1"/>
                </a:solidFill>
                <a:latin typeface="Sagona Book"/>
                <a:ea typeface="+mn-lt"/>
                <a:cs typeface="+mn-lt"/>
              </a:rPr>
              <a:t> on Arduino</a:t>
            </a:r>
          </a:p>
          <a:p>
            <a:endParaRPr lang="en-US" sz="2000">
              <a:solidFill>
                <a:schemeClr val="bg1"/>
              </a:solidFill>
              <a:latin typeface="Sagona Book"/>
              <a:ea typeface="+mn-lt"/>
              <a:cs typeface="+mn-lt"/>
            </a:endParaRPr>
          </a:p>
          <a:p>
            <a:r>
              <a:rPr lang="en-US" sz="2000">
                <a:solidFill>
                  <a:schemeClr val="bg1"/>
                </a:solidFill>
                <a:latin typeface="Sagona Book"/>
                <a:ea typeface="+mn-lt"/>
                <a:cs typeface="+mn-lt"/>
              </a:rPr>
              <a:t>3.</a:t>
            </a:r>
            <a:r>
              <a:rPr lang="en-US" sz="2000" b="1">
                <a:solidFill>
                  <a:schemeClr val="bg1"/>
                </a:solidFill>
                <a:latin typeface="Sagona Book"/>
                <a:ea typeface="+mn-lt"/>
                <a:cs typeface="+mn-lt"/>
              </a:rPr>
              <a:t>TX </a:t>
            </a:r>
            <a:r>
              <a:rPr lang="en-US" sz="2000">
                <a:solidFill>
                  <a:schemeClr val="bg1"/>
                </a:solidFill>
                <a:latin typeface="Sagona Book"/>
                <a:ea typeface="+mn-lt"/>
                <a:cs typeface="+mn-lt"/>
              </a:rPr>
              <a:t>→ Connected to </a:t>
            </a:r>
            <a:r>
              <a:rPr lang="en-US" sz="2000" b="1">
                <a:solidFill>
                  <a:schemeClr val="bg1"/>
                </a:solidFill>
                <a:latin typeface="Sagona Book"/>
                <a:ea typeface="+mn-lt"/>
                <a:cs typeface="+mn-lt"/>
              </a:rPr>
              <a:t>RX (Pin 0)</a:t>
            </a:r>
          </a:p>
          <a:p>
            <a:endParaRPr lang="en-US" sz="2000" b="1">
              <a:solidFill>
                <a:schemeClr val="bg1"/>
              </a:solidFill>
              <a:latin typeface="Sagona Book"/>
              <a:ea typeface="+mn-lt"/>
              <a:cs typeface="+mn-lt"/>
            </a:endParaRPr>
          </a:p>
          <a:p>
            <a:r>
              <a:rPr lang="en-US" sz="2000">
                <a:solidFill>
                  <a:schemeClr val="bg1"/>
                </a:solidFill>
                <a:latin typeface="Sagona Book"/>
                <a:ea typeface="+mn-lt"/>
                <a:cs typeface="+mn-lt"/>
              </a:rPr>
              <a:t>4 .</a:t>
            </a:r>
            <a:r>
              <a:rPr lang="en-US" sz="2000" b="1">
                <a:solidFill>
                  <a:schemeClr val="bg1"/>
                </a:solidFill>
                <a:latin typeface="Sagona Book"/>
                <a:ea typeface="+mn-lt"/>
                <a:cs typeface="+mn-lt"/>
              </a:rPr>
              <a:t>RX  </a:t>
            </a:r>
            <a:r>
              <a:rPr lang="en-US" sz="2000">
                <a:solidFill>
                  <a:schemeClr val="bg1"/>
                </a:solidFill>
                <a:latin typeface="Sagona Book"/>
                <a:ea typeface="+mn-lt"/>
                <a:cs typeface="+mn-lt"/>
              </a:rPr>
              <a:t>→ Connected to </a:t>
            </a:r>
            <a:r>
              <a:rPr lang="en-US" sz="2000" b="1">
                <a:solidFill>
                  <a:schemeClr val="bg1"/>
                </a:solidFill>
                <a:latin typeface="Sagona Book"/>
                <a:ea typeface="+mn-lt"/>
                <a:cs typeface="+mn-lt"/>
              </a:rPr>
              <a:t>TX (Pin 1)</a:t>
            </a:r>
            <a:endParaRPr lang="en-US">
              <a:solidFill>
                <a:schemeClr val="bg1"/>
              </a:solidFill>
              <a:latin typeface="Sagona Book"/>
            </a:endParaRPr>
          </a:p>
        </p:txBody>
      </p:sp>
      <p:sp>
        <p:nvSpPr>
          <p:cNvPr id="7" name="TextBox 6">
            <a:extLst>
              <a:ext uri="{FF2B5EF4-FFF2-40B4-BE49-F238E27FC236}">
                <a16:creationId xmlns:a16="http://schemas.microsoft.com/office/drawing/2014/main" id="{AB36C69C-26C6-6480-B008-203FABF66E37}"/>
              </a:ext>
            </a:extLst>
          </p:cNvPr>
          <p:cNvSpPr txBox="1"/>
          <p:nvPr/>
        </p:nvSpPr>
        <p:spPr>
          <a:xfrm>
            <a:off x="388577" y="3116002"/>
            <a:ext cx="703402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Sagona Book"/>
              </a:rPr>
              <a:t>LCD-I2C module</a:t>
            </a:r>
            <a:r>
              <a:rPr lang="en-US"/>
              <a:t> </a:t>
            </a:r>
            <a:r>
              <a:rPr lang="en-US" sz="2000">
                <a:latin typeface="Sagona Book"/>
              </a:rPr>
              <a:t>Connections with</a:t>
            </a:r>
            <a:r>
              <a:rPr lang="en-US" sz="2000"/>
              <a:t> </a:t>
            </a:r>
            <a:r>
              <a:rPr lang="en-US" sz="2000" b="1">
                <a:latin typeface="Sagona Book"/>
              </a:rPr>
              <a:t>Arduino-UNO:</a:t>
            </a:r>
          </a:p>
        </p:txBody>
      </p:sp>
      <p:sp>
        <p:nvSpPr>
          <p:cNvPr id="8" name="TextBox 7">
            <a:extLst>
              <a:ext uri="{FF2B5EF4-FFF2-40B4-BE49-F238E27FC236}">
                <a16:creationId xmlns:a16="http://schemas.microsoft.com/office/drawing/2014/main" id="{44DC8E61-447D-7BBF-E7C4-6A9C476F88FD}"/>
              </a:ext>
            </a:extLst>
          </p:cNvPr>
          <p:cNvSpPr txBox="1"/>
          <p:nvPr/>
        </p:nvSpPr>
        <p:spPr>
          <a:xfrm>
            <a:off x="396010" y="3580208"/>
            <a:ext cx="11586519"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solidFill>
                  <a:schemeClr val="bg1"/>
                </a:solidFill>
                <a:latin typeface="Sagona Book"/>
              </a:rPr>
              <a:t>1</a:t>
            </a:r>
            <a:r>
              <a:rPr lang="en-US" sz="2000">
                <a:solidFill>
                  <a:schemeClr val="bg1"/>
                </a:solidFill>
                <a:latin typeface="Sagona Book"/>
                <a:ea typeface="+mn-lt"/>
                <a:cs typeface="+mn-lt"/>
              </a:rPr>
              <a:t>. </a:t>
            </a:r>
            <a:r>
              <a:rPr lang="en-US" sz="2000" b="1">
                <a:solidFill>
                  <a:schemeClr val="bg1"/>
                </a:solidFill>
                <a:latin typeface="Sagona Book"/>
                <a:ea typeface="+mn-lt"/>
                <a:cs typeface="+mn-lt"/>
              </a:rPr>
              <a:t>Power Pins:</a:t>
            </a:r>
            <a:endParaRPr lang="en-US" sz="2000">
              <a:solidFill>
                <a:schemeClr val="bg1"/>
              </a:solidFill>
              <a:latin typeface="Sagona Book"/>
            </a:endParaRPr>
          </a:p>
          <a:p>
            <a:pPr marL="285750" indent="-285750">
              <a:buFont typeface="Arial"/>
              <a:buChar char="•"/>
            </a:pPr>
            <a:r>
              <a:rPr lang="en-US" sz="2000" b="1">
                <a:solidFill>
                  <a:schemeClr val="bg1"/>
                </a:solidFill>
                <a:latin typeface="Sagona Book"/>
                <a:ea typeface="+mn-lt"/>
                <a:cs typeface="+mn-lt"/>
              </a:rPr>
              <a:t>VCC</a:t>
            </a:r>
            <a:r>
              <a:rPr lang="en-US" sz="2000">
                <a:solidFill>
                  <a:schemeClr val="bg1"/>
                </a:solidFill>
                <a:latin typeface="Sagona Book"/>
                <a:ea typeface="+mn-lt"/>
                <a:cs typeface="+mn-lt"/>
              </a:rPr>
              <a:t> → Connected to  </a:t>
            </a:r>
            <a:r>
              <a:rPr lang="en-US" sz="2000" b="1">
                <a:solidFill>
                  <a:schemeClr val="bg1"/>
                </a:solidFill>
                <a:latin typeface="Sagona Book"/>
                <a:ea typeface="+mn-lt"/>
                <a:cs typeface="+mn-lt"/>
              </a:rPr>
              <a:t>5V</a:t>
            </a:r>
            <a:r>
              <a:rPr lang="en-US" sz="2000">
                <a:solidFill>
                  <a:schemeClr val="bg1"/>
                </a:solidFill>
                <a:latin typeface="Sagona Book"/>
                <a:ea typeface="+mn-lt"/>
                <a:cs typeface="+mn-lt"/>
              </a:rPr>
              <a:t> on Arduino</a:t>
            </a:r>
            <a:endParaRPr lang="en-US" sz="2000">
              <a:solidFill>
                <a:schemeClr val="bg1"/>
              </a:solidFill>
              <a:latin typeface="Sagona Book"/>
            </a:endParaRPr>
          </a:p>
          <a:p>
            <a:pPr marL="285750" indent="-285750">
              <a:buFont typeface="Arial"/>
              <a:buChar char="•"/>
            </a:pPr>
            <a:endParaRPr lang="en-US" sz="2000" b="1">
              <a:solidFill>
                <a:schemeClr val="bg1"/>
              </a:solidFill>
              <a:latin typeface="Sagona Book"/>
              <a:ea typeface="+mn-lt"/>
              <a:cs typeface="+mn-lt"/>
            </a:endParaRPr>
          </a:p>
          <a:p>
            <a:pPr marL="285750" indent="-285750">
              <a:buFont typeface="Arial"/>
              <a:buChar char="•"/>
            </a:pPr>
            <a:r>
              <a:rPr lang="en-US" sz="2000" b="1">
                <a:solidFill>
                  <a:schemeClr val="bg1"/>
                </a:solidFill>
                <a:latin typeface="Sagona Book"/>
                <a:ea typeface="+mn-lt"/>
                <a:cs typeface="+mn-lt"/>
              </a:rPr>
              <a:t>GND</a:t>
            </a:r>
            <a:r>
              <a:rPr lang="en-US" sz="2000">
                <a:solidFill>
                  <a:schemeClr val="bg1"/>
                </a:solidFill>
                <a:latin typeface="Sagona Book"/>
                <a:ea typeface="+mn-lt"/>
                <a:cs typeface="+mn-lt"/>
              </a:rPr>
              <a:t> → Connected to </a:t>
            </a:r>
            <a:r>
              <a:rPr lang="en-US" sz="2000" b="1">
                <a:solidFill>
                  <a:schemeClr val="bg1"/>
                </a:solidFill>
                <a:latin typeface="Sagona Book"/>
                <a:ea typeface="+mn-lt"/>
                <a:cs typeface="+mn-lt"/>
              </a:rPr>
              <a:t>GND </a:t>
            </a:r>
            <a:r>
              <a:rPr lang="en-US" sz="2000">
                <a:solidFill>
                  <a:schemeClr val="bg1"/>
                </a:solidFill>
                <a:latin typeface="Sagona Book"/>
                <a:ea typeface="+mn-lt"/>
                <a:cs typeface="+mn-lt"/>
              </a:rPr>
              <a:t>on Arduino</a:t>
            </a:r>
            <a:endParaRPr lang="en-US" sz="2000">
              <a:solidFill>
                <a:schemeClr val="bg1"/>
              </a:solidFill>
              <a:latin typeface="Sagona Book"/>
            </a:endParaRPr>
          </a:p>
          <a:p>
            <a:pPr marL="285750" indent="-285750">
              <a:buFont typeface="Arial"/>
              <a:buChar char="•"/>
            </a:pPr>
            <a:endParaRPr lang="en-US" sz="2000" b="1">
              <a:solidFill>
                <a:schemeClr val="bg1"/>
              </a:solidFill>
              <a:latin typeface="Sagona Book"/>
            </a:endParaRPr>
          </a:p>
          <a:p>
            <a:r>
              <a:rPr lang="en-US" sz="2000">
                <a:solidFill>
                  <a:schemeClr val="bg1"/>
                </a:solidFill>
                <a:latin typeface="Sagona Book"/>
              </a:rPr>
              <a:t>2</a:t>
            </a:r>
            <a:r>
              <a:rPr lang="en-US" sz="2000" b="1">
                <a:solidFill>
                  <a:schemeClr val="bg1"/>
                </a:solidFill>
                <a:latin typeface="Sagona Book"/>
              </a:rPr>
              <a:t>.</a:t>
            </a:r>
            <a:r>
              <a:rPr lang="en-US" sz="2000" b="1">
                <a:solidFill>
                  <a:schemeClr val="bg1"/>
                </a:solidFill>
                <a:latin typeface="Sagona Book"/>
                <a:ea typeface="+mn-lt"/>
                <a:cs typeface="+mn-lt"/>
              </a:rPr>
              <a:t> Data Pins:</a:t>
            </a:r>
            <a:endParaRPr lang="en-US" sz="2000" b="1">
              <a:solidFill>
                <a:schemeClr val="bg1"/>
              </a:solidFill>
              <a:latin typeface="Sagona Book"/>
            </a:endParaRPr>
          </a:p>
          <a:p>
            <a:endParaRPr lang="en-US" sz="2000" b="1">
              <a:solidFill>
                <a:schemeClr val="bg1"/>
              </a:solidFill>
              <a:latin typeface="Sagona Book"/>
              <a:ea typeface="+mn-lt"/>
              <a:cs typeface="+mn-lt"/>
            </a:endParaRPr>
          </a:p>
          <a:p>
            <a:pPr marL="285750" indent="-285750">
              <a:buFont typeface="Arial"/>
              <a:buChar char="•"/>
            </a:pPr>
            <a:r>
              <a:rPr lang="en-US" sz="2000" b="1">
                <a:solidFill>
                  <a:schemeClr val="bg1"/>
                </a:solidFill>
                <a:latin typeface="Sagona Book"/>
                <a:ea typeface="+mn-lt"/>
                <a:cs typeface="+mn-lt"/>
              </a:rPr>
              <a:t>SDA (Serial Data Line)</a:t>
            </a:r>
            <a:r>
              <a:rPr lang="en-US" sz="2000">
                <a:solidFill>
                  <a:schemeClr val="bg1"/>
                </a:solidFill>
                <a:latin typeface="Sagona Book"/>
                <a:ea typeface="+mn-lt"/>
                <a:cs typeface="+mn-lt"/>
              </a:rPr>
              <a:t> →Connected to  </a:t>
            </a:r>
            <a:r>
              <a:rPr lang="en-US" sz="2000" b="1">
                <a:solidFill>
                  <a:schemeClr val="bg1"/>
                </a:solidFill>
                <a:latin typeface="Sagona Book"/>
                <a:ea typeface="+mn-lt"/>
                <a:cs typeface="+mn-lt"/>
              </a:rPr>
              <a:t>A4</a:t>
            </a:r>
            <a:r>
              <a:rPr lang="en-US" sz="2000">
                <a:solidFill>
                  <a:schemeClr val="bg1"/>
                </a:solidFill>
                <a:latin typeface="Sagona Book"/>
                <a:ea typeface="+mn-lt"/>
                <a:cs typeface="+mn-lt"/>
              </a:rPr>
              <a:t> on Arduino</a:t>
            </a:r>
            <a:endParaRPr lang="en-US" sz="2000">
              <a:solidFill>
                <a:schemeClr val="bg1"/>
              </a:solidFill>
              <a:latin typeface="Sagona Book"/>
            </a:endParaRPr>
          </a:p>
          <a:p>
            <a:pPr marL="285750" indent="-285750">
              <a:buFont typeface="Arial"/>
              <a:buChar char="•"/>
            </a:pPr>
            <a:endParaRPr lang="en-US" sz="2000" b="1">
              <a:solidFill>
                <a:schemeClr val="bg1"/>
              </a:solidFill>
              <a:latin typeface="Sagona Book"/>
              <a:ea typeface="+mn-lt"/>
              <a:cs typeface="+mn-lt"/>
            </a:endParaRPr>
          </a:p>
          <a:p>
            <a:pPr marL="285750" indent="-285750">
              <a:buFont typeface="Arial"/>
              <a:buChar char="•"/>
            </a:pPr>
            <a:r>
              <a:rPr lang="en-US" sz="2000" b="1">
                <a:solidFill>
                  <a:schemeClr val="bg1"/>
                </a:solidFill>
                <a:latin typeface="Sagona Book"/>
                <a:ea typeface="+mn-lt"/>
                <a:cs typeface="+mn-lt"/>
              </a:rPr>
              <a:t>SCL (Serial Clock Line)</a:t>
            </a:r>
            <a:r>
              <a:rPr lang="en-US" sz="2000">
                <a:solidFill>
                  <a:schemeClr val="bg1"/>
                </a:solidFill>
                <a:latin typeface="Sagona Book"/>
                <a:ea typeface="+mn-lt"/>
                <a:cs typeface="+mn-lt"/>
              </a:rPr>
              <a:t> → Connected </a:t>
            </a:r>
            <a:r>
              <a:rPr lang="en-US" sz="2000">
                <a:solidFill>
                  <a:schemeClr val="bg1"/>
                </a:solidFill>
                <a:latin typeface="Sagona Book"/>
              </a:rPr>
              <a:t>to </a:t>
            </a:r>
            <a:r>
              <a:rPr lang="en-US" sz="2000" b="1">
                <a:solidFill>
                  <a:schemeClr val="bg1"/>
                </a:solidFill>
                <a:latin typeface="Sagona Book"/>
              </a:rPr>
              <a:t>A5 </a:t>
            </a:r>
            <a:r>
              <a:rPr lang="en-US" sz="2000">
                <a:solidFill>
                  <a:schemeClr val="bg1"/>
                </a:solidFill>
                <a:latin typeface="Sagona Book"/>
              </a:rPr>
              <a:t>on Arduino</a:t>
            </a:r>
          </a:p>
          <a:p>
            <a:endParaRPr lang="en-US" sz="2000" b="1">
              <a:solidFill>
                <a:schemeClr val="bg1"/>
              </a:solidFill>
              <a:latin typeface="Sagona Book"/>
            </a:endParaRPr>
          </a:p>
          <a:p>
            <a:endParaRPr lang="en-US"/>
          </a:p>
        </p:txBody>
      </p:sp>
    </p:spTree>
    <p:extLst>
      <p:ext uri="{BB962C8B-B14F-4D97-AF65-F5344CB8AC3E}">
        <p14:creationId xmlns:p14="http://schemas.microsoft.com/office/powerpoint/2010/main" val="2061911577"/>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BrushVTI">
  <a:themeElements>
    <a:clrScheme name="Custom 17">
      <a:dk1>
        <a:sysClr val="windowText" lastClr="000000"/>
      </a:dk1>
      <a:lt1>
        <a:sysClr val="window" lastClr="FFFFFF"/>
      </a:lt1>
      <a:dk2>
        <a:srgbClr val="57495C"/>
      </a:dk2>
      <a:lt2>
        <a:srgbClr val="E7E6E6"/>
      </a:lt2>
      <a:accent1>
        <a:srgbClr val="F07C98"/>
      </a:accent1>
      <a:accent2>
        <a:srgbClr val="A6778D"/>
      </a:accent2>
      <a:accent3>
        <a:srgbClr val="768BA6"/>
      </a:accent3>
      <a:accent4>
        <a:srgbClr val="E8908B"/>
      </a:accent4>
      <a:accent5>
        <a:srgbClr val="C47A93"/>
      </a:accent5>
      <a:accent6>
        <a:srgbClr val="70A8DB"/>
      </a:accent6>
      <a:hlink>
        <a:srgbClr val="EB8067"/>
      </a:hlink>
      <a:folHlink>
        <a:srgbClr val="7BC7C0"/>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11</Slides>
  <Notes>0</Notes>
  <HiddenSlides>0</HiddenSlide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VanillaVTI</vt:lpstr>
      <vt:lpstr>BrushVTI</vt:lpstr>
      <vt:lpstr>PowerPoint Presentation</vt:lpstr>
      <vt:lpstr>FOOT STEP POWER GENERATOR</vt:lpstr>
      <vt:lpstr>Footstep Power Generator is a project that turns our steps into electrical energy using piezoelectric discs. It will display us how much voltage generated and how many times we stepped on it. This energy can be stored or used to power small devices.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cp:revision>
  <dcterms:created xsi:type="dcterms:W3CDTF">2025-03-12T06:13:24Z</dcterms:created>
  <dcterms:modified xsi:type="dcterms:W3CDTF">2025-03-13T04:10:32Z</dcterms:modified>
</cp:coreProperties>
</file>