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68" r:id="rId5"/>
    <p:sldId id="280" r:id="rId6"/>
    <p:sldId id="281" r:id="rId7"/>
    <p:sldId id="261" r:id="rId8"/>
    <p:sldId id="271" r:id="rId9"/>
    <p:sldId id="272" r:id="rId10"/>
    <p:sldId id="278" r:id="rId11"/>
    <p:sldId id="279" r:id="rId12"/>
    <p:sldId id="274" r:id="rId13"/>
    <p:sldId id="276" r:id="rId14"/>
    <p:sldId id="270" r:id="rId15"/>
    <p:sldId id="269" r:id="rId16"/>
    <p:sldId id="267" r:id="rId17"/>
    <p:sldId id="266" r:id="rId18"/>
    <p:sldId id="26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2" autoAdjust="0"/>
    <p:restoredTop sz="94660"/>
  </p:normalViewPr>
  <p:slideViewPr>
    <p:cSldViewPr snapToGrid="0">
      <p:cViewPr>
        <p:scale>
          <a:sx n="69" d="100"/>
          <a:sy n="69" d="100"/>
        </p:scale>
        <p:origin x="556"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16AFD9C-CDDE-4F42-A7C0-5869FF4B33B1}" type="datetimeFigureOut">
              <a:rPr lang="en-IN" smtClean="0"/>
              <a:t>20-04-2025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BF05F9-23D1-42E5-AA47-EF7E91352CF5}" type="slidenum">
              <a:rPr lang="en-IN" smtClean="0"/>
              <a:t>‹#›</a:t>
            </a:fld>
            <a:endParaRPr lang="en-IN"/>
          </a:p>
        </p:txBody>
      </p:sp>
    </p:spTree>
    <p:extLst>
      <p:ext uri="{BB962C8B-B14F-4D97-AF65-F5344CB8AC3E}">
        <p14:creationId xmlns:p14="http://schemas.microsoft.com/office/powerpoint/2010/main" val="3225884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16AFD9C-CDDE-4F42-A7C0-5869FF4B33B1}" type="datetimeFigureOut">
              <a:rPr lang="en-IN" smtClean="0"/>
              <a:t>20-04-2025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BF05F9-23D1-42E5-AA47-EF7E91352CF5}" type="slidenum">
              <a:rPr lang="en-IN" smtClean="0"/>
              <a:t>‹#›</a:t>
            </a:fld>
            <a:endParaRPr lang="en-IN"/>
          </a:p>
        </p:txBody>
      </p:sp>
    </p:spTree>
    <p:extLst>
      <p:ext uri="{BB962C8B-B14F-4D97-AF65-F5344CB8AC3E}">
        <p14:creationId xmlns:p14="http://schemas.microsoft.com/office/powerpoint/2010/main" val="556029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16AFD9C-CDDE-4F42-A7C0-5869FF4B33B1}" type="datetimeFigureOut">
              <a:rPr lang="en-IN" smtClean="0"/>
              <a:t>20-04-2025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BF05F9-23D1-42E5-AA47-EF7E91352CF5}" type="slidenum">
              <a:rPr lang="en-IN" smtClean="0"/>
              <a:t>‹#›</a:t>
            </a:fld>
            <a:endParaRPr lang="en-IN"/>
          </a:p>
        </p:txBody>
      </p:sp>
    </p:spTree>
    <p:extLst>
      <p:ext uri="{BB962C8B-B14F-4D97-AF65-F5344CB8AC3E}">
        <p14:creationId xmlns:p14="http://schemas.microsoft.com/office/powerpoint/2010/main" val="18874571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16AFD9C-CDDE-4F42-A7C0-5869FF4B33B1}" type="datetimeFigureOut">
              <a:rPr lang="en-IN" smtClean="0"/>
              <a:t>20-04-2025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BF05F9-23D1-42E5-AA47-EF7E91352CF5}"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21189825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16AFD9C-CDDE-4F42-A7C0-5869FF4B33B1}" type="datetimeFigureOut">
              <a:rPr lang="en-IN" smtClean="0"/>
              <a:t>20-04-2025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BF05F9-23D1-42E5-AA47-EF7E91352CF5}" type="slidenum">
              <a:rPr lang="en-IN" smtClean="0"/>
              <a:t>‹#›</a:t>
            </a:fld>
            <a:endParaRPr lang="en-IN"/>
          </a:p>
        </p:txBody>
      </p:sp>
    </p:spTree>
    <p:extLst>
      <p:ext uri="{BB962C8B-B14F-4D97-AF65-F5344CB8AC3E}">
        <p14:creationId xmlns:p14="http://schemas.microsoft.com/office/powerpoint/2010/main" val="982709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16AFD9C-CDDE-4F42-A7C0-5869FF4B33B1}" type="datetimeFigureOut">
              <a:rPr lang="en-IN" smtClean="0"/>
              <a:t>20-04-2025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DBF05F9-23D1-42E5-AA47-EF7E91352CF5}" type="slidenum">
              <a:rPr lang="en-IN" smtClean="0"/>
              <a:t>‹#›</a:t>
            </a:fld>
            <a:endParaRPr lang="en-IN"/>
          </a:p>
        </p:txBody>
      </p:sp>
    </p:spTree>
    <p:extLst>
      <p:ext uri="{BB962C8B-B14F-4D97-AF65-F5344CB8AC3E}">
        <p14:creationId xmlns:p14="http://schemas.microsoft.com/office/powerpoint/2010/main" val="22123617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16AFD9C-CDDE-4F42-A7C0-5869FF4B33B1}" type="datetimeFigureOut">
              <a:rPr lang="en-IN" smtClean="0"/>
              <a:t>20-04-2025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DBF05F9-23D1-42E5-AA47-EF7E91352CF5}" type="slidenum">
              <a:rPr lang="en-IN" smtClean="0"/>
              <a:t>‹#›</a:t>
            </a:fld>
            <a:endParaRPr lang="en-IN"/>
          </a:p>
        </p:txBody>
      </p:sp>
    </p:spTree>
    <p:extLst>
      <p:ext uri="{BB962C8B-B14F-4D97-AF65-F5344CB8AC3E}">
        <p14:creationId xmlns:p14="http://schemas.microsoft.com/office/powerpoint/2010/main" val="15514563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16AFD9C-CDDE-4F42-A7C0-5869FF4B33B1}" type="datetimeFigureOut">
              <a:rPr lang="en-IN" smtClean="0"/>
              <a:t>20-04-2025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BF05F9-23D1-42E5-AA47-EF7E91352CF5}" type="slidenum">
              <a:rPr lang="en-IN" smtClean="0"/>
              <a:t>‹#›</a:t>
            </a:fld>
            <a:endParaRPr lang="en-IN"/>
          </a:p>
        </p:txBody>
      </p:sp>
    </p:spTree>
    <p:extLst>
      <p:ext uri="{BB962C8B-B14F-4D97-AF65-F5344CB8AC3E}">
        <p14:creationId xmlns:p14="http://schemas.microsoft.com/office/powerpoint/2010/main" val="4550834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16AFD9C-CDDE-4F42-A7C0-5869FF4B33B1}" type="datetimeFigureOut">
              <a:rPr lang="en-IN" smtClean="0"/>
              <a:t>20-04-2025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BF05F9-23D1-42E5-AA47-EF7E91352CF5}" type="slidenum">
              <a:rPr lang="en-IN" smtClean="0"/>
              <a:t>‹#›</a:t>
            </a:fld>
            <a:endParaRPr lang="en-IN"/>
          </a:p>
        </p:txBody>
      </p:sp>
    </p:spTree>
    <p:extLst>
      <p:ext uri="{BB962C8B-B14F-4D97-AF65-F5344CB8AC3E}">
        <p14:creationId xmlns:p14="http://schemas.microsoft.com/office/powerpoint/2010/main" val="3704711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16AFD9C-CDDE-4F42-A7C0-5869FF4B33B1}" type="datetimeFigureOut">
              <a:rPr lang="en-IN" smtClean="0"/>
              <a:t>20-04-2025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BF05F9-23D1-42E5-AA47-EF7E91352CF5}" type="slidenum">
              <a:rPr lang="en-IN" smtClean="0"/>
              <a:t>‹#›</a:t>
            </a:fld>
            <a:endParaRPr lang="en-IN"/>
          </a:p>
        </p:txBody>
      </p:sp>
    </p:spTree>
    <p:extLst>
      <p:ext uri="{BB962C8B-B14F-4D97-AF65-F5344CB8AC3E}">
        <p14:creationId xmlns:p14="http://schemas.microsoft.com/office/powerpoint/2010/main" val="1514179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6AFD9C-CDDE-4F42-A7C0-5869FF4B33B1}" type="datetimeFigureOut">
              <a:rPr lang="en-IN" smtClean="0"/>
              <a:t>20-04-2025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BF05F9-23D1-42E5-AA47-EF7E91352CF5}" type="slidenum">
              <a:rPr lang="en-IN" smtClean="0"/>
              <a:t>‹#›</a:t>
            </a:fld>
            <a:endParaRPr lang="en-IN"/>
          </a:p>
        </p:txBody>
      </p:sp>
    </p:spTree>
    <p:extLst>
      <p:ext uri="{BB962C8B-B14F-4D97-AF65-F5344CB8AC3E}">
        <p14:creationId xmlns:p14="http://schemas.microsoft.com/office/powerpoint/2010/main" val="1781566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16AFD9C-CDDE-4F42-A7C0-5869FF4B33B1}" type="datetimeFigureOut">
              <a:rPr lang="en-IN" smtClean="0"/>
              <a:t>20-04-2025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BF05F9-23D1-42E5-AA47-EF7E91352CF5}" type="slidenum">
              <a:rPr lang="en-IN" smtClean="0"/>
              <a:t>‹#›</a:t>
            </a:fld>
            <a:endParaRPr lang="en-IN"/>
          </a:p>
        </p:txBody>
      </p:sp>
    </p:spTree>
    <p:extLst>
      <p:ext uri="{BB962C8B-B14F-4D97-AF65-F5344CB8AC3E}">
        <p14:creationId xmlns:p14="http://schemas.microsoft.com/office/powerpoint/2010/main" val="584930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16AFD9C-CDDE-4F42-A7C0-5869FF4B33B1}" type="datetimeFigureOut">
              <a:rPr lang="en-IN" smtClean="0"/>
              <a:t>20-04-2025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DBF05F9-23D1-42E5-AA47-EF7E91352CF5}" type="slidenum">
              <a:rPr lang="en-IN" smtClean="0"/>
              <a:t>‹#›</a:t>
            </a:fld>
            <a:endParaRPr lang="en-IN"/>
          </a:p>
        </p:txBody>
      </p:sp>
    </p:spTree>
    <p:extLst>
      <p:ext uri="{BB962C8B-B14F-4D97-AF65-F5344CB8AC3E}">
        <p14:creationId xmlns:p14="http://schemas.microsoft.com/office/powerpoint/2010/main" val="3671336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16AFD9C-CDDE-4F42-A7C0-5869FF4B33B1}" type="datetimeFigureOut">
              <a:rPr lang="en-IN" smtClean="0"/>
              <a:t>20-04-2025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DBF05F9-23D1-42E5-AA47-EF7E91352CF5}" type="slidenum">
              <a:rPr lang="en-IN" smtClean="0"/>
              <a:t>‹#›</a:t>
            </a:fld>
            <a:endParaRPr lang="en-IN"/>
          </a:p>
        </p:txBody>
      </p:sp>
    </p:spTree>
    <p:extLst>
      <p:ext uri="{BB962C8B-B14F-4D97-AF65-F5344CB8AC3E}">
        <p14:creationId xmlns:p14="http://schemas.microsoft.com/office/powerpoint/2010/main" val="649476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6AFD9C-CDDE-4F42-A7C0-5869FF4B33B1}" type="datetimeFigureOut">
              <a:rPr lang="en-IN" smtClean="0"/>
              <a:t>20-04-2025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DBF05F9-23D1-42E5-AA47-EF7E91352CF5}" type="slidenum">
              <a:rPr lang="en-IN" smtClean="0"/>
              <a:t>‹#›</a:t>
            </a:fld>
            <a:endParaRPr lang="en-IN"/>
          </a:p>
        </p:txBody>
      </p:sp>
    </p:spTree>
    <p:extLst>
      <p:ext uri="{BB962C8B-B14F-4D97-AF65-F5344CB8AC3E}">
        <p14:creationId xmlns:p14="http://schemas.microsoft.com/office/powerpoint/2010/main" val="2873292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16AFD9C-CDDE-4F42-A7C0-5869FF4B33B1}" type="datetimeFigureOut">
              <a:rPr lang="en-IN" smtClean="0"/>
              <a:t>20-04-2025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BF05F9-23D1-42E5-AA47-EF7E91352CF5}" type="slidenum">
              <a:rPr lang="en-IN" smtClean="0"/>
              <a:t>‹#›</a:t>
            </a:fld>
            <a:endParaRPr lang="en-IN"/>
          </a:p>
        </p:txBody>
      </p:sp>
    </p:spTree>
    <p:extLst>
      <p:ext uri="{BB962C8B-B14F-4D97-AF65-F5344CB8AC3E}">
        <p14:creationId xmlns:p14="http://schemas.microsoft.com/office/powerpoint/2010/main" val="802764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16AFD9C-CDDE-4F42-A7C0-5869FF4B33B1}" type="datetimeFigureOut">
              <a:rPr lang="en-IN" smtClean="0"/>
              <a:t>20-04-2025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BF05F9-23D1-42E5-AA47-EF7E91352CF5}" type="slidenum">
              <a:rPr lang="en-IN" smtClean="0"/>
              <a:t>‹#›</a:t>
            </a:fld>
            <a:endParaRPr lang="en-IN"/>
          </a:p>
        </p:txBody>
      </p:sp>
    </p:spTree>
    <p:extLst>
      <p:ext uri="{BB962C8B-B14F-4D97-AF65-F5344CB8AC3E}">
        <p14:creationId xmlns:p14="http://schemas.microsoft.com/office/powerpoint/2010/main" val="2265928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916AFD9C-CDDE-4F42-A7C0-5869FF4B33B1}" type="datetimeFigureOut">
              <a:rPr lang="en-IN" smtClean="0"/>
              <a:t>20-04-2025</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DBF05F9-23D1-42E5-AA47-EF7E91352CF5}" type="slidenum">
              <a:rPr lang="en-IN" smtClean="0"/>
              <a:t>‹#›</a:t>
            </a:fld>
            <a:endParaRPr lang="en-IN"/>
          </a:p>
        </p:txBody>
      </p:sp>
    </p:spTree>
    <p:extLst>
      <p:ext uri="{BB962C8B-B14F-4D97-AF65-F5344CB8AC3E}">
        <p14:creationId xmlns:p14="http://schemas.microsoft.com/office/powerpoint/2010/main" val="2410357410"/>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ieeexplore.ieee.org/stamp/stamp.jsp?tp=&amp;arnumber=7019464" TargetMode="External"/><Relationship Id="rId2" Type="http://schemas.openxmlformats.org/officeDocument/2006/relationships/hyperlink" Target="https://ieeexplore.ieee.org/document/9756078"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27AF0-1FC4-E958-8E33-30E01C57CE74}"/>
              </a:ext>
            </a:extLst>
          </p:cNvPr>
          <p:cNvSpPr>
            <a:spLocks noGrp="1"/>
          </p:cNvSpPr>
          <p:nvPr>
            <p:ph type="ctrTitle"/>
          </p:nvPr>
        </p:nvSpPr>
        <p:spPr>
          <a:xfrm>
            <a:off x="521208" y="1122363"/>
            <a:ext cx="10652760" cy="2387600"/>
          </a:xfrm>
        </p:spPr>
        <p:txBody>
          <a:bodyPr/>
          <a:lstStyle/>
          <a:p>
            <a:r>
              <a:rPr lang="en-US"/>
              <a:t>Cryptographic message encoder &amp; decoder</a:t>
            </a:r>
            <a:endParaRPr lang="en-IN"/>
          </a:p>
        </p:txBody>
      </p:sp>
      <p:sp>
        <p:nvSpPr>
          <p:cNvPr id="3" name="Subtitle 2">
            <a:extLst>
              <a:ext uri="{FF2B5EF4-FFF2-40B4-BE49-F238E27FC236}">
                <a16:creationId xmlns:a16="http://schemas.microsoft.com/office/drawing/2014/main" id="{DCE75915-7F43-5124-9F3D-54836A5C0CC4}"/>
              </a:ext>
            </a:extLst>
          </p:cNvPr>
          <p:cNvSpPr>
            <a:spLocks noGrp="1"/>
          </p:cNvSpPr>
          <p:nvPr>
            <p:ph type="subTitle" idx="1"/>
          </p:nvPr>
        </p:nvSpPr>
        <p:spPr>
          <a:xfrm>
            <a:off x="6940296" y="3958018"/>
            <a:ext cx="4067914" cy="2113597"/>
          </a:xfrm>
        </p:spPr>
        <p:txBody>
          <a:bodyPr>
            <a:normAutofit fontScale="70000" lnSpcReduction="20000"/>
          </a:bodyPr>
          <a:lstStyle/>
          <a:p>
            <a:r>
              <a:rPr lang="en-US" sz="3200" b="1"/>
              <a:t>TEAM MEMBERS </a:t>
            </a:r>
          </a:p>
          <a:p>
            <a:r>
              <a:rPr lang="en-US" b="1"/>
              <a:t>CB.SC.U4AIE24106-HARSHA .C</a:t>
            </a:r>
          </a:p>
          <a:p>
            <a:r>
              <a:rPr lang="en-US" b="1"/>
              <a:t>CB.SC.U4AIE24137-PRANEETH .M</a:t>
            </a:r>
          </a:p>
          <a:p>
            <a:r>
              <a:rPr lang="en-US" b="1"/>
              <a:t>CB.SC.U4AIE24145-ROHITH .P</a:t>
            </a:r>
          </a:p>
          <a:p>
            <a:r>
              <a:rPr lang="en-US" b="1"/>
              <a:t>CB.SC.U4AIE24139-SUPREETH .N</a:t>
            </a:r>
          </a:p>
          <a:p>
            <a:endParaRPr lang="en-IN"/>
          </a:p>
        </p:txBody>
      </p:sp>
    </p:spTree>
    <p:extLst>
      <p:ext uri="{BB962C8B-B14F-4D97-AF65-F5344CB8AC3E}">
        <p14:creationId xmlns:p14="http://schemas.microsoft.com/office/powerpoint/2010/main" val="31524173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996D1-1E8A-603B-CE22-F230C341D80C}"/>
              </a:ext>
            </a:extLst>
          </p:cNvPr>
          <p:cNvSpPr>
            <a:spLocks noGrp="1"/>
          </p:cNvSpPr>
          <p:nvPr>
            <p:ph type="title"/>
          </p:nvPr>
        </p:nvSpPr>
        <p:spPr>
          <a:xfrm>
            <a:off x="538891" y="262128"/>
            <a:ext cx="10353761" cy="1326321"/>
          </a:xfrm>
        </p:spPr>
        <p:txBody>
          <a:bodyPr/>
          <a:lstStyle/>
          <a:p>
            <a:r>
              <a:rPr lang="en-IN" dirty="0"/>
              <a:t>CHI-SQUARE TEST ANALYSIS</a:t>
            </a:r>
          </a:p>
        </p:txBody>
      </p:sp>
      <p:pic>
        <p:nvPicPr>
          <p:cNvPr id="4" name="Picture 3">
            <a:extLst>
              <a:ext uri="{FF2B5EF4-FFF2-40B4-BE49-F238E27FC236}">
                <a16:creationId xmlns:a16="http://schemas.microsoft.com/office/drawing/2014/main" id="{E9EAA328-394D-EB70-3584-4D2C3CAABF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890" y="1569397"/>
            <a:ext cx="5010849" cy="1219370"/>
          </a:xfrm>
          <a:prstGeom prst="rect">
            <a:avLst/>
          </a:prstGeom>
        </p:spPr>
      </p:pic>
      <p:pic>
        <p:nvPicPr>
          <p:cNvPr id="6" name="Picture 5">
            <a:extLst>
              <a:ext uri="{FF2B5EF4-FFF2-40B4-BE49-F238E27FC236}">
                <a16:creationId xmlns:a16="http://schemas.microsoft.com/office/drawing/2014/main" id="{B0770F64-9E30-1785-F954-36173D1D51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0459" y="1569397"/>
            <a:ext cx="4848445" cy="1219370"/>
          </a:xfrm>
          <a:prstGeom prst="rect">
            <a:avLst/>
          </a:prstGeom>
        </p:spPr>
      </p:pic>
      <p:pic>
        <p:nvPicPr>
          <p:cNvPr id="8" name="Picture 7">
            <a:extLst>
              <a:ext uri="{FF2B5EF4-FFF2-40B4-BE49-F238E27FC236}">
                <a16:creationId xmlns:a16="http://schemas.microsoft.com/office/drawing/2014/main" id="{6AF068A0-1924-676F-F392-532C4E22A2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890" y="3648456"/>
            <a:ext cx="5010849" cy="1267002"/>
          </a:xfrm>
          <a:prstGeom prst="rect">
            <a:avLst/>
          </a:prstGeom>
        </p:spPr>
      </p:pic>
      <p:pic>
        <p:nvPicPr>
          <p:cNvPr id="10" name="Picture 9">
            <a:extLst>
              <a:ext uri="{FF2B5EF4-FFF2-40B4-BE49-F238E27FC236}">
                <a16:creationId xmlns:a16="http://schemas.microsoft.com/office/drawing/2014/main" id="{831060EE-FB1A-3CD7-EC0D-9F41C49F048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26213" y="3648456"/>
            <a:ext cx="4772691" cy="1267002"/>
          </a:xfrm>
          <a:prstGeom prst="rect">
            <a:avLst/>
          </a:prstGeom>
        </p:spPr>
      </p:pic>
    </p:spTree>
    <p:extLst>
      <p:ext uri="{BB962C8B-B14F-4D97-AF65-F5344CB8AC3E}">
        <p14:creationId xmlns:p14="http://schemas.microsoft.com/office/powerpoint/2010/main" val="373770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85D03-5007-A020-FAEF-EF336C2D7A02}"/>
              </a:ext>
            </a:extLst>
          </p:cNvPr>
          <p:cNvSpPr>
            <a:spLocks noGrp="1"/>
          </p:cNvSpPr>
          <p:nvPr>
            <p:ph type="title"/>
          </p:nvPr>
        </p:nvSpPr>
        <p:spPr>
          <a:xfrm>
            <a:off x="919119" y="408432"/>
            <a:ext cx="10353761" cy="1326321"/>
          </a:xfrm>
        </p:spPr>
        <p:txBody>
          <a:bodyPr/>
          <a:lstStyle/>
          <a:p>
            <a:r>
              <a:rPr lang="en-US" dirty="0"/>
              <a:t>Accuracy testing </a:t>
            </a:r>
            <a:endParaRPr lang="en-IN" dirty="0"/>
          </a:p>
        </p:txBody>
      </p:sp>
      <p:sp>
        <p:nvSpPr>
          <p:cNvPr id="3" name="Content Placeholder 2">
            <a:extLst>
              <a:ext uri="{FF2B5EF4-FFF2-40B4-BE49-F238E27FC236}">
                <a16:creationId xmlns:a16="http://schemas.microsoft.com/office/drawing/2014/main" id="{BC5D074A-9261-D770-514B-EFD1E121C8AA}"/>
              </a:ext>
            </a:extLst>
          </p:cNvPr>
          <p:cNvSpPr>
            <a:spLocks noGrp="1"/>
          </p:cNvSpPr>
          <p:nvPr>
            <p:ph idx="1"/>
          </p:nvPr>
        </p:nvSpPr>
        <p:spPr>
          <a:xfrm>
            <a:off x="1023523" y="1428112"/>
            <a:ext cx="10353762" cy="5021456"/>
          </a:xfrm>
        </p:spPr>
        <p:txBody>
          <a:bodyPr/>
          <a:lstStyle/>
          <a:p>
            <a:r>
              <a:rPr lang="en-US" dirty="0"/>
              <a:t>We have tested our model with various sentences and test cases, and it consistently achieved an accuracy of 98%.</a:t>
            </a:r>
          </a:p>
          <a:p>
            <a:endParaRPr lang="en-IN" dirty="0"/>
          </a:p>
        </p:txBody>
      </p:sp>
      <p:pic>
        <p:nvPicPr>
          <p:cNvPr id="5" name="Picture 4">
            <a:extLst>
              <a:ext uri="{FF2B5EF4-FFF2-40B4-BE49-F238E27FC236}">
                <a16:creationId xmlns:a16="http://schemas.microsoft.com/office/drawing/2014/main" id="{DF39898A-035C-3A89-62F0-BE682CCBF8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3523" y="2391525"/>
            <a:ext cx="4648849" cy="1476581"/>
          </a:xfrm>
          <a:prstGeom prst="rect">
            <a:avLst/>
          </a:prstGeom>
        </p:spPr>
      </p:pic>
      <p:pic>
        <p:nvPicPr>
          <p:cNvPr id="7" name="Picture 6">
            <a:extLst>
              <a:ext uri="{FF2B5EF4-FFF2-40B4-BE49-F238E27FC236}">
                <a16:creationId xmlns:a16="http://schemas.microsoft.com/office/drawing/2014/main" id="{0F2333F2-25FE-2BEF-F690-5F46AE4985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2576" y="2391525"/>
            <a:ext cx="4305901" cy="1476581"/>
          </a:xfrm>
          <a:prstGeom prst="rect">
            <a:avLst/>
          </a:prstGeom>
        </p:spPr>
      </p:pic>
      <p:pic>
        <p:nvPicPr>
          <p:cNvPr id="9" name="Picture 8">
            <a:extLst>
              <a:ext uri="{FF2B5EF4-FFF2-40B4-BE49-F238E27FC236}">
                <a16:creationId xmlns:a16="http://schemas.microsoft.com/office/drawing/2014/main" id="{6EFDE96E-F6C6-CF08-98A6-0C986390E7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43549" y="4451642"/>
            <a:ext cx="4224928" cy="1343212"/>
          </a:xfrm>
          <a:prstGeom prst="rect">
            <a:avLst/>
          </a:prstGeom>
        </p:spPr>
      </p:pic>
      <p:pic>
        <p:nvPicPr>
          <p:cNvPr id="11" name="Picture 10">
            <a:extLst>
              <a:ext uri="{FF2B5EF4-FFF2-40B4-BE49-F238E27FC236}">
                <a16:creationId xmlns:a16="http://schemas.microsoft.com/office/drawing/2014/main" id="{6AD352AC-AD9B-85A8-6BAD-F257332FEA2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2784" y="4451642"/>
            <a:ext cx="4648849" cy="1343212"/>
          </a:xfrm>
          <a:prstGeom prst="rect">
            <a:avLst/>
          </a:prstGeom>
        </p:spPr>
      </p:pic>
    </p:spTree>
    <p:extLst>
      <p:ext uri="{BB962C8B-B14F-4D97-AF65-F5344CB8AC3E}">
        <p14:creationId xmlns:p14="http://schemas.microsoft.com/office/powerpoint/2010/main" val="18888680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36589-9485-6CFA-E8E6-04F00A31CD17}"/>
              </a:ext>
            </a:extLst>
          </p:cNvPr>
          <p:cNvSpPr>
            <a:spLocks noGrp="1"/>
          </p:cNvSpPr>
          <p:nvPr>
            <p:ph type="title"/>
          </p:nvPr>
        </p:nvSpPr>
        <p:spPr>
          <a:xfrm>
            <a:off x="833113" y="573741"/>
            <a:ext cx="10353761" cy="1326321"/>
          </a:xfrm>
        </p:spPr>
        <p:txBody>
          <a:bodyPr/>
          <a:lstStyle/>
          <a:p>
            <a:endParaRPr lang="en-US"/>
          </a:p>
        </p:txBody>
      </p:sp>
      <p:pic>
        <p:nvPicPr>
          <p:cNvPr id="4" name="Content Placeholder 3" descr="A screenshot of a computer&#10;&#10;AI-generated content may be incorrect.">
            <a:extLst>
              <a:ext uri="{FF2B5EF4-FFF2-40B4-BE49-F238E27FC236}">
                <a16:creationId xmlns:a16="http://schemas.microsoft.com/office/drawing/2014/main" id="{957F3AED-FEA1-B995-C95E-6928DDA2496C}"/>
              </a:ext>
            </a:extLst>
          </p:cNvPr>
          <p:cNvPicPr>
            <a:picLocks noGrp="1" noChangeAspect="1"/>
          </p:cNvPicPr>
          <p:nvPr>
            <p:ph idx="1"/>
          </p:nvPr>
        </p:nvPicPr>
        <p:blipFill>
          <a:blip r:embed="rId2"/>
          <a:stretch>
            <a:fillRect/>
          </a:stretch>
        </p:blipFill>
        <p:spPr>
          <a:xfrm>
            <a:off x="6677891" y="-23102"/>
            <a:ext cx="5515847" cy="6846458"/>
          </a:xfrm>
        </p:spPr>
      </p:pic>
      <p:pic>
        <p:nvPicPr>
          <p:cNvPr id="5" name="Picture 4" descr="A screenshot of a computer code&#10;&#10;AI-generated content may be incorrect.">
            <a:extLst>
              <a:ext uri="{FF2B5EF4-FFF2-40B4-BE49-F238E27FC236}">
                <a16:creationId xmlns:a16="http://schemas.microsoft.com/office/drawing/2014/main" id="{E5E93533-16E6-14EC-6DD1-78337EBDCB42}"/>
              </a:ext>
            </a:extLst>
          </p:cNvPr>
          <p:cNvPicPr>
            <a:picLocks noChangeAspect="1"/>
          </p:cNvPicPr>
          <p:nvPr/>
        </p:nvPicPr>
        <p:blipFill>
          <a:blip r:embed="rId3"/>
          <a:stretch>
            <a:fillRect/>
          </a:stretch>
        </p:blipFill>
        <p:spPr>
          <a:xfrm>
            <a:off x="-79741" y="-22943"/>
            <a:ext cx="6681790" cy="6845084"/>
          </a:xfrm>
          <a:prstGeom prst="rect">
            <a:avLst/>
          </a:prstGeom>
        </p:spPr>
      </p:pic>
      <p:sp>
        <p:nvSpPr>
          <p:cNvPr id="6" name="TextBox 5">
            <a:extLst>
              <a:ext uri="{FF2B5EF4-FFF2-40B4-BE49-F238E27FC236}">
                <a16:creationId xmlns:a16="http://schemas.microsoft.com/office/drawing/2014/main" id="{DB7D25AE-BC40-ED0B-0B4F-6FAA42FDD101}"/>
              </a:ext>
            </a:extLst>
          </p:cNvPr>
          <p:cNvSpPr txBox="1"/>
          <p:nvPr/>
        </p:nvSpPr>
        <p:spPr>
          <a:xfrm>
            <a:off x="2135256" y="-18661"/>
            <a:ext cx="3872523"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200" b="1">
                <a:solidFill>
                  <a:schemeClr val="bg1"/>
                </a:solidFill>
                <a:latin typeface="Algerian"/>
              </a:rPr>
              <a:t>RESULTS</a:t>
            </a:r>
          </a:p>
        </p:txBody>
      </p:sp>
    </p:spTree>
    <p:extLst>
      <p:ext uri="{BB962C8B-B14F-4D97-AF65-F5344CB8AC3E}">
        <p14:creationId xmlns:p14="http://schemas.microsoft.com/office/powerpoint/2010/main" val="7609124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descr="A screenshot of a computer code&#10;&#10;AI-generated content may be incorrect.">
            <a:extLst>
              <a:ext uri="{FF2B5EF4-FFF2-40B4-BE49-F238E27FC236}">
                <a16:creationId xmlns:a16="http://schemas.microsoft.com/office/drawing/2014/main" id="{F19F92C4-943B-BA68-87B0-80F7F70C7B02}"/>
              </a:ext>
            </a:extLst>
          </p:cNvPr>
          <p:cNvPicPr>
            <a:picLocks noChangeAspect="1"/>
          </p:cNvPicPr>
          <p:nvPr/>
        </p:nvPicPr>
        <p:blipFill>
          <a:blip r:embed="rId2"/>
          <a:srcRect l="1204" r="10397" b="-1"/>
          <a:stretch/>
        </p:blipFill>
        <p:spPr>
          <a:xfrm>
            <a:off x="-1" y="71148"/>
            <a:ext cx="5957455" cy="6785393"/>
          </a:xfrm>
          <a:prstGeom prst="rect">
            <a:avLst/>
          </a:prstGeom>
        </p:spPr>
      </p:pic>
      <p:pic>
        <p:nvPicPr>
          <p:cNvPr id="3" name="Picture 2" descr="A screenshot of a computer error&#10;&#10;AI-generated content may be incorrect.">
            <a:extLst>
              <a:ext uri="{FF2B5EF4-FFF2-40B4-BE49-F238E27FC236}">
                <a16:creationId xmlns:a16="http://schemas.microsoft.com/office/drawing/2014/main" id="{A3A68210-060F-AB6B-99DA-3DEBFA8B12A9}"/>
              </a:ext>
            </a:extLst>
          </p:cNvPr>
          <p:cNvPicPr>
            <a:picLocks noChangeAspect="1"/>
          </p:cNvPicPr>
          <p:nvPr/>
        </p:nvPicPr>
        <p:blipFill>
          <a:blip r:embed="rId3"/>
          <a:srcRect r="5707" b="-1"/>
          <a:stretch/>
        </p:blipFill>
        <p:spPr>
          <a:xfrm>
            <a:off x="6096000" y="31043"/>
            <a:ext cx="6031345" cy="6785393"/>
          </a:xfrm>
          <a:prstGeom prst="rect">
            <a:avLst/>
          </a:prstGeom>
        </p:spPr>
      </p:pic>
    </p:spTree>
    <p:extLst>
      <p:ext uri="{BB962C8B-B14F-4D97-AF65-F5344CB8AC3E}">
        <p14:creationId xmlns:p14="http://schemas.microsoft.com/office/powerpoint/2010/main" val="33280281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FAAD5-339A-8108-9D93-3AA2A4CE528C}"/>
              </a:ext>
            </a:extLst>
          </p:cNvPr>
          <p:cNvSpPr>
            <a:spLocks noGrp="1"/>
          </p:cNvSpPr>
          <p:nvPr>
            <p:ph type="title"/>
          </p:nvPr>
        </p:nvSpPr>
        <p:spPr>
          <a:xfrm>
            <a:off x="913795" y="609601"/>
            <a:ext cx="10353761" cy="1025236"/>
          </a:xfrm>
        </p:spPr>
        <p:txBody>
          <a:bodyPr/>
          <a:lstStyle/>
          <a:p>
            <a:r>
              <a:rPr lang="en-US" dirty="0"/>
              <a:t>discussion</a:t>
            </a:r>
            <a:endParaRPr lang="en-IN" dirty="0"/>
          </a:p>
        </p:txBody>
      </p:sp>
      <p:sp>
        <p:nvSpPr>
          <p:cNvPr id="3" name="Content Placeholder 2">
            <a:extLst>
              <a:ext uri="{FF2B5EF4-FFF2-40B4-BE49-F238E27FC236}">
                <a16:creationId xmlns:a16="http://schemas.microsoft.com/office/drawing/2014/main" id="{12438F44-CE85-542E-B147-8FA5511A6AD1}"/>
              </a:ext>
            </a:extLst>
          </p:cNvPr>
          <p:cNvSpPr>
            <a:spLocks noGrp="1"/>
          </p:cNvSpPr>
          <p:nvPr>
            <p:ph idx="1"/>
          </p:nvPr>
        </p:nvSpPr>
        <p:spPr>
          <a:xfrm>
            <a:off x="913795" y="1745673"/>
            <a:ext cx="10353762" cy="4045527"/>
          </a:xfrm>
        </p:spPr>
        <p:txBody>
          <a:bodyPr/>
          <a:lstStyle/>
          <a:p>
            <a:r>
              <a:rPr lang="en-US" sz="2400" dirty="0"/>
              <a:t>This hybrid encryption method combines the speed of the Affine Cipher with the strong security of RSA. Affine Cipher is fast and easy to apply, while RSA is more secure but slower. By first encrypting the message with Affine and then using RSA, we reduce the amount of data RSA has to handle, which makes the process slightly faster than using RSA alone. This approach provides a good balance between speed and security. During testing, the system showed high accuracy and worked well for secure and quick message encryption.</a:t>
            </a:r>
          </a:p>
          <a:p>
            <a:pPr marL="0" indent="0">
              <a:buNone/>
            </a:pPr>
            <a:endParaRPr lang="en-IN" dirty="0"/>
          </a:p>
        </p:txBody>
      </p:sp>
    </p:spTree>
    <p:extLst>
      <p:ext uri="{BB962C8B-B14F-4D97-AF65-F5344CB8AC3E}">
        <p14:creationId xmlns:p14="http://schemas.microsoft.com/office/powerpoint/2010/main" val="23129779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50263-90C2-9322-439A-99335F9B5C0D}"/>
              </a:ext>
            </a:extLst>
          </p:cNvPr>
          <p:cNvSpPr>
            <a:spLocks noGrp="1"/>
          </p:cNvSpPr>
          <p:nvPr>
            <p:ph type="title"/>
          </p:nvPr>
        </p:nvSpPr>
        <p:spPr/>
        <p:txBody>
          <a:bodyPr/>
          <a:lstStyle/>
          <a:p>
            <a:r>
              <a:rPr lang="en-US">
                <a:latin typeface="Algerian"/>
              </a:rPr>
              <a:t>FUTURE SCOPE</a:t>
            </a:r>
          </a:p>
        </p:txBody>
      </p:sp>
      <p:sp>
        <p:nvSpPr>
          <p:cNvPr id="3" name="Content Placeholder 2">
            <a:extLst>
              <a:ext uri="{FF2B5EF4-FFF2-40B4-BE49-F238E27FC236}">
                <a16:creationId xmlns:a16="http://schemas.microsoft.com/office/drawing/2014/main" id="{886017E2-A1BF-D950-10C5-2AE88A4FBBBE}"/>
              </a:ext>
            </a:extLst>
          </p:cNvPr>
          <p:cNvSpPr>
            <a:spLocks noGrp="1"/>
          </p:cNvSpPr>
          <p:nvPr>
            <p:ph idx="1"/>
          </p:nvPr>
        </p:nvSpPr>
        <p:spPr/>
        <p:txBody>
          <a:bodyPr vert="horz" lIns="91440" tIns="45720" rIns="91440" bIns="45720" rtlCol="0" anchor="t">
            <a:noAutofit/>
          </a:bodyPr>
          <a:lstStyle/>
          <a:p>
            <a:r>
              <a:rPr lang="en-US" sz="2400" dirty="0">
                <a:latin typeface="Calibri"/>
                <a:ea typeface="+mn-lt"/>
                <a:cs typeface="+mn-lt"/>
              </a:rPr>
              <a:t>The system can be extended to encrypt files, images and real-time communication data.</a:t>
            </a:r>
            <a:endParaRPr lang="en-US" sz="2400" dirty="0">
              <a:latin typeface="Calibri"/>
              <a:ea typeface="Calibri"/>
              <a:cs typeface="Calibri"/>
            </a:endParaRPr>
          </a:p>
          <a:p>
            <a:r>
              <a:rPr lang="en-US" sz="2400" dirty="0">
                <a:latin typeface="Calibri"/>
                <a:ea typeface="+mn-lt"/>
                <a:cs typeface="+mn-lt"/>
              </a:rPr>
              <a:t>A graphical user interface (GUI) and IoT compatibility can enhance usability and practicality.</a:t>
            </a:r>
            <a:endParaRPr lang="en-US" sz="2400" dirty="0">
              <a:latin typeface="Calibri"/>
              <a:ea typeface="Calibri"/>
              <a:cs typeface="Calibri"/>
            </a:endParaRPr>
          </a:p>
          <a:p>
            <a:r>
              <a:rPr lang="en-US" sz="2400" dirty="0">
                <a:latin typeface="Calibri"/>
                <a:ea typeface="+mn-lt"/>
                <a:cs typeface="+mn-lt"/>
              </a:rPr>
              <a:t>Performance improvements can be achieved through optimized key generation and multi-threading.</a:t>
            </a:r>
            <a:endParaRPr lang="en-US" sz="2400" dirty="0">
              <a:latin typeface="Calibri"/>
              <a:ea typeface="Calibri"/>
              <a:cs typeface="Calibri"/>
            </a:endParaRPr>
          </a:p>
          <a:p>
            <a:r>
              <a:rPr lang="en-US" sz="2400" dirty="0">
                <a:latin typeface="Calibri"/>
                <a:ea typeface="+mn-lt"/>
                <a:cs typeface="+mn-lt"/>
              </a:rPr>
              <a:t>It has strong potential for use in educational tools and lightweight secure messaging apps.</a:t>
            </a:r>
            <a:endParaRPr lang="en-US" sz="2400" dirty="0">
              <a:latin typeface="Calibri"/>
              <a:ea typeface="Calibri"/>
              <a:cs typeface="Calibri"/>
            </a:endParaRPr>
          </a:p>
          <a:p>
            <a:endParaRPr lang="en-US" sz="2400" dirty="0">
              <a:latin typeface="Calibri"/>
              <a:ea typeface="Calibri"/>
              <a:cs typeface="Calibri"/>
            </a:endParaRPr>
          </a:p>
        </p:txBody>
      </p:sp>
    </p:spTree>
    <p:extLst>
      <p:ext uri="{BB962C8B-B14F-4D97-AF65-F5344CB8AC3E}">
        <p14:creationId xmlns:p14="http://schemas.microsoft.com/office/powerpoint/2010/main" val="36231590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C7E0B-D00C-52E9-26F3-9318B54E16AB}"/>
              </a:ext>
            </a:extLst>
          </p:cNvPr>
          <p:cNvSpPr>
            <a:spLocks noGrp="1"/>
          </p:cNvSpPr>
          <p:nvPr>
            <p:ph type="title"/>
          </p:nvPr>
        </p:nvSpPr>
        <p:spPr>
          <a:xfrm>
            <a:off x="913795" y="387928"/>
            <a:ext cx="10353761" cy="1099127"/>
          </a:xfrm>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04D9B71A-DDFD-0572-971C-9151BBC858B6}"/>
              </a:ext>
            </a:extLst>
          </p:cNvPr>
          <p:cNvSpPr>
            <a:spLocks noGrp="1"/>
          </p:cNvSpPr>
          <p:nvPr>
            <p:ph idx="1"/>
          </p:nvPr>
        </p:nvSpPr>
        <p:spPr>
          <a:xfrm>
            <a:off x="913795" y="1588655"/>
            <a:ext cx="10353762" cy="4202545"/>
          </a:xfrm>
        </p:spPr>
        <p:txBody>
          <a:bodyPr vert="horz" lIns="91440" tIns="45720" rIns="91440" bIns="45720" rtlCol="0" anchor="t">
            <a:norm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This hybrid encryption method uses Affine Cipher for fast text scrambling and RSA for strong security. Together, they make the system more secure and reliable. It is an efficient approach for data encryption and decryption. It provides safer data on the internet communication system, as well as for organizational, personal, and business purposes, etc. The experiment result shows that our proposed approach has the highest Chi-Square test value compared to RSA</a:t>
            </a:r>
            <a:r>
              <a:rPr lang="en-US" sz="2000" dirty="0"/>
              <a:t>.</a:t>
            </a:r>
            <a:endParaRPr lang="en-IN" sz="2400" dirty="0">
              <a:latin typeface="Calibri"/>
              <a:ea typeface="Calibri"/>
              <a:cs typeface="Calibri"/>
            </a:endParaRPr>
          </a:p>
        </p:txBody>
      </p:sp>
    </p:spTree>
    <p:extLst>
      <p:ext uri="{BB962C8B-B14F-4D97-AF65-F5344CB8AC3E}">
        <p14:creationId xmlns:p14="http://schemas.microsoft.com/office/powerpoint/2010/main" val="36828786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CB5B4-A069-F13B-E9FF-C6951B76FBAB}"/>
              </a:ext>
            </a:extLst>
          </p:cNvPr>
          <p:cNvSpPr>
            <a:spLocks noGrp="1"/>
          </p:cNvSpPr>
          <p:nvPr>
            <p:ph type="title"/>
          </p:nvPr>
        </p:nvSpPr>
        <p:spPr/>
        <p:txBody>
          <a:bodyPr/>
          <a:lstStyle/>
          <a:p>
            <a:r>
              <a:rPr lang="en-US" err="1"/>
              <a:t>reFERENCES</a:t>
            </a:r>
            <a:endParaRPr lang="en-IN"/>
          </a:p>
        </p:txBody>
      </p:sp>
      <p:sp>
        <p:nvSpPr>
          <p:cNvPr id="3" name="Content Placeholder 2">
            <a:extLst>
              <a:ext uri="{FF2B5EF4-FFF2-40B4-BE49-F238E27FC236}">
                <a16:creationId xmlns:a16="http://schemas.microsoft.com/office/drawing/2014/main" id="{698C0B84-CF20-0698-D309-36B5AA5401CB}"/>
              </a:ext>
            </a:extLst>
          </p:cNvPr>
          <p:cNvSpPr>
            <a:spLocks noGrp="1"/>
          </p:cNvSpPr>
          <p:nvPr>
            <p:ph idx="1"/>
          </p:nvPr>
        </p:nvSpPr>
        <p:spPr/>
        <p:txBody>
          <a:bodyPr/>
          <a:lstStyle/>
          <a:p>
            <a:pPr marL="0" indent="0">
              <a:buNone/>
            </a:pPr>
            <a:r>
              <a:rPr lang="en-IN" dirty="0">
                <a:hlinkClick r:id="rId2"/>
              </a:rPr>
              <a:t>https://ieeexplore.ieee.org/document/9756078</a:t>
            </a:r>
            <a:endParaRPr lang="en-IN" dirty="0"/>
          </a:p>
          <a:p>
            <a:pPr marL="0" indent="0">
              <a:buNone/>
            </a:pPr>
            <a:endParaRPr lang="en-IN" dirty="0"/>
          </a:p>
          <a:p>
            <a:pPr marL="0" indent="0">
              <a:buNone/>
            </a:pPr>
            <a:r>
              <a:rPr lang="en-IN" dirty="0">
                <a:hlinkClick r:id="rId3"/>
              </a:rPr>
              <a:t>https://ieeexplore.ieee.org/stamp/stamp.jsp?tp=&amp;arnumber=7019464</a:t>
            </a:r>
            <a:endParaRPr lang="en-IN" dirty="0"/>
          </a:p>
          <a:p>
            <a:pPr marL="0" indent="0">
              <a:buNone/>
            </a:pPr>
            <a:endParaRPr lang="en-IN" dirty="0"/>
          </a:p>
          <a:p>
            <a:pPr marL="0" indent="0">
              <a:buNone/>
            </a:pPr>
            <a:r>
              <a:rPr lang="en-IN" dirty="0"/>
              <a:t>https://ieeexplore.ieee.org/stamp/stamp.jsp?tp=&amp;arnumber=7041740</a:t>
            </a:r>
          </a:p>
        </p:txBody>
      </p:sp>
    </p:spTree>
    <p:extLst>
      <p:ext uri="{BB962C8B-B14F-4D97-AF65-F5344CB8AC3E}">
        <p14:creationId xmlns:p14="http://schemas.microsoft.com/office/powerpoint/2010/main" val="19099915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C3983-DCCA-79CC-8455-C4E1DB81ABEB}"/>
              </a:ext>
            </a:extLst>
          </p:cNvPr>
          <p:cNvSpPr>
            <a:spLocks noGrp="1"/>
          </p:cNvSpPr>
          <p:nvPr>
            <p:ph type="title"/>
          </p:nvPr>
        </p:nvSpPr>
        <p:spPr>
          <a:xfrm>
            <a:off x="666907" y="2374392"/>
            <a:ext cx="10353761" cy="1326321"/>
          </a:xfrm>
        </p:spPr>
        <p:txBody>
          <a:bodyPr>
            <a:normAutofit/>
          </a:bodyPr>
          <a:lstStyle/>
          <a:p>
            <a:r>
              <a:rPr lang="en-US" sz="5400">
                <a:latin typeface="Algerian" panose="04020705040A02060702" pitchFamily="82" charset="0"/>
              </a:rPr>
              <a:t>THANK YOU</a:t>
            </a:r>
            <a:endParaRPr lang="en-IN" sz="5400">
              <a:latin typeface="Algerian" panose="04020705040A02060702" pitchFamily="82" charset="0"/>
            </a:endParaRPr>
          </a:p>
        </p:txBody>
      </p:sp>
    </p:spTree>
    <p:extLst>
      <p:ext uri="{BB962C8B-B14F-4D97-AF65-F5344CB8AC3E}">
        <p14:creationId xmlns:p14="http://schemas.microsoft.com/office/powerpoint/2010/main" val="1468888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5B2D5-8DB7-C8E4-5FB2-C89D9FA964A8}"/>
              </a:ext>
            </a:extLst>
          </p:cNvPr>
          <p:cNvSpPr>
            <a:spLocks noGrp="1"/>
          </p:cNvSpPr>
          <p:nvPr>
            <p:ph type="ctrTitle"/>
          </p:nvPr>
        </p:nvSpPr>
        <p:spPr>
          <a:xfrm>
            <a:off x="731519" y="420623"/>
            <a:ext cx="5265779" cy="958787"/>
          </a:xfrm>
        </p:spPr>
        <p:txBody>
          <a:bodyPr/>
          <a:lstStyle/>
          <a:p>
            <a:r>
              <a:rPr lang="en-US">
                <a:latin typeface="Algerian" panose="04020705040A02060702" pitchFamily="82" charset="0"/>
              </a:rPr>
              <a:t>introduction</a:t>
            </a:r>
            <a:endParaRPr lang="en-IN">
              <a:latin typeface="Algerian" panose="04020705040A02060702" pitchFamily="82" charset="0"/>
            </a:endParaRPr>
          </a:p>
        </p:txBody>
      </p:sp>
      <p:sp>
        <p:nvSpPr>
          <p:cNvPr id="3" name="Subtitle 2">
            <a:extLst>
              <a:ext uri="{FF2B5EF4-FFF2-40B4-BE49-F238E27FC236}">
                <a16:creationId xmlns:a16="http://schemas.microsoft.com/office/drawing/2014/main" id="{427D2EDE-B685-4F8A-DA07-8689905D70D8}"/>
              </a:ext>
            </a:extLst>
          </p:cNvPr>
          <p:cNvSpPr>
            <a:spLocks noGrp="1"/>
          </p:cNvSpPr>
          <p:nvPr>
            <p:ph type="subTitle" idx="1"/>
          </p:nvPr>
        </p:nvSpPr>
        <p:spPr>
          <a:xfrm>
            <a:off x="561996" y="1818958"/>
            <a:ext cx="10054187" cy="3210242"/>
          </a:xfrm>
        </p:spPr>
        <p:txBody>
          <a:bodyPr>
            <a:normAutofit/>
          </a:bodyPr>
          <a:lstStyle/>
          <a:p>
            <a:pPr marL="342900" indent="-342900" algn="l">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This project is about encrypting and decrypting messages using two methods: Affine Cipher and RSA.</a:t>
            </a:r>
          </a:p>
          <a:p>
            <a:pPr marL="342900" indent="-342900" algn="l">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Affine is fast and simple, while RSA adds strong security by safely sharing keys.</a:t>
            </a:r>
          </a:p>
          <a:p>
            <a:pPr marL="342900" indent="-342900" algn="l">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By combining both, we make messaging both unpredictable  and secure.</a:t>
            </a:r>
          </a:p>
          <a:p>
            <a:endParaRPr lang="en-IN" dirty="0"/>
          </a:p>
        </p:txBody>
      </p:sp>
    </p:spTree>
    <p:extLst>
      <p:ext uri="{BB962C8B-B14F-4D97-AF65-F5344CB8AC3E}">
        <p14:creationId xmlns:p14="http://schemas.microsoft.com/office/powerpoint/2010/main" val="2435744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DECDD-A3CF-6A5C-124D-646CFFF2729C}"/>
              </a:ext>
            </a:extLst>
          </p:cNvPr>
          <p:cNvSpPr>
            <a:spLocks noGrp="1"/>
          </p:cNvSpPr>
          <p:nvPr>
            <p:ph type="title"/>
          </p:nvPr>
        </p:nvSpPr>
        <p:spPr>
          <a:xfrm>
            <a:off x="593755" y="554736"/>
            <a:ext cx="5075525" cy="1326321"/>
          </a:xfrm>
        </p:spPr>
        <p:txBody>
          <a:bodyPr>
            <a:normAutofit/>
          </a:bodyPr>
          <a:lstStyle/>
          <a:p>
            <a:r>
              <a:rPr lang="en-US" sz="4800">
                <a:latin typeface="Algerian" panose="04020705040A02060702" pitchFamily="82" charset="0"/>
              </a:rPr>
              <a:t>OBJECTIVES</a:t>
            </a:r>
            <a:endParaRPr lang="en-IN" sz="4800">
              <a:latin typeface="Algerian" panose="04020705040A02060702" pitchFamily="82" charset="0"/>
            </a:endParaRPr>
          </a:p>
        </p:txBody>
      </p:sp>
      <p:sp>
        <p:nvSpPr>
          <p:cNvPr id="3" name="Content Placeholder 2">
            <a:extLst>
              <a:ext uri="{FF2B5EF4-FFF2-40B4-BE49-F238E27FC236}">
                <a16:creationId xmlns:a16="http://schemas.microsoft.com/office/drawing/2014/main" id="{6A3C699C-1F1C-629E-B4F4-0C703CED1623}"/>
              </a:ext>
            </a:extLst>
          </p:cNvPr>
          <p:cNvSpPr>
            <a:spLocks noGrp="1"/>
          </p:cNvSpPr>
          <p:nvPr>
            <p:ph idx="1"/>
          </p:nvPr>
        </p:nvSpPr>
        <p:spPr/>
        <p:txBody>
          <a:bodyPr/>
          <a:lstStyle/>
          <a:p>
            <a:pPr>
              <a:buFont typeface="Arial" panose="020B0604020202020204" pitchFamily="34" charset="0"/>
              <a:buChar char="•"/>
            </a:pPr>
            <a:r>
              <a:rPr lang="en-US" sz="2400">
                <a:latin typeface="Calibri" panose="020F0502020204030204" pitchFamily="34" charset="0"/>
                <a:ea typeface="Calibri" panose="020F0502020204030204" pitchFamily="34" charset="0"/>
                <a:cs typeface="Calibri" panose="020F0502020204030204" pitchFamily="34" charset="0"/>
              </a:rPr>
              <a:t>To use the Affine Cipher for quick and simple message encryption.</a:t>
            </a:r>
          </a:p>
          <a:p>
            <a:pPr>
              <a:buFont typeface="Arial" panose="020B0604020202020204" pitchFamily="34" charset="0"/>
              <a:buChar char="•"/>
            </a:pPr>
            <a:r>
              <a:rPr lang="en-US" sz="2400">
                <a:latin typeface="Calibri" panose="020F0502020204030204" pitchFamily="34" charset="0"/>
                <a:ea typeface="Calibri" panose="020F0502020204030204" pitchFamily="34" charset="0"/>
                <a:cs typeface="Calibri" panose="020F0502020204030204" pitchFamily="34" charset="0"/>
              </a:rPr>
              <a:t>To apply RSA for secure key sharing and strong protection.</a:t>
            </a:r>
          </a:p>
          <a:p>
            <a:pPr>
              <a:buFont typeface="Arial" panose="020B0604020202020204" pitchFamily="34" charset="0"/>
              <a:buChar char="•"/>
            </a:pPr>
            <a:r>
              <a:rPr lang="en-US" sz="2400">
                <a:latin typeface="Calibri" panose="020F0502020204030204" pitchFamily="34" charset="0"/>
                <a:ea typeface="Calibri" panose="020F0502020204030204" pitchFamily="34" charset="0"/>
                <a:cs typeface="Calibri" panose="020F0502020204030204" pitchFamily="34" charset="0"/>
              </a:rPr>
              <a:t>To combine both methods for a safer and more efficient way to send messages.</a:t>
            </a:r>
          </a:p>
          <a:p>
            <a:pPr>
              <a:buFont typeface="Arial" panose="020B0604020202020204" pitchFamily="34" charset="0"/>
              <a:buChar char="•"/>
            </a:pPr>
            <a:r>
              <a:rPr lang="en-US" sz="2400">
                <a:latin typeface="Calibri" panose="020F0502020204030204" pitchFamily="34" charset="0"/>
                <a:ea typeface="Calibri" panose="020F0502020204030204" pitchFamily="34" charset="0"/>
                <a:cs typeface="Calibri" panose="020F0502020204030204" pitchFamily="34" charset="0"/>
              </a:rPr>
              <a:t>To protect messages from being read or changed by anyone else.</a:t>
            </a:r>
          </a:p>
          <a:p>
            <a:pPr>
              <a:buFont typeface="Arial" panose="020B0604020202020204" pitchFamily="34" charset="0"/>
              <a:buChar char="•"/>
            </a:pPr>
            <a:r>
              <a:rPr lang="en-US" sz="2400">
                <a:latin typeface="Calibri" panose="020F0502020204030204" pitchFamily="34" charset="0"/>
                <a:ea typeface="Calibri" panose="020F0502020204030204" pitchFamily="34" charset="0"/>
                <a:cs typeface="Calibri" panose="020F0502020204030204" pitchFamily="34" charset="0"/>
              </a:rPr>
              <a:t>To learn how classic and modern encryption can work together in real applications.</a:t>
            </a:r>
          </a:p>
          <a:p>
            <a:endParaRPr lang="en-IN"/>
          </a:p>
        </p:txBody>
      </p:sp>
    </p:spTree>
    <p:extLst>
      <p:ext uri="{BB962C8B-B14F-4D97-AF65-F5344CB8AC3E}">
        <p14:creationId xmlns:p14="http://schemas.microsoft.com/office/powerpoint/2010/main" val="2488757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D2A4CA18-D198-43F1-1DB9-832CD924D6A7}"/>
              </a:ext>
            </a:extLst>
          </p:cNvPr>
          <p:cNvGraphicFramePr>
            <a:graphicFrameLocks noGrp="1"/>
          </p:cNvGraphicFramePr>
          <p:nvPr>
            <p:extLst>
              <p:ext uri="{D42A27DB-BD31-4B8C-83A1-F6EECF244321}">
                <p14:modId xmlns:p14="http://schemas.microsoft.com/office/powerpoint/2010/main" val="4195053311"/>
              </p:ext>
            </p:extLst>
          </p:nvPr>
        </p:nvGraphicFramePr>
        <p:xfrm>
          <a:off x="0" y="0"/>
          <a:ext cx="12192000" cy="6982333"/>
        </p:xfrm>
        <a:graphic>
          <a:graphicData uri="http://schemas.openxmlformats.org/drawingml/2006/table">
            <a:tbl>
              <a:tblPr firstRow="1" bandRow="1">
                <a:tableStyleId>{073A0DAA-6AF3-43AB-8588-CEC1D06C72B9}</a:tableStyleId>
              </a:tblPr>
              <a:tblGrid>
                <a:gridCol w="1243584">
                  <a:extLst>
                    <a:ext uri="{9D8B030D-6E8A-4147-A177-3AD203B41FA5}">
                      <a16:colId xmlns:a16="http://schemas.microsoft.com/office/drawing/2014/main" val="2374921256"/>
                    </a:ext>
                  </a:extLst>
                </a:gridCol>
                <a:gridCol w="2801943">
                  <a:extLst>
                    <a:ext uri="{9D8B030D-6E8A-4147-A177-3AD203B41FA5}">
                      <a16:colId xmlns:a16="http://schemas.microsoft.com/office/drawing/2014/main" val="4116581830"/>
                    </a:ext>
                  </a:extLst>
                </a:gridCol>
                <a:gridCol w="1651185">
                  <a:extLst>
                    <a:ext uri="{9D8B030D-6E8A-4147-A177-3AD203B41FA5}">
                      <a16:colId xmlns:a16="http://schemas.microsoft.com/office/drawing/2014/main" val="2825138811"/>
                    </a:ext>
                  </a:extLst>
                </a:gridCol>
                <a:gridCol w="3264408">
                  <a:extLst>
                    <a:ext uri="{9D8B030D-6E8A-4147-A177-3AD203B41FA5}">
                      <a16:colId xmlns:a16="http://schemas.microsoft.com/office/drawing/2014/main" val="3498275394"/>
                    </a:ext>
                  </a:extLst>
                </a:gridCol>
                <a:gridCol w="3230880">
                  <a:extLst>
                    <a:ext uri="{9D8B030D-6E8A-4147-A177-3AD203B41FA5}">
                      <a16:colId xmlns:a16="http://schemas.microsoft.com/office/drawing/2014/main" val="484882325"/>
                    </a:ext>
                  </a:extLst>
                </a:gridCol>
              </a:tblGrid>
              <a:tr h="675439">
                <a:tc>
                  <a:txBody>
                    <a:bodyPr/>
                    <a:lstStyle/>
                    <a:p>
                      <a:endParaRPr lang="en-US"/>
                    </a:p>
                    <a:p>
                      <a:r>
                        <a:rPr lang="en-US"/>
                        <a:t>S.NO</a:t>
                      </a:r>
                      <a:endParaRPr lang="en-IN"/>
                    </a:p>
                  </a:txBody>
                  <a:tcPr/>
                </a:tc>
                <a:tc>
                  <a:txBody>
                    <a:bodyPr/>
                    <a:lstStyle/>
                    <a:p>
                      <a:endParaRPr lang="en-US"/>
                    </a:p>
                    <a:p>
                      <a:r>
                        <a:rPr lang="en-IN"/>
                        <a:t>       Paper Name</a:t>
                      </a:r>
                    </a:p>
                  </a:txBody>
                  <a:tcPr/>
                </a:tc>
                <a:tc>
                  <a:txBody>
                    <a:bodyPr/>
                    <a:lstStyle/>
                    <a:p>
                      <a:r>
                        <a:rPr lang="en-US"/>
                        <a:t> </a:t>
                      </a:r>
                    </a:p>
                    <a:p>
                      <a:r>
                        <a:rPr lang="en-US"/>
                        <a:t>         Year</a:t>
                      </a:r>
                      <a:endParaRPr lang="en-IN"/>
                    </a:p>
                  </a:txBody>
                  <a:tcPr/>
                </a:tc>
                <a:tc>
                  <a:txBody>
                    <a:bodyPr/>
                    <a:lstStyle/>
                    <a:p>
                      <a:endParaRPr lang="en-US"/>
                    </a:p>
                    <a:p>
                      <a:r>
                        <a:rPr lang="en-IN"/>
                        <a:t>          Methodology</a:t>
                      </a:r>
                    </a:p>
                  </a:txBody>
                  <a:tcPr/>
                </a:tc>
                <a:tc>
                  <a:txBody>
                    <a:bodyPr/>
                    <a:lstStyle/>
                    <a:p>
                      <a:endParaRPr lang="en-US"/>
                    </a:p>
                    <a:p>
                      <a:r>
                        <a:rPr lang="en-IN"/>
                        <a:t>      Key contribution</a:t>
                      </a:r>
                    </a:p>
                  </a:txBody>
                  <a:tcPr/>
                </a:tc>
                <a:extLst>
                  <a:ext uri="{0D108BD9-81ED-4DB2-BD59-A6C34878D82A}">
                    <a16:rowId xmlns:a16="http://schemas.microsoft.com/office/drawing/2014/main" val="3022578711"/>
                  </a:ext>
                </a:extLst>
              </a:tr>
              <a:tr h="1734236">
                <a:tc>
                  <a:txBody>
                    <a:bodyPr/>
                    <a:lstStyle/>
                    <a:p>
                      <a:endParaRPr lang="en-US"/>
                    </a:p>
                    <a:p>
                      <a:endParaRPr lang="en-IN"/>
                    </a:p>
                    <a:p>
                      <a:r>
                        <a:rPr lang="en-IN"/>
                        <a:t>1</a:t>
                      </a:r>
                    </a:p>
                    <a:p>
                      <a:endParaRPr lang="en-IN"/>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A New Approach of Cryptography for Data Encryption and Decryption</a:t>
                      </a:r>
                    </a:p>
                    <a:p>
                      <a:endParaRPr lang="en-IN" dirty="0"/>
                    </a:p>
                  </a:txBody>
                  <a:tcPr/>
                </a:tc>
                <a:tc>
                  <a:txBody>
                    <a:bodyPr/>
                    <a:lstStyle/>
                    <a:p>
                      <a:r>
                        <a:rPr lang="en-US"/>
                        <a:t>   2022</a:t>
                      </a:r>
                      <a:endParaRPr lang="en-IN"/>
                    </a:p>
                  </a:txBody>
                  <a:tcPr/>
                </a:tc>
                <a:tc>
                  <a:txBody>
                    <a:bodyPr/>
                    <a:lstStyle/>
                    <a:p>
                      <a:r>
                        <a:rPr lang="en-US" sz="1800"/>
                        <a:t>This paper uses a new encryption method that creates a unique key from random characters for every text  and then converted into binary</a:t>
                      </a:r>
                      <a:endParaRPr lang="en-IN"/>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t>This method improves a new  data security by adding more randomness to encryption, performing better and faster </a:t>
                      </a:r>
                      <a:endParaRPr lang="en-IN" sz="1800"/>
                    </a:p>
                    <a:p>
                      <a:endParaRPr lang="en-IN"/>
                    </a:p>
                  </a:txBody>
                  <a:tcPr/>
                </a:tc>
                <a:extLst>
                  <a:ext uri="{0D108BD9-81ED-4DB2-BD59-A6C34878D82A}">
                    <a16:rowId xmlns:a16="http://schemas.microsoft.com/office/drawing/2014/main" val="2218253272"/>
                  </a:ext>
                </a:extLst>
              </a:tr>
              <a:tr h="1369134">
                <a:tc>
                  <a:txBody>
                    <a:bodyPr/>
                    <a:lstStyle/>
                    <a:p>
                      <a:endParaRPr lang="en-US"/>
                    </a:p>
                    <a:p>
                      <a:endParaRPr lang="en-IN"/>
                    </a:p>
                    <a:p>
                      <a:r>
                        <a:rPr lang="en-IN"/>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Chaotic Encoder-Decoder on FPGA for Crypto System</a:t>
                      </a:r>
                    </a:p>
                    <a:p>
                      <a:endParaRPr lang="en-IN" dirty="0"/>
                    </a:p>
                  </a:txBody>
                  <a:tcPr/>
                </a:tc>
                <a:tc>
                  <a:txBody>
                    <a:bodyPr/>
                    <a:lstStyle/>
                    <a:p>
                      <a:r>
                        <a:rPr lang="en-US" dirty="0"/>
                        <a:t>  2022</a:t>
                      </a:r>
                    </a:p>
                    <a:p>
                      <a:pPr lvl="0">
                        <a:buNone/>
                      </a:pPr>
                      <a:endParaRPr lang="en-US" dirty="0"/>
                    </a:p>
                  </a:txBody>
                  <a:tcPr/>
                </a:tc>
                <a:tc>
                  <a:txBody>
                    <a:bodyPr/>
                    <a:lstStyle/>
                    <a:p>
                      <a:r>
                        <a:rPr lang="en-US" sz="1800" dirty="0"/>
                        <a:t>Used chaotic behavior in digital filters for encryption . Implemented the system on an FPGA for fast  processing </a:t>
                      </a:r>
                      <a:endParaRPr lang="en-IN" dirty="0"/>
                    </a:p>
                  </a:txBody>
                  <a:tcPr/>
                </a:tc>
                <a:tc>
                  <a:txBody>
                    <a:bodyPr/>
                    <a:lstStyle/>
                    <a:p>
                      <a:r>
                        <a:rPr lang="en-US" sz="1800"/>
                        <a:t>Tested and confirmed that chaotic cryptosystems can work effectively </a:t>
                      </a:r>
                      <a:endParaRPr lang="en-IN"/>
                    </a:p>
                  </a:txBody>
                  <a:tcPr/>
                </a:tc>
                <a:extLst>
                  <a:ext uri="{0D108BD9-81ED-4DB2-BD59-A6C34878D82A}">
                    <a16:rowId xmlns:a16="http://schemas.microsoft.com/office/drawing/2014/main" val="2355836365"/>
                  </a:ext>
                </a:extLst>
              </a:tr>
              <a:tr h="1581270">
                <a:tc>
                  <a:txBody>
                    <a:bodyPr/>
                    <a:lstStyle/>
                    <a:p>
                      <a:r>
                        <a:rPr lang="en-US"/>
                        <a:t> </a:t>
                      </a:r>
                    </a:p>
                    <a:p>
                      <a:endParaRPr lang="en-IN"/>
                    </a:p>
                    <a:p>
                      <a:r>
                        <a:rPr lang="en-IN"/>
                        <a:t>3</a:t>
                      </a:r>
                      <a:endParaRPr lang="en-US"/>
                    </a:p>
                  </a:txBody>
                  <a:tcPr/>
                </a:tc>
                <a:tc>
                  <a:txBody>
                    <a:bodyPr/>
                    <a:lstStyle/>
                    <a:p>
                      <a:r>
                        <a:rPr lang="en-US" dirty="0"/>
                        <a:t>Secure Data</a:t>
                      </a:r>
                    </a:p>
                    <a:p>
                      <a:r>
                        <a:rPr lang="en-US" dirty="0"/>
                        <a:t>Communication and Cryptography Based on DNA-Based Message Encoding</a:t>
                      </a:r>
                      <a:endParaRPr lang="en-IN" dirty="0"/>
                    </a:p>
                    <a:p>
                      <a:endParaRPr lang="en-IN" dirty="0"/>
                    </a:p>
                  </a:txBody>
                  <a:tcPr/>
                </a:tc>
                <a:tc>
                  <a:txBody>
                    <a:bodyPr/>
                    <a:lstStyle/>
                    <a:p>
                      <a:r>
                        <a:rPr lang="en-US"/>
                        <a:t>  2021</a:t>
                      </a:r>
                      <a:endParaRPr lang="en-IN"/>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a:t>Used DNA sequencing concepts for encrypting data and  Combined DNA-based encoding with traditional encryption methods</a:t>
                      </a:r>
                    </a:p>
                    <a:p>
                      <a:endParaRPr lang="en-IN"/>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t>Developed a new security method using DNA-based cryptography .</a:t>
                      </a:r>
                      <a:endParaRPr lang="en-IN" sz="1800"/>
                    </a:p>
                    <a:p>
                      <a:endParaRPr lang="en-IN"/>
                    </a:p>
                  </a:txBody>
                  <a:tcPr/>
                </a:tc>
                <a:extLst>
                  <a:ext uri="{0D108BD9-81ED-4DB2-BD59-A6C34878D82A}">
                    <a16:rowId xmlns:a16="http://schemas.microsoft.com/office/drawing/2014/main" val="2051076126"/>
                  </a:ext>
                </a:extLst>
              </a:tr>
              <a:tr h="1460409">
                <a:tc>
                  <a:txBody>
                    <a:bodyPr/>
                    <a:lstStyle/>
                    <a:p>
                      <a:endParaRPr lang="en-US"/>
                    </a:p>
                    <a:p>
                      <a:endParaRPr lang="en-IN"/>
                    </a:p>
                    <a:p>
                      <a:r>
                        <a:rPr lang="en-IN"/>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Designing of AES Algorithm Using Verilog</a:t>
                      </a:r>
                      <a:endParaRPr lang="en-IN" dirty="0"/>
                    </a:p>
                    <a:p>
                      <a:endParaRPr lang="en-IN" dirty="0"/>
                    </a:p>
                  </a:txBody>
                  <a:tcPr/>
                </a:tc>
                <a:tc>
                  <a:txBody>
                    <a:bodyPr/>
                    <a:lstStyle/>
                    <a:p>
                      <a:r>
                        <a:rPr lang="en-US" dirty="0"/>
                        <a:t> 2020</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Used Verilog to implement AES encryption . Implemented the design onto an FPGA .   </a:t>
                      </a:r>
                    </a:p>
                    <a:p>
                      <a:endParaRPr lang="en-IN" dirty="0"/>
                    </a:p>
                  </a:txBody>
                  <a:tcPr/>
                </a:tc>
                <a:tc>
                  <a:txBody>
                    <a:bodyPr/>
                    <a:lstStyle/>
                    <a:p>
                      <a:r>
                        <a:rPr lang="en-US" sz="1800" dirty="0"/>
                        <a:t>Made AES encryption faster and more efficient on FPGA .Developed hardware-based security for IOT systems . </a:t>
                      </a:r>
                      <a:endParaRPr lang="en-IN" dirty="0"/>
                    </a:p>
                  </a:txBody>
                  <a:tcPr/>
                </a:tc>
                <a:extLst>
                  <a:ext uri="{0D108BD9-81ED-4DB2-BD59-A6C34878D82A}">
                    <a16:rowId xmlns:a16="http://schemas.microsoft.com/office/drawing/2014/main" val="1169432023"/>
                  </a:ext>
                </a:extLst>
              </a:tr>
            </a:tbl>
          </a:graphicData>
        </a:graphic>
      </p:graphicFrame>
    </p:spTree>
    <p:extLst>
      <p:ext uri="{BB962C8B-B14F-4D97-AF65-F5344CB8AC3E}">
        <p14:creationId xmlns:p14="http://schemas.microsoft.com/office/powerpoint/2010/main" val="2042763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879C3-D03A-FD57-5017-5603A3BFFF77}"/>
              </a:ext>
            </a:extLst>
          </p:cNvPr>
          <p:cNvSpPr>
            <a:spLocks noGrp="1"/>
          </p:cNvSpPr>
          <p:nvPr>
            <p:ph type="title"/>
          </p:nvPr>
        </p:nvSpPr>
        <p:spPr>
          <a:xfrm>
            <a:off x="618231" y="129310"/>
            <a:ext cx="10353761" cy="457200"/>
          </a:xfrm>
        </p:spPr>
        <p:txBody>
          <a:bodyPr>
            <a:normAutofit fontScale="90000"/>
          </a:bodyPr>
          <a:lstStyle/>
          <a:p>
            <a:r>
              <a:rPr lang="en-US" dirty="0"/>
              <a:t>methodology</a:t>
            </a:r>
            <a:endParaRPr lang="en-IN" dirty="0"/>
          </a:p>
        </p:txBody>
      </p:sp>
      <p:sp>
        <p:nvSpPr>
          <p:cNvPr id="3" name="Content Placeholder 2">
            <a:extLst>
              <a:ext uri="{FF2B5EF4-FFF2-40B4-BE49-F238E27FC236}">
                <a16:creationId xmlns:a16="http://schemas.microsoft.com/office/drawing/2014/main" id="{0E285E1C-BBCB-7AE1-D423-17DAA464F622}"/>
              </a:ext>
            </a:extLst>
          </p:cNvPr>
          <p:cNvSpPr>
            <a:spLocks noGrp="1"/>
          </p:cNvSpPr>
          <p:nvPr>
            <p:ph idx="1"/>
          </p:nvPr>
        </p:nvSpPr>
        <p:spPr>
          <a:xfrm>
            <a:off x="409707" y="706582"/>
            <a:ext cx="5283805" cy="5943599"/>
          </a:xfrm>
        </p:spPr>
        <p:txBody>
          <a:bodyPr>
            <a:normAutofit/>
          </a:bodyPr>
          <a:lstStyle/>
          <a:p>
            <a:pPr marL="0" indent="0">
              <a:buNone/>
            </a:pPr>
            <a:r>
              <a:rPr lang="en-IN" dirty="0"/>
              <a:t>FOR ENCRYPTION</a:t>
            </a:r>
          </a:p>
          <a:p>
            <a:pPr marL="0" indent="0">
              <a:buNone/>
            </a:pPr>
            <a:endParaRPr lang="en-IN" dirty="0"/>
          </a:p>
          <a:p>
            <a:r>
              <a:rPr lang="en-IN" dirty="0"/>
              <a:t>[User Input]                                                                           </a:t>
            </a:r>
          </a:p>
          <a:p>
            <a:pPr marL="0" indent="0">
              <a:buNone/>
            </a:pPr>
            <a:r>
              <a:rPr lang="en-IN" dirty="0"/>
              <a:t>              ↓</a:t>
            </a:r>
          </a:p>
          <a:p>
            <a:r>
              <a:rPr lang="en-IN" dirty="0"/>
              <a:t>[Affine Encryption]</a:t>
            </a:r>
          </a:p>
          <a:p>
            <a:pPr marL="0" indent="0">
              <a:buNone/>
            </a:pPr>
            <a:r>
              <a:rPr lang="en-IN" dirty="0"/>
              <a:t>             ↓</a:t>
            </a:r>
          </a:p>
          <a:p>
            <a:r>
              <a:rPr lang="en-IN" dirty="0"/>
              <a:t>[RSA Encryption]</a:t>
            </a:r>
          </a:p>
          <a:p>
            <a:pPr marL="0" indent="0">
              <a:buNone/>
            </a:pPr>
            <a:r>
              <a:rPr lang="en-IN" dirty="0"/>
              <a:t>              ↓</a:t>
            </a:r>
          </a:p>
          <a:p>
            <a:r>
              <a:rPr lang="en-IN" dirty="0"/>
              <a:t>[Encrypted Message]</a:t>
            </a:r>
          </a:p>
        </p:txBody>
      </p:sp>
      <p:sp>
        <p:nvSpPr>
          <p:cNvPr id="5" name="TextBox 4">
            <a:extLst>
              <a:ext uri="{FF2B5EF4-FFF2-40B4-BE49-F238E27FC236}">
                <a16:creationId xmlns:a16="http://schemas.microsoft.com/office/drawing/2014/main" id="{4A283C52-B3D1-FA5C-48D4-2E56574AD62C}"/>
              </a:ext>
            </a:extLst>
          </p:cNvPr>
          <p:cNvSpPr txBox="1"/>
          <p:nvPr/>
        </p:nvSpPr>
        <p:spPr>
          <a:xfrm>
            <a:off x="6927271" y="706582"/>
            <a:ext cx="4876801" cy="5016758"/>
          </a:xfrm>
          <a:prstGeom prst="rect">
            <a:avLst/>
          </a:prstGeom>
          <a:noFill/>
        </p:spPr>
        <p:txBody>
          <a:bodyPr wrap="square">
            <a:spAutoFit/>
          </a:bodyPr>
          <a:lstStyle/>
          <a:p>
            <a:r>
              <a:rPr lang="en-IN" sz="2000" dirty="0"/>
              <a:t>FOR  DECRYPTION</a:t>
            </a:r>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r>
              <a:rPr lang="en-IN" sz="2000" dirty="0"/>
              <a:t>[Encrypted Message]</a:t>
            </a:r>
          </a:p>
          <a:p>
            <a:pPr marL="342900" indent="-342900">
              <a:buFont typeface="Arial" panose="020B0604020202020204" pitchFamily="34" charset="0"/>
              <a:buChar char="•"/>
            </a:pPr>
            <a:endParaRPr lang="en-IN" sz="2000" dirty="0"/>
          </a:p>
          <a:p>
            <a:r>
              <a:rPr lang="en-IN" sz="2000" dirty="0"/>
              <a:t>           ↓</a:t>
            </a:r>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r>
              <a:rPr lang="en-IN" sz="2000" dirty="0"/>
              <a:t>[RSA Decryption]</a:t>
            </a:r>
          </a:p>
          <a:p>
            <a:pPr marL="342900" indent="-342900">
              <a:buFont typeface="Arial" panose="020B0604020202020204" pitchFamily="34" charset="0"/>
              <a:buChar char="•"/>
            </a:pPr>
            <a:endParaRPr lang="en-IN" sz="2000" dirty="0"/>
          </a:p>
          <a:p>
            <a:r>
              <a:rPr lang="en-IN" sz="2000" dirty="0"/>
              <a:t>           ↓</a:t>
            </a:r>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r>
              <a:rPr lang="en-IN" sz="2000" dirty="0"/>
              <a:t>[Affine Decryption]</a:t>
            </a:r>
          </a:p>
          <a:p>
            <a:pPr marL="342900" indent="-342900">
              <a:buFont typeface="Arial" panose="020B0604020202020204" pitchFamily="34" charset="0"/>
              <a:buChar char="•"/>
            </a:pPr>
            <a:endParaRPr lang="en-IN" sz="2000" dirty="0"/>
          </a:p>
          <a:p>
            <a:r>
              <a:rPr lang="en-IN" sz="2000" dirty="0"/>
              <a:t>           ↓</a:t>
            </a:r>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r>
              <a:rPr lang="en-IN" sz="2000" dirty="0"/>
              <a:t>[Original Message]</a:t>
            </a:r>
          </a:p>
        </p:txBody>
      </p:sp>
    </p:spTree>
    <p:extLst>
      <p:ext uri="{BB962C8B-B14F-4D97-AF65-F5344CB8AC3E}">
        <p14:creationId xmlns:p14="http://schemas.microsoft.com/office/powerpoint/2010/main" val="2413448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5CDAF-BE2E-8241-A789-5D01B654BE4C}"/>
              </a:ext>
            </a:extLst>
          </p:cNvPr>
          <p:cNvSpPr>
            <a:spLocks noGrp="1"/>
          </p:cNvSpPr>
          <p:nvPr>
            <p:ph type="title"/>
          </p:nvPr>
        </p:nvSpPr>
        <p:spPr>
          <a:xfrm>
            <a:off x="10750782" y="129308"/>
            <a:ext cx="45719" cy="45719"/>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B88DED58-7E1E-FAC9-5657-A2274E802E02}"/>
              </a:ext>
            </a:extLst>
          </p:cNvPr>
          <p:cNvSpPr>
            <a:spLocks noGrp="1"/>
          </p:cNvSpPr>
          <p:nvPr>
            <p:ph idx="1"/>
          </p:nvPr>
        </p:nvSpPr>
        <p:spPr>
          <a:xfrm>
            <a:off x="0" y="184263"/>
            <a:ext cx="11748654" cy="6544429"/>
          </a:xfrm>
        </p:spPr>
        <p:txBody>
          <a:bodyPr/>
          <a:lstStyle/>
          <a:p>
            <a:pPr>
              <a:buFont typeface="Wingdings" panose="05000000000000000000" pitchFamily="2" charset="2"/>
              <a:buChar char="q"/>
            </a:pPr>
            <a:r>
              <a:rPr lang="en-US" b="1" dirty="0"/>
              <a:t>APHINE CHIPHER  USES</a:t>
            </a:r>
          </a:p>
          <a:p>
            <a:pPr marL="0" indent="0">
              <a:buNone/>
            </a:pPr>
            <a:r>
              <a:rPr lang="da-DK" sz="2000" b="1" dirty="0">
                <a:latin typeface="Calibri" panose="020F0502020204030204" pitchFamily="34" charset="0"/>
                <a:ea typeface="Calibri" panose="020F0502020204030204" pitchFamily="34" charset="0"/>
                <a:cs typeface="Calibri" panose="020F0502020204030204" pitchFamily="34" charset="0"/>
              </a:rPr>
              <a:t> E(x)=(ax+b)mod26  [for encryption]</a:t>
            </a:r>
          </a:p>
          <a:p>
            <a:pPr marL="0" indent="0">
              <a:buNone/>
            </a:pPr>
            <a:r>
              <a:rPr lang="da-DK" sz="2000" dirty="0">
                <a:latin typeface="Calibri" panose="020F0502020204030204" pitchFamily="34" charset="0"/>
                <a:ea typeface="Calibri" panose="020F0502020204030204" pitchFamily="34" charset="0"/>
                <a:cs typeface="Calibri" panose="020F0502020204030204" pitchFamily="34" charset="0"/>
              </a:rPr>
              <a:t> </a:t>
            </a:r>
            <a:r>
              <a:rPr lang="es-ES" sz="2000" b="1" dirty="0">
                <a:latin typeface="Calibri" panose="020F0502020204030204" pitchFamily="34" charset="0"/>
                <a:ea typeface="Calibri" panose="020F0502020204030204" pitchFamily="34" charset="0"/>
                <a:cs typeface="Calibri" panose="020F0502020204030204" pitchFamily="34" charset="0"/>
              </a:rPr>
              <a:t>D(y)=((a^−1)⋅(y−b))mod26  [ </a:t>
            </a:r>
            <a:r>
              <a:rPr lang="es-ES" sz="2000" b="1" dirty="0" err="1">
                <a:latin typeface="Calibri" panose="020F0502020204030204" pitchFamily="34" charset="0"/>
                <a:ea typeface="Calibri" panose="020F0502020204030204" pitchFamily="34" charset="0"/>
                <a:cs typeface="Calibri" panose="020F0502020204030204" pitchFamily="34" charset="0"/>
              </a:rPr>
              <a:t>for</a:t>
            </a:r>
            <a:r>
              <a:rPr lang="es-ES" sz="2000" b="1" dirty="0">
                <a:latin typeface="Calibri" panose="020F0502020204030204" pitchFamily="34" charset="0"/>
                <a:ea typeface="Calibri" panose="020F0502020204030204" pitchFamily="34" charset="0"/>
                <a:cs typeface="Calibri" panose="020F0502020204030204" pitchFamily="34" charset="0"/>
              </a:rPr>
              <a:t> </a:t>
            </a:r>
            <a:r>
              <a:rPr lang="es-ES" sz="2000" b="1" dirty="0" err="1">
                <a:latin typeface="Calibri" panose="020F0502020204030204" pitchFamily="34" charset="0"/>
                <a:ea typeface="Calibri" panose="020F0502020204030204" pitchFamily="34" charset="0"/>
                <a:cs typeface="Calibri" panose="020F0502020204030204" pitchFamily="34" charset="0"/>
              </a:rPr>
              <a:t>decryption</a:t>
            </a:r>
            <a:r>
              <a:rPr lang="es-ES" sz="2000" b="1" dirty="0">
                <a:latin typeface="Calibri" panose="020F0502020204030204" pitchFamily="34" charset="0"/>
                <a:ea typeface="Calibri" panose="020F0502020204030204" pitchFamily="34" charset="0"/>
                <a:cs typeface="Calibri" panose="020F0502020204030204" pitchFamily="34" charset="0"/>
              </a:rPr>
              <a:t>]</a:t>
            </a:r>
          </a:p>
          <a:p>
            <a:r>
              <a:rPr lang="en-US" sz="2000" b="1" u="sng" dirty="0">
                <a:latin typeface="Calibri" panose="020F0502020204030204" pitchFamily="34" charset="0"/>
                <a:ea typeface="Calibri" panose="020F0502020204030204" pitchFamily="34" charset="0"/>
                <a:cs typeface="Calibri" panose="020F0502020204030204" pitchFamily="34" charset="0"/>
              </a:rPr>
              <a:t>a</a:t>
            </a:r>
            <a:r>
              <a:rPr lang="en-US" sz="2000" dirty="0">
                <a:latin typeface="Calibri" panose="020F0502020204030204" pitchFamily="34" charset="0"/>
                <a:ea typeface="Calibri" panose="020F0502020204030204" pitchFamily="34" charset="0"/>
                <a:cs typeface="Calibri" panose="020F0502020204030204" pitchFamily="34" charset="0"/>
              </a:rPr>
              <a:t> (multiplicative key) must be coprime to 26 ;</a:t>
            </a:r>
            <a:r>
              <a:rPr lang="en-US" sz="2000" b="1" u="sng" dirty="0">
                <a:latin typeface="Calibri" panose="020F0502020204030204" pitchFamily="34" charset="0"/>
                <a:ea typeface="Calibri" panose="020F0502020204030204" pitchFamily="34" charset="0"/>
                <a:cs typeface="Calibri" panose="020F0502020204030204" pitchFamily="34" charset="0"/>
              </a:rPr>
              <a:t> b </a:t>
            </a:r>
            <a:r>
              <a:rPr lang="en-US" sz="2000" dirty="0">
                <a:latin typeface="Calibri" panose="020F0502020204030204" pitchFamily="34" charset="0"/>
                <a:ea typeface="Calibri" panose="020F0502020204030204" pitchFamily="34" charset="0"/>
                <a:cs typeface="Calibri" panose="020F0502020204030204" pitchFamily="34" charset="0"/>
              </a:rPr>
              <a:t>is an additive key.	</a:t>
            </a:r>
          </a:p>
          <a:p>
            <a:r>
              <a:rPr lang="en-US" sz="2000" b="1" u="sng" dirty="0">
                <a:latin typeface="Calibri" panose="020F0502020204030204" pitchFamily="34" charset="0"/>
                <a:ea typeface="Calibri" panose="020F0502020204030204" pitchFamily="34" charset="0"/>
                <a:cs typeface="Calibri" panose="020F0502020204030204" pitchFamily="34" charset="0"/>
              </a:rPr>
              <a:t>X</a:t>
            </a:r>
            <a:r>
              <a:rPr lang="en-US" sz="2000" dirty="0">
                <a:latin typeface="Calibri" panose="020F0502020204030204" pitchFamily="34" charset="0"/>
                <a:ea typeface="Calibri" panose="020F0502020204030204" pitchFamily="34" charset="0"/>
                <a:cs typeface="Calibri" panose="020F0502020204030204" pitchFamily="34" charset="0"/>
              </a:rPr>
              <a:t>  is the position of the letter in the alphabet ; </a:t>
            </a:r>
            <a:r>
              <a:rPr lang="en-US" sz="2000" b="1" u="sng" dirty="0">
                <a:latin typeface="Calibri" panose="020F0502020204030204" pitchFamily="34" charset="0"/>
                <a:ea typeface="Calibri" panose="020F0502020204030204" pitchFamily="34" charset="0"/>
                <a:cs typeface="Calibri" panose="020F0502020204030204" pitchFamily="34" charset="0"/>
              </a:rPr>
              <a:t>Y</a:t>
            </a:r>
            <a:r>
              <a:rPr lang="en-US" sz="2000" dirty="0">
                <a:latin typeface="Calibri" panose="020F0502020204030204" pitchFamily="34" charset="0"/>
                <a:ea typeface="Calibri" panose="020F0502020204030204" pitchFamily="34" charset="0"/>
                <a:cs typeface="Calibri" panose="020F0502020204030204" pitchFamily="34" charset="0"/>
              </a:rPr>
              <a:t> is the encrypted character number</a:t>
            </a:r>
          </a:p>
          <a:p>
            <a:pPr>
              <a:buFont typeface="Wingdings" panose="05000000000000000000" pitchFamily="2" charset="2"/>
              <a:buChar char="q"/>
            </a:pPr>
            <a:r>
              <a:rPr lang="en-US" b="1" dirty="0">
                <a:ea typeface="Calibri" panose="020F0502020204030204" pitchFamily="34" charset="0"/>
                <a:cs typeface="Calibri" panose="020F0502020204030204" pitchFamily="34" charset="0"/>
              </a:rPr>
              <a:t>RSA ENCRYPTION </a:t>
            </a:r>
          </a:p>
          <a:p>
            <a:r>
              <a:rPr lang="en-US" dirty="0">
                <a:latin typeface="Calibri" panose="020F0502020204030204" pitchFamily="34" charset="0"/>
                <a:ea typeface="Calibri" panose="020F0502020204030204" pitchFamily="34" charset="0"/>
                <a:cs typeface="Calibri" panose="020F0502020204030204" pitchFamily="34" charset="0"/>
              </a:rPr>
              <a:t>Two prime numbers</a:t>
            </a:r>
            <a:r>
              <a:rPr lang="en-US" b="1" dirty="0">
                <a:latin typeface="Calibri" panose="020F0502020204030204" pitchFamily="34" charset="0"/>
                <a:ea typeface="Calibri" panose="020F0502020204030204" pitchFamily="34" charset="0"/>
                <a:cs typeface="Calibri" panose="020F0502020204030204" pitchFamily="34" charset="0"/>
              </a:rPr>
              <a:t> p </a:t>
            </a:r>
            <a:r>
              <a:rPr lang="en-US" dirty="0">
                <a:latin typeface="Calibri" panose="020F0502020204030204" pitchFamily="34" charset="0"/>
                <a:ea typeface="Calibri" panose="020F0502020204030204" pitchFamily="34" charset="0"/>
                <a:cs typeface="Calibri" panose="020F0502020204030204" pitchFamily="34" charset="0"/>
              </a:rPr>
              <a:t>and </a:t>
            </a:r>
            <a:r>
              <a:rPr lang="en-US" b="1" dirty="0">
                <a:latin typeface="Calibri" panose="020F0502020204030204" pitchFamily="34" charset="0"/>
                <a:ea typeface="Calibri" panose="020F0502020204030204" pitchFamily="34" charset="0"/>
                <a:cs typeface="Calibri" panose="020F0502020204030204" pitchFamily="34" charset="0"/>
              </a:rPr>
              <a:t>q</a:t>
            </a:r>
            <a:r>
              <a:rPr lang="en-US" dirty="0">
                <a:latin typeface="Calibri" panose="020F0502020204030204" pitchFamily="34" charset="0"/>
                <a:ea typeface="Calibri" panose="020F0502020204030204" pitchFamily="34" charset="0"/>
                <a:cs typeface="Calibri" panose="020F0502020204030204" pitchFamily="34" charset="0"/>
              </a:rPr>
              <a:t> are selected </a:t>
            </a:r>
            <a:r>
              <a:rPr lang="en-US" dirty="0">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 </a:t>
            </a:r>
            <a:r>
              <a:rPr lang="en-US" b="1" dirty="0">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n=p x q  </a:t>
            </a:r>
            <a:r>
              <a:rPr lang="en-US" dirty="0">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 </a:t>
            </a:r>
            <a:r>
              <a:rPr lang="en-US" sz="2000" dirty="0">
                <a:latin typeface="Calibri" panose="020F0502020204030204" pitchFamily="34" charset="0"/>
                <a:ea typeface="Calibri" panose="020F0502020204030204" pitchFamily="34" charset="0"/>
                <a:cs typeface="Calibri" panose="020F0502020204030204" pitchFamily="34" charset="0"/>
              </a:rPr>
              <a:t>Then  Euler’s totient function </a:t>
            </a:r>
            <a:r>
              <a:rPr lang="el-GR" sz="2000" b="1" dirty="0">
                <a:latin typeface="Calibri" panose="020F0502020204030204" pitchFamily="34" charset="0"/>
                <a:ea typeface="Calibri" panose="020F0502020204030204" pitchFamily="34" charset="0"/>
                <a:cs typeface="Calibri" panose="020F0502020204030204" pitchFamily="34" charset="0"/>
              </a:rPr>
              <a:t>ϕ</a:t>
            </a:r>
            <a:r>
              <a:rPr lang="en-US" sz="2000" b="1" dirty="0">
                <a:latin typeface="Calibri" panose="020F0502020204030204" pitchFamily="34" charset="0"/>
                <a:ea typeface="Calibri" panose="020F0502020204030204" pitchFamily="34" charset="0"/>
                <a:cs typeface="Calibri" panose="020F0502020204030204" pitchFamily="34" charset="0"/>
              </a:rPr>
              <a:t>(n)=(p-1) x (q-1).</a:t>
            </a:r>
          </a:p>
          <a:p>
            <a:r>
              <a:rPr lang="en-US" sz="2000" dirty="0">
                <a:latin typeface="Calibri" panose="020F0502020204030204" pitchFamily="34" charset="0"/>
                <a:ea typeface="Calibri" panose="020F0502020204030204" pitchFamily="34" charset="0"/>
                <a:cs typeface="Calibri" panose="020F0502020204030204" pitchFamily="34" charset="0"/>
              </a:rPr>
              <a:t>Then it computes the modular inverse </a:t>
            </a:r>
            <a:r>
              <a:rPr lang="en-US" sz="2000" b="1" dirty="0">
                <a:latin typeface="Calibri" panose="020F0502020204030204" pitchFamily="34" charset="0"/>
                <a:ea typeface="Calibri" panose="020F0502020204030204" pitchFamily="34" charset="0"/>
                <a:cs typeface="Calibri" panose="020F0502020204030204" pitchFamily="34" charset="0"/>
              </a:rPr>
              <a:t>d(decryption key ),</a:t>
            </a:r>
            <a:r>
              <a:rPr lang="en-US" sz="2000" dirty="0">
                <a:latin typeface="Calibri" panose="020F0502020204030204" pitchFamily="34" charset="0"/>
                <a:ea typeface="Calibri" panose="020F0502020204030204" pitchFamily="34" charset="0"/>
                <a:cs typeface="Calibri" panose="020F0502020204030204" pitchFamily="34" charset="0"/>
              </a:rPr>
              <a:t>satisfying ; </a:t>
            </a:r>
            <a:r>
              <a:rPr lang="en-US" sz="2000" b="1" dirty="0" err="1">
                <a:latin typeface="Calibri" panose="020F0502020204030204" pitchFamily="34" charset="0"/>
                <a:ea typeface="Calibri" panose="020F0502020204030204" pitchFamily="34" charset="0"/>
                <a:cs typeface="Calibri" panose="020F0502020204030204" pitchFamily="34" charset="0"/>
              </a:rPr>
              <a:t>e.d</a:t>
            </a:r>
            <a:r>
              <a:rPr lang="en-US" sz="2000" b="1" dirty="0">
                <a:latin typeface="Calibri" panose="020F0502020204030204" pitchFamily="34" charset="0"/>
                <a:ea typeface="Calibri" panose="020F0502020204030204" pitchFamily="34" charset="0"/>
                <a:cs typeface="Calibri" panose="020F0502020204030204" pitchFamily="34" charset="0"/>
              </a:rPr>
              <a:t> ≡ 1 mod</a:t>
            </a:r>
            <a:r>
              <a:rPr lang="el-GR" sz="2000" b="1" dirty="0">
                <a:latin typeface="Calibri" panose="020F0502020204030204" pitchFamily="34" charset="0"/>
                <a:ea typeface="Calibri" panose="020F0502020204030204" pitchFamily="34" charset="0"/>
                <a:cs typeface="Calibri" panose="020F0502020204030204" pitchFamily="34" charset="0"/>
              </a:rPr>
              <a:t>ϕ(</a:t>
            </a:r>
            <a:r>
              <a:rPr lang="en-US" sz="2000" b="1" dirty="0">
                <a:latin typeface="Calibri" panose="020F0502020204030204" pitchFamily="34" charset="0"/>
                <a:ea typeface="Calibri" panose="020F0502020204030204" pitchFamily="34" charset="0"/>
                <a:cs typeface="Calibri" panose="020F0502020204030204" pitchFamily="34" charset="0"/>
              </a:rPr>
              <a:t>n) </a:t>
            </a:r>
            <a:r>
              <a:rPr lang="en-US" sz="2000" dirty="0">
                <a:latin typeface="Calibri" panose="020F0502020204030204" pitchFamily="34" charset="0"/>
                <a:ea typeface="Calibri" panose="020F0502020204030204" pitchFamily="34" charset="0"/>
                <a:cs typeface="Calibri" panose="020F0502020204030204" pitchFamily="34" charset="0"/>
              </a:rPr>
              <a:t>		</a:t>
            </a:r>
          </a:p>
          <a:p>
            <a:r>
              <a:rPr lang="en-US" sz="2000" dirty="0">
                <a:latin typeface="Calibri" panose="020F0502020204030204" pitchFamily="34" charset="0"/>
                <a:ea typeface="Calibri" panose="020F0502020204030204" pitchFamily="34" charset="0"/>
                <a:cs typeface="Calibri" panose="020F0502020204030204" pitchFamily="34" charset="0"/>
              </a:rPr>
              <a:t>it gives </a:t>
            </a:r>
            <a:r>
              <a:rPr lang="en-US" sz="2000" b="1" dirty="0">
                <a:latin typeface="Calibri" panose="020F0502020204030204" pitchFamily="34" charset="0"/>
                <a:ea typeface="Calibri" panose="020F0502020204030204" pitchFamily="34" charset="0"/>
                <a:cs typeface="Calibri" panose="020F0502020204030204" pitchFamily="34" charset="0"/>
              </a:rPr>
              <a:t>public key (e , n) </a:t>
            </a:r>
            <a:r>
              <a:rPr lang="en-US" sz="2000" dirty="0">
                <a:latin typeface="Calibri" panose="020F0502020204030204" pitchFamily="34" charset="0"/>
                <a:ea typeface="Calibri" panose="020F0502020204030204" pitchFamily="34" charset="0"/>
                <a:cs typeface="Calibri" panose="020F0502020204030204" pitchFamily="34" charset="0"/>
              </a:rPr>
              <a:t>for encryption and </a:t>
            </a:r>
            <a:r>
              <a:rPr lang="en-US" sz="2000" b="1" dirty="0">
                <a:latin typeface="Calibri" panose="020F0502020204030204" pitchFamily="34" charset="0"/>
                <a:ea typeface="Calibri" panose="020F0502020204030204" pitchFamily="34" charset="0"/>
                <a:cs typeface="Calibri" panose="020F0502020204030204" pitchFamily="34" charset="0"/>
              </a:rPr>
              <a:t>private key(d , n) </a:t>
            </a:r>
            <a:r>
              <a:rPr lang="en-US" sz="2000" dirty="0">
                <a:latin typeface="Calibri" panose="020F0502020204030204" pitchFamily="34" charset="0"/>
                <a:ea typeface="Calibri" panose="020F0502020204030204" pitchFamily="34" charset="0"/>
                <a:cs typeface="Calibri" panose="020F0502020204030204" pitchFamily="34" charset="0"/>
              </a:rPr>
              <a:t>for decryption</a:t>
            </a:r>
          </a:p>
          <a:p>
            <a:r>
              <a:rPr lang="en-US" sz="2000" dirty="0">
                <a:latin typeface="Calibri" panose="020F0502020204030204" pitchFamily="34" charset="0"/>
                <a:ea typeface="Calibri" panose="020F0502020204030204" pitchFamily="34" charset="0"/>
                <a:cs typeface="Calibri" panose="020F0502020204030204" pitchFamily="34" charset="0"/>
              </a:rPr>
              <a:t>It converts the character into its ASCII value and applies the formula: </a:t>
            </a:r>
            <a:r>
              <a:rPr lang="en-US" sz="2000" b="1" dirty="0">
                <a:latin typeface="Calibri" panose="020F0502020204030204" pitchFamily="34" charset="0"/>
                <a:ea typeface="Calibri" panose="020F0502020204030204" pitchFamily="34" charset="0"/>
                <a:cs typeface="Calibri" panose="020F0502020204030204" pitchFamily="34" charset="0"/>
              </a:rPr>
              <a:t>C=</a:t>
            </a:r>
            <a:r>
              <a:rPr lang="en-US" sz="2000" b="1" dirty="0" err="1">
                <a:latin typeface="Calibri" panose="020F0502020204030204" pitchFamily="34" charset="0"/>
                <a:ea typeface="Calibri" panose="020F0502020204030204" pitchFamily="34" charset="0"/>
                <a:cs typeface="Calibri" panose="020F0502020204030204" pitchFamily="34" charset="0"/>
              </a:rPr>
              <a:t>P^e</a:t>
            </a:r>
            <a:r>
              <a:rPr lang="en-US" sz="2000" b="1" dirty="0">
                <a:latin typeface="Calibri" panose="020F0502020204030204" pitchFamily="34" charset="0"/>
                <a:ea typeface="Calibri" panose="020F0502020204030204" pitchFamily="34" charset="0"/>
                <a:cs typeface="Calibri" panose="020F0502020204030204" pitchFamily="34" charset="0"/>
              </a:rPr>
              <a:t>  mod  n  -&gt;[for encryption]</a:t>
            </a:r>
          </a:p>
          <a:p>
            <a:r>
              <a:rPr lang="en-US" sz="2000" dirty="0">
                <a:latin typeface="Calibri" panose="020F0502020204030204" pitchFamily="34" charset="0"/>
                <a:ea typeface="Calibri" panose="020F0502020204030204" pitchFamily="34" charset="0"/>
                <a:cs typeface="Calibri" panose="020F0502020204030204" pitchFamily="34" charset="0"/>
              </a:rPr>
              <a:t> It takes each encrypted value c and decrypts it using   </a:t>
            </a:r>
            <a:r>
              <a:rPr lang="en-US" sz="2000" b="1" dirty="0">
                <a:latin typeface="Calibri" panose="020F0502020204030204" pitchFamily="34" charset="0"/>
                <a:ea typeface="Calibri" panose="020F0502020204030204" pitchFamily="34" charset="0"/>
                <a:cs typeface="Calibri" panose="020F0502020204030204" pitchFamily="34" charset="0"/>
              </a:rPr>
              <a:t>P=</a:t>
            </a:r>
            <a:r>
              <a:rPr lang="en-US" sz="2000" b="1" dirty="0" err="1">
                <a:latin typeface="Calibri" panose="020F0502020204030204" pitchFamily="34" charset="0"/>
                <a:ea typeface="Calibri" panose="020F0502020204030204" pitchFamily="34" charset="0"/>
                <a:cs typeface="Calibri" panose="020F0502020204030204" pitchFamily="34" charset="0"/>
              </a:rPr>
              <a:t>C^d</a:t>
            </a:r>
            <a:r>
              <a:rPr lang="en-US" sz="2000" b="1" dirty="0">
                <a:latin typeface="Calibri" panose="020F0502020204030204" pitchFamily="34" charset="0"/>
                <a:ea typeface="Calibri" panose="020F0502020204030204" pitchFamily="34" charset="0"/>
                <a:cs typeface="Calibri" panose="020F0502020204030204" pitchFamily="34" charset="0"/>
              </a:rPr>
              <a:t>  mod  n -&gt;[for decryption]</a:t>
            </a:r>
          </a:p>
          <a:p>
            <a:r>
              <a:rPr lang="en-US" sz="2000" b="1" dirty="0">
                <a:latin typeface="Calibri" panose="020F0502020204030204" pitchFamily="34" charset="0"/>
                <a:ea typeface="Calibri" panose="020F0502020204030204" pitchFamily="34" charset="0"/>
                <a:cs typeface="Calibri" panose="020F0502020204030204" pitchFamily="34" charset="0"/>
              </a:rPr>
              <a:t>P=</a:t>
            </a:r>
            <a:r>
              <a:rPr lang="en-US" sz="2000" dirty="0">
                <a:latin typeface="Calibri" panose="020F0502020204030204" pitchFamily="34" charset="0"/>
                <a:ea typeface="Calibri" panose="020F0502020204030204" pitchFamily="34" charset="0"/>
                <a:cs typeface="Calibri" panose="020F0502020204030204" pitchFamily="34" charset="0"/>
              </a:rPr>
              <a:t>plaintext character’s ASCII value</a:t>
            </a:r>
            <a:r>
              <a:rPr lang="en-US" sz="2000" b="1" dirty="0">
                <a:latin typeface="Calibri" panose="020F0502020204030204" pitchFamily="34" charset="0"/>
                <a:ea typeface="Calibri" panose="020F0502020204030204" pitchFamily="34" charset="0"/>
                <a:cs typeface="Calibri" panose="020F0502020204030204" pitchFamily="34" charset="0"/>
              </a:rPr>
              <a:t> and C= </a:t>
            </a:r>
            <a:r>
              <a:rPr lang="en-US" sz="2000" dirty="0">
                <a:latin typeface="Calibri" panose="020F0502020204030204" pitchFamily="34" charset="0"/>
                <a:ea typeface="Calibri" panose="020F0502020204030204" pitchFamily="34" charset="0"/>
                <a:cs typeface="Calibri" panose="020F0502020204030204" pitchFamily="34" charset="0"/>
              </a:rPr>
              <a:t>encrypted numerical value</a:t>
            </a:r>
            <a:endParaRPr lang="en-US" sz="2000" b="1" dirty="0">
              <a:latin typeface="Calibri" panose="020F0502020204030204" pitchFamily="34" charset="0"/>
              <a:ea typeface="Calibri" panose="020F0502020204030204" pitchFamily="34" charset="0"/>
              <a:cs typeface="Calibri" panose="020F0502020204030204" pitchFamily="34" charset="0"/>
            </a:endParaRPr>
          </a:p>
          <a:p>
            <a:endParaRPr lang="en-US" sz="2000" b="1" dirty="0">
              <a:latin typeface="Calibri" panose="020F0502020204030204" pitchFamily="34" charset="0"/>
              <a:ea typeface="Calibri" panose="020F0502020204030204" pitchFamily="34" charset="0"/>
              <a:cs typeface="Calibri" panose="020F0502020204030204" pitchFamily="34" charset="0"/>
            </a:endParaRPr>
          </a:p>
          <a:p>
            <a:endParaRPr lang="en-US" sz="2000" b="1" dirty="0">
              <a:latin typeface="Calibri" panose="020F0502020204030204" pitchFamily="34" charset="0"/>
              <a:ea typeface="Calibri" panose="020F0502020204030204" pitchFamily="34" charset="0"/>
              <a:cs typeface="Calibri" panose="020F0502020204030204" pitchFamily="34" charset="0"/>
            </a:endParaRPr>
          </a:p>
          <a:p>
            <a:endParaRPr lang="en-US" sz="2000" b="1" dirty="0">
              <a:latin typeface="Calibri" panose="020F0502020204030204" pitchFamily="34" charset="0"/>
              <a:ea typeface="Calibri" panose="020F0502020204030204" pitchFamily="34" charset="0"/>
              <a:cs typeface="Calibri" panose="020F0502020204030204" pitchFamily="34" charset="0"/>
            </a:endParaRPr>
          </a:p>
          <a:p>
            <a:endParaRPr lang="en-US" sz="2000" b="1" dirty="0">
              <a:latin typeface="Calibri" panose="020F0502020204030204" pitchFamily="34" charset="0"/>
              <a:ea typeface="Calibri" panose="020F0502020204030204" pitchFamily="34" charset="0"/>
              <a:cs typeface="Calibri" panose="020F0502020204030204" pitchFamily="34" charset="0"/>
            </a:endParaRPr>
          </a:p>
          <a:p>
            <a:endParaRPr lang="en-US" sz="2000" dirty="0">
              <a:latin typeface="Calibri" panose="020F0502020204030204" pitchFamily="34" charset="0"/>
              <a:ea typeface="Calibri" panose="020F0502020204030204" pitchFamily="34" charset="0"/>
              <a:cs typeface="Calibri" panose="020F0502020204030204" pitchFamily="34" charset="0"/>
            </a:endParaRPr>
          </a:p>
          <a:p>
            <a:endParaRPr lang="en-US" sz="2000" b="1" dirty="0">
              <a:latin typeface="Calibri" panose="020F0502020204030204" pitchFamily="34" charset="0"/>
              <a:ea typeface="Calibri" panose="020F0502020204030204" pitchFamily="34" charset="0"/>
              <a:cs typeface="Calibri" panose="020F0502020204030204" pitchFamily="34" charset="0"/>
            </a:endParaRPr>
          </a:p>
          <a:p>
            <a:endParaRPr lang="en-US" sz="2000" b="1"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b="1" dirty="0">
              <a:ea typeface="Calibri" panose="020F0502020204030204" pitchFamily="34" charset="0"/>
              <a:cs typeface="Calibri" panose="020F0502020204030204" pitchFamily="34" charset="0"/>
            </a:endParaRPr>
          </a:p>
          <a:p>
            <a:endParaRPr lang="en-US" sz="2000" b="1" dirty="0">
              <a:ea typeface="Calibri" panose="020F0502020204030204" pitchFamily="34" charset="0"/>
              <a:cs typeface="Calibri" panose="020F0502020204030204" pitchFamily="34" charset="0"/>
            </a:endParaRPr>
          </a:p>
          <a:p>
            <a:pPr marL="0" indent="0">
              <a:buNone/>
            </a:pPr>
            <a:endParaRPr lang="es-ES" sz="2000" b="1"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s-ES" sz="2000" b="1" dirty="0">
              <a:latin typeface="Calibri" panose="020F0502020204030204" pitchFamily="34" charset="0"/>
              <a:ea typeface="Calibri" panose="020F0502020204030204" pitchFamily="34" charset="0"/>
              <a:cs typeface="Calibri" panose="020F0502020204030204" pitchFamily="34" charset="0"/>
            </a:endParaRPr>
          </a:p>
          <a:p>
            <a:endParaRPr lang="en-US" dirty="0"/>
          </a:p>
          <a:p>
            <a:endParaRPr lang="en-US" dirty="0"/>
          </a:p>
          <a:p>
            <a:endParaRPr lang="en-IN" dirty="0"/>
          </a:p>
        </p:txBody>
      </p:sp>
    </p:spTree>
    <p:extLst>
      <p:ext uri="{BB962C8B-B14F-4D97-AF65-F5344CB8AC3E}">
        <p14:creationId xmlns:p14="http://schemas.microsoft.com/office/powerpoint/2010/main" val="476057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A72FE-1C60-7132-49A4-75D66F5BB705}"/>
              </a:ext>
            </a:extLst>
          </p:cNvPr>
          <p:cNvSpPr>
            <a:spLocks noGrp="1"/>
          </p:cNvSpPr>
          <p:nvPr>
            <p:ph type="title"/>
          </p:nvPr>
        </p:nvSpPr>
        <p:spPr>
          <a:xfrm>
            <a:off x="913795" y="609600"/>
            <a:ext cx="9108029" cy="1326321"/>
          </a:xfrm>
        </p:spPr>
        <p:txBody>
          <a:bodyPr/>
          <a:lstStyle/>
          <a:p>
            <a:r>
              <a:rPr lang="en-US" dirty="0"/>
              <a:t>Why our hybrid model is better</a:t>
            </a:r>
            <a:endParaRPr lang="en-IN" dirty="0"/>
          </a:p>
        </p:txBody>
      </p:sp>
      <p:sp>
        <p:nvSpPr>
          <p:cNvPr id="3" name="Content Placeholder 2">
            <a:extLst>
              <a:ext uri="{FF2B5EF4-FFF2-40B4-BE49-F238E27FC236}">
                <a16:creationId xmlns:a16="http://schemas.microsoft.com/office/drawing/2014/main" id="{D6B73EA5-28F7-A7E5-6287-61FA8EB4BDF1}"/>
              </a:ext>
            </a:extLst>
          </p:cNvPr>
          <p:cNvSpPr>
            <a:spLocks noGrp="1"/>
          </p:cNvSpPr>
          <p:nvPr>
            <p:ph idx="1"/>
          </p:nvPr>
        </p:nvSpPr>
        <p:spPr/>
        <p:txBody>
          <a:bodyPr vert="horz" lIns="91440" tIns="45720" rIns="91440" bIns="45720" rtlCol="0" anchor="t">
            <a:normAutofit/>
          </a:bodyPr>
          <a:lstStyle/>
          <a:p>
            <a:pPr marL="0" indent="0">
              <a:buNone/>
            </a:pPr>
            <a:r>
              <a:rPr lang="en-US" sz="2400" b="1" dirty="0">
                <a:latin typeface="Calibri" panose="020F0502020204030204" pitchFamily="34" charset="0"/>
                <a:ea typeface="Calibri" panose="020F0502020204030204" pitchFamily="34" charset="0"/>
                <a:cs typeface="Calibri" panose="020F0502020204030204" pitchFamily="34" charset="0"/>
              </a:rPr>
              <a:t>Layered Protection</a:t>
            </a:r>
            <a:r>
              <a:rPr lang="en-US" sz="2400" dirty="0">
                <a:latin typeface="Calibri" panose="020F0502020204030204" pitchFamily="34" charset="0"/>
                <a:ea typeface="Calibri" panose="020F0502020204030204" pitchFamily="34" charset="0"/>
                <a:cs typeface="Calibri" panose="020F0502020204030204" pitchFamily="34" charset="0"/>
              </a:rPr>
              <a:t> : Combining symmetric (Affine) and asymmetric (RSA) encryption adds multiple layers of defense against attacks.</a:t>
            </a:r>
          </a:p>
          <a:p>
            <a:pPr marL="0" indent="0">
              <a:buNone/>
            </a:pPr>
            <a:r>
              <a:rPr lang="en-US" sz="2400" b="1" dirty="0">
                <a:latin typeface="Calibri" panose="020F0502020204030204" pitchFamily="34" charset="0"/>
                <a:ea typeface="Calibri" panose="020F0502020204030204" pitchFamily="34" charset="0"/>
                <a:cs typeface="Calibri" panose="020F0502020204030204" pitchFamily="34" charset="0"/>
              </a:rPr>
              <a:t>More Randomness</a:t>
            </a:r>
            <a:r>
              <a:rPr lang="en-US" sz="2400" dirty="0">
                <a:latin typeface="Calibri" panose="020F0502020204030204" pitchFamily="34" charset="0"/>
                <a:ea typeface="Calibri" panose="020F0502020204030204" pitchFamily="34" charset="0"/>
                <a:cs typeface="Calibri" panose="020F0502020204030204" pitchFamily="34" charset="0"/>
              </a:rPr>
              <a:t>: The combined effect introduces more unpredictable patterns in ciphertext.</a:t>
            </a:r>
          </a:p>
          <a:p>
            <a:pPr marL="0" indent="0">
              <a:buNone/>
            </a:pPr>
            <a:r>
              <a:rPr lang="en-US" sz="2400" b="1" dirty="0">
                <a:latin typeface="Calibri" panose="020F0502020204030204" pitchFamily="34" charset="0"/>
                <a:ea typeface="Calibri" panose="020F0502020204030204" pitchFamily="34" charset="0"/>
                <a:cs typeface="Calibri" panose="020F0502020204030204" pitchFamily="34" charset="0"/>
              </a:rPr>
              <a:t>Minimized Repetition</a:t>
            </a:r>
            <a:r>
              <a:rPr lang="en-US" sz="2400" dirty="0">
                <a:latin typeface="Calibri" panose="020F0502020204030204" pitchFamily="34" charset="0"/>
                <a:ea typeface="Calibri" panose="020F0502020204030204" pitchFamily="34" charset="0"/>
                <a:cs typeface="Calibri" panose="020F0502020204030204" pitchFamily="34" charset="0"/>
              </a:rPr>
              <a:t>:</a:t>
            </a:r>
            <a:r>
              <a:rPr lang="en-US" sz="2400" i="1" dirty="0">
                <a:latin typeface="Calibri" panose="020F0502020204030204" pitchFamily="34" charset="0"/>
                <a:ea typeface="Calibri" panose="020F0502020204030204" pitchFamily="34" charset="0"/>
                <a:cs typeface="Calibri" panose="020F0502020204030204" pitchFamily="34" charset="0"/>
              </a:rPr>
              <a:t> The hybrid model minimizes repetition in ciphertext, even if the input has repeating characters, improving unpredictability</a:t>
            </a:r>
            <a:endParaRPr lang="en-US" sz="2400"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2400" b="1" dirty="0">
              <a:latin typeface="Calibri"/>
              <a:ea typeface="Calibri"/>
              <a:cs typeface="Calibri"/>
            </a:endParaRPr>
          </a:p>
          <a:p>
            <a:pPr marL="0" indent="0">
              <a:buNone/>
            </a:pPr>
            <a:endParaRPr lang="en-IN" sz="2400" b="1" dirty="0">
              <a:latin typeface="Calibri"/>
              <a:ea typeface="Calibri"/>
              <a:cs typeface="Calibri"/>
            </a:endParaRPr>
          </a:p>
          <a:p>
            <a:endParaRPr lang="en-IN" dirty="0">
              <a:latin typeface="Calibri"/>
              <a:ea typeface="Calibri"/>
              <a:cs typeface="Calibri"/>
            </a:endParaRPr>
          </a:p>
        </p:txBody>
      </p:sp>
    </p:spTree>
    <p:extLst>
      <p:ext uri="{BB962C8B-B14F-4D97-AF65-F5344CB8AC3E}">
        <p14:creationId xmlns:p14="http://schemas.microsoft.com/office/powerpoint/2010/main" val="2288423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B8AF2-F1C9-958E-9405-EDDDD85D7E58}"/>
              </a:ext>
            </a:extLst>
          </p:cNvPr>
          <p:cNvSpPr>
            <a:spLocks noGrp="1"/>
          </p:cNvSpPr>
          <p:nvPr>
            <p:ph type="title"/>
          </p:nvPr>
        </p:nvSpPr>
        <p:spPr/>
        <p:txBody>
          <a:bodyPr/>
          <a:lstStyle/>
          <a:p>
            <a:r>
              <a:rPr lang="en-US"/>
              <a:t>Why Affine Cipher Is Considered Insecure</a:t>
            </a:r>
            <a:endParaRPr lang="en-IN"/>
          </a:p>
        </p:txBody>
      </p:sp>
      <p:sp>
        <p:nvSpPr>
          <p:cNvPr id="3" name="Content Placeholder 2">
            <a:extLst>
              <a:ext uri="{FF2B5EF4-FFF2-40B4-BE49-F238E27FC236}">
                <a16:creationId xmlns:a16="http://schemas.microsoft.com/office/drawing/2014/main" id="{985B3887-D397-FD48-CA10-73653A5E3532}"/>
              </a:ext>
            </a:extLst>
          </p:cNvPr>
          <p:cNvSpPr>
            <a:spLocks noGrp="1"/>
          </p:cNvSpPr>
          <p:nvPr>
            <p:ph idx="1"/>
          </p:nvPr>
        </p:nvSpPr>
        <p:spPr/>
        <p:txBody>
          <a:bodyPr>
            <a:norm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The Affine Cipher is easy to break because it always replaces a letter with the same one, making patterns in the ciphertext. This allows attackers to guess the original message using </a:t>
            </a:r>
            <a:r>
              <a:rPr lang="en-US" sz="2400" b="1" dirty="0">
                <a:latin typeface="Calibri" panose="020F0502020204030204" pitchFamily="34" charset="0"/>
                <a:ea typeface="Calibri" panose="020F0502020204030204" pitchFamily="34" charset="0"/>
                <a:cs typeface="Calibri" panose="020F0502020204030204" pitchFamily="34" charset="0"/>
              </a:rPr>
              <a:t>brute-force attacks</a:t>
            </a:r>
            <a:r>
              <a:rPr lang="en-US" sz="2400" dirty="0">
                <a:latin typeface="Calibri" panose="020F0502020204030204" pitchFamily="34" charset="0"/>
                <a:ea typeface="Calibri" panose="020F0502020204030204" pitchFamily="34" charset="0"/>
                <a:cs typeface="Calibri" panose="020F0502020204030204" pitchFamily="34" charset="0"/>
              </a:rPr>
              <a:t> (trying all possible keys) or </a:t>
            </a:r>
            <a:r>
              <a:rPr lang="en-US" sz="2400" b="1" dirty="0">
                <a:latin typeface="Calibri" panose="020F0502020204030204" pitchFamily="34" charset="0"/>
                <a:ea typeface="Calibri" panose="020F0502020204030204" pitchFamily="34" charset="0"/>
                <a:cs typeface="Calibri" panose="020F0502020204030204" pitchFamily="34" charset="0"/>
              </a:rPr>
              <a:t>frequency analysis</a:t>
            </a:r>
            <a:r>
              <a:rPr lang="en-US" sz="2400" dirty="0">
                <a:latin typeface="Calibri" panose="020F0502020204030204" pitchFamily="34" charset="0"/>
                <a:ea typeface="Calibri" panose="020F0502020204030204" pitchFamily="34" charset="0"/>
                <a:cs typeface="Calibri" panose="020F0502020204030204" pitchFamily="34" charset="0"/>
              </a:rPr>
              <a:t> (looking at the common letters). Because it doesn't mix up the data much, it's not strong enough for modern security needs.</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84720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FFF17-EA41-5D67-A58B-B9EFBBE5F6C6}"/>
              </a:ext>
            </a:extLst>
          </p:cNvPr>
          <p:cNvSpPr>
            <a:spLocks noGrp="1"/>
          </p:cNvSpPr>
          <p:nvPr>
            <p:ph type="title"/>
          </p:nvPr>
        </p:nvSpPr>
        <p:spPr>
          <a:xfrm>
            <a:off x="712627" y="283464"/>
            <a:ext cx="10353761" cy="1115569"/>
          </a:xfrm>
        </p:spPr>
        <p:txBody>
          <a:bodyPr/>
          <a:lstStyle/>
          <a:p>
            <a:r>
              <a:rPr lang="en-IN" dirty="0"/>
              <a:t>Chi-square Test </a:t>
            </a:r>
          </a:p>
        </p:txBody>
      </p:sp>
      <p:sp>
        <p:nvSpPr>
          <p:cNvPr id="3" name="Content Placeholder 2">
            <a:extLst>
              <a:ext uri="{FF2B5EF4-FFF2-40B4-BE49-F238E27FC236}">
                <a16:creationId xmlns:a16="http://schemas.microsoft.com/office/drawing/2014/main" id="{3EB6A8A1-07C0-EF8F-7EE2-6472712E6742}"/>
              </a:ext>
            </a:extLst>
          </p:cNvPr>
          <p:cNvSpPr>
            <a:spLocks noGrp="1"/>
          </p:cNvSpPr>
          <p:nvPr>
            <p:ph idx="1"/>
          </p:nvPr>
        </p:nvSpPr>
        <p:spPr>
          <a:xfrm>
            <a:off x="913795" y="1399033"/>
            <a:ext cx="10353762" cy="4761622"/>
          </a:xfrm>
        </p:spPr>
        <p:txBody>
          <a:bodyPr>
            <a:norm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The </a:t>
            </a:r>
            <a:r>
              <a:rPr lang="en-US" sz="2400" b="1" dirty="0">
                <a:latin typeface="Calibri" panose="020F0502020204030204" pitchFamily="34" charset="0"/>
                <a:ea typeface="Calibri" panose="020F0502020204030204" pitchFamily="34" charset="0"/>
                <a:cs typeface="Calibri" panose="020F0502020204030204" pitchFamily="34" charset="0"/>
              </a:rPr>
              <a:t>Chi-Square test</a:t>
            </a:r>
            <a:r>
              <a:rPr lang="en-US" sz="2400" dirty="0">
                <a:latin typeface="Calibri" panose="020F0502020204030204" pitchFamily="34" charset="0"/>
                <a:ea typeface="Calibri" panose="020F0502020204030204" pitchFamily="34" charset="0"/>
                <a:cs typeface="Calibri" panose="020F0502020204030204" pitchFamily="34" charset="0"/>
              </a:rPr>
              <a:t> is a  method used to determine how much a set of observed data differs from expected data. In  encryption, it helps us measure how much the </a:t>
            </a:r>
            <a:r>
              <a:rPr lang="en-US" sz="2400" b="1" dirty="0">
                <a:latin typeface="Calibri" panose="020F0502020204030204" pitchFamily="34" charset="0"/>
                <a:ea typeface="Calibri" panose="020F0502020204030204" pitchFamily="34" charset="0"/>
                <a:cs typeface="Calibri" panose="020F0502020204030204" pitchFamily="34" charset="0"/>
              </a:rPr>
              <a:t>character distribution</a:t>
            </a:r>
            <a:r>
              <a:rPr lang="en-US" sz="2400" dirty="0">
                <a:latin typeface="Calibri" panose="020F0502020204030204" pitchFamily="34" charset="0"/>
                <a:ea typeface="Calibri" panose="020F0502020204030204" pitchFamily="34" charset="0"/>
                <a:cs typeface="Calibri" panose="020F0502020204030204" pitchFamily="34" charset="0"/>
              </a:rPr>
              <a:t> in the ciphertext deviates from the typical distribution found in the English language.</a:t>
            </a:r>
          </a:p>
          <a:p>
            <a:r>
              <a:rPr lang="en-US" sz="2400" dirty="0">
                <a:latin typeface="Calibri" panose="020F0502020204030204" pitchFamily="34" charset="0"/>
                <a:ea typeface="Calibri" panose="020F0502020204030204" pitchFamily="34" charset="0"/>
                <a:cs typeface="Calibri" panose="020F0502020204030204" pitchFamily="34" charset="0"/>
              </a:rPr>
              <a:t>A </a:t>
            </a:r>
            <a:r>
              <a:rPr lang="en-US" sz="2400" b="1" dirty="0">
                <a:latin typeface="Calibri" panose="020F0502020204030204" pitchFamily="34" charset="0"/>
                <a:ea typeface="Calibri" panose="020F0502020204030204" pitchFamily="34" charset="0"/>
                <a:cs typeface="Calibri" panose="020F0502020204030204" pitchFamily="34" charset="0"/>
              </a:rPr>
              <a:t>higher Chi-Square value</a:t>
            </a:r>
            <a:r>
              <a:rPr lang="en-US" sz="2400" dirty="0">
                <a:latin typeface="Calibri" panose="020F0502020204030204" pitchFamily="34" charset="0"/>
                <a:ea typeface="Calibri" panose="020F0502020204030204" pitchFamily="34" charset="0"/>
                <a:cs typeface="Calibri" panose="020F0502020204030204" pitchFamily="34" charset="0"/>
              </a:rPr>
              <a:t> indicates that the ciphertext is </a:t>
            </a:r>
            <a:r>
              <a:rPr lang="en-US" sz="2400" b="1" dirty="0">
                <a:latin typeface="Calibri" panose="020F0502020204030204" pitchFamily="34" charset="0"/>
                <a:ea typeface="Calibri" panose="020F0502020204030204" pitchFamily="34" charset="0"/>
                <a:cs typeface="Calibri" panose="020F0502020204030204" pitchFamily="34" charset="0"/>
              </a:rPr>
              <a:t>more random</a:t>
            </a:r>
            <a:r>
              <a:rPr lang="en-US" sz="2400" dirty="0">
                <a:latin typeface="Calibri" panose="020F0502020204030204" pitchFamily="34" charset="0"/>
                <a:ea typeface="Calibri" panose="020F0502020204030204" pitchFamily="34" charset="0"/>
                <a:cs typeface="Calibri" panose="020F0502020204030204" pitchFamily="34" charset="0"/>
              </a:rPr>
              <a:t> and does </a:t>
            </a:r>
            <a:r>
              <a:rPr lang="en-US" sz="2400" b="1" dirty="0">
                <a:latin typeface="Calibri" panose="020F0502020204030204" pitchFamily="34" charset="0"/>
                <a:ea typeface="Calibri" panose="020F0502020204030204" pitchFamily="34" charset="0"/>
                <a:cs typeface="Calibri" panose="020F0502020204030204" pitchFamily="34" charset="0"/>
              </a:rPr>
              <a:t>not resemble</a:t>
            </a:r>
            <a:r>
              <a:rPr lang="en-US" sz="2400" dirty="0">
                <a:latin typeface="Calibri" panose="020F0502020204030204" pitchFamily="34" charset="0"/>
                <a:ea typeface="Calibri" panose="020F0502020204030204" pitchFamily="34" charset="0"/>
                <a:cs typeface="Calibri" panose="020F0502020204030204" pitchFamily="34" charset="0"/>
              </a:rPr>
              <a:t> the original plaintext</a:t>
            </a:r>
          </a:p>
          <a:p>
            <a:r>
              <a:rPr lang="en-US" sz="2400" dirty="0">
                <a:latin typeface="Calibri" panose="020F0502020204030204" pitchFamily="34" charset="0"/>
                <a:ea typeface="Calibri" panose="020F0502020204030204" pitchFamily="34" charset="0"/>
                <a:cs typeface="Calibri" panose="020F0502020204030204" pitchFamily="34" charset="0"/>
              </a:rPr>
              <a:t>A </a:t>
            </a:r>
            <a:r>
              <a:rPr lang="en-US" sz="2400" b="1" dirty="0">
                <a:latin typeface="Calibri" panose="020F0502020204030204" pitchFamily="34" charset="0"/>
                <a:ea typeface="Calibri" panose="020F0502020204030204" pitchFamily="34" charset="0"/>
                <a:cs typeface="Calibri" panose="020F0502020204030204" pitchFamily="34" charset="0"/>
              </a:rPr>
              <a:t>lower Chi-Square value</a:t>
            </a:r>
            <a:r>
              <a:rPr lang="en-US" sz="2400" dirty="0">
                <a:latin typeface="Calibri" panose="020F0502020204030204" pitchFamily="34" charset="0"/>
                <a:ea typeface="Calibri" panose="020F0502020204030204" pitchFamily="34" charset="0"/>
                <a:cs typeface="Calibri" panose="020F0502020204030204" pitchFamily="34" charset="0"/>
              </a:rPr>
              <a:t> suggests the ciphertext is </a:t>
            </a:r>
            <a:r>
              <a:rPr lang="en-US" sz="2400" b="1" dirty="0">
                <a:latin typeface="Calibri" panose="020F0502020204030204" pitchFamily="34" charset="0"/>
                <a:ea typeface="Calibri" panose="020F0502020204030204" pitchFamily="34" charset="0"/>
                <a:cs typeface="Calibri" panose="020F0502020204030204" pitchFamily="34" charset="0"/>
              </a:rPr>
              <a:t>too similar</a:t>
            </a:r>
            <a:r>
              <a:rPr lang="en-US" sz="2400" dirty="0">
                <a:latin typeface="Calibri" panose="020F0502020204030204" pitchFamily="34" charset="0"/>
                <a:ea typeface="Calibri" panose="020F0502020204030204" pitchFamily="34" charset="0"/>
                <a:cs typeface="Calibri" panose="020F0502020204030204" pitchFamily="34" charset="0"/>
              </a:rPr>
              <a:t> to original  text, meaning the encryption might be </a:t>
            </a:r>
            <a:r>
              <a:rPr lang="en-US" sz="2400" b="1" dirty="0">
                <a:latin typeface="Calibri" panose="020F0502020204030204" pitchFamily="34" charset="0"/>
                <a:ea typeface="Calibri" panose="020F0502020204030204" pitchFamily="34" charset="0"/>
                <a:cs typeface="Calibri" panose="020F0502020204030204" pitchFamily="34" charset="0"/>
              </a:rPr>
              <a:t>weaker</a:t>
            </a:r>
            <a:endParaRPr lang="en-US"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240341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183</TotalTime>
  <Words>1130</Words>
  <Application>Microsoft Office PowerPoint</Application>
  <PresentationFormat>Widescreen</PresentationFormat>
  <Paragraphs>137</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Algerian</vt:lpstr>
      <vt:lpstr>Arial</vt:lpstr>
      <vt:lpstr>Bookman Old Style</vt:lpstr>
      <vt:lpstr>Calibri</vt:lpstr>
      <vt:lpstr>Rockwell</vt:lpstr>
      <vt:lpstr>Wingdings</vt:lpstr>
      <vt:lpstr>Damask</vt:lpstr>
      <vt:lpstr>Cryptographic message encoder &amp; decoder</vt:lpstr>
      <vt:lpstr>introduction</vt:lpstr>
      <vt:lpstr>OBJECTIVES</vt:lpstr>
      <vt:lpstr>PowerPoint Presentation</vt:lpstr>
      <vt:lpstr>methodology</vt:lpstr>
      <vt:lpstr>PowerPoint Presentation</vt:lpstr>
      <vt:lpstr>Why our hybrid model is better</vt:lpstr>
      <vt:lpstr>Why Affine Cipher Is Considered Insecure</vt:lpstr>
      <vt:lpstr>Chi-square Test </vt:lpstr>
      <vt:lpstr>CHI-SQUARE TEST ANALYSIS</vt:lpstr>
      <vt:lpstr>Accuracy testing </vt:lpstr>
      <vt:lpstr>PowerPoint Presentation</vt:lpstr>
      <vt:lpstr>PowerPoint Presentation</vt:lpstr>
      <vt:lpstr>discussion</vt:lpstr>
      <vt:lpstr>FUTURE SCOPE</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Rohithram Polisetti</dc:creator>
  <cp:lastModifiedBy>Rohithram Polisetti</cp:lastModifiedBy>
  <cp:revision>6</cp:revision>
  <dcterms:created xsi:type="dcterms:W3CDTF">2025-04-17T08:11:28Z</dcterms:created>
  <dcterms:modified xsi:type="dcterms:W3CDTF">2025-04-20T05:23:04Z</dcterms:modified>
</cp:coreProperties>
</file>