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18" r:id="rId6"/>
    <p:sldId id="319" r:id="rId7"/>
    <p:sldId id="309" r:id="rId8"/>
    <p:sldId id="324" r:id="rId9"/>
    <p:sldId id="325" r:id="rId10"/>
    <p:sldId id="322" r:id="rId11"/>
    <p:sldId id="326" r:id="rId12"/>
    <p:sldId id="323" r:id="rId13"/>
    <p:sldId id="320" r:id="rId14"/>
    <p:sldId id="327" r:id="rId15"/>
    <p:sldId id="328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980FE7-D084-9B23-59EE-4DC7E9892F27}" v="8" dt="2025-02-12T06:15:29.632"/>
    <p1510:client id="{48E7CB92-CE60-7769-2249-B366C8F335FC}" v="4" dt="2025-02-12T05:04:19.540"/>
    <p1510:client id="{DF1A1A2D-C7FF-F104-9B61-0E114DB87DAD}" v="3" dt="2025-02-11T16:18:51.770"/>
    <p1510:client id="{EA1F75EA-82CF-A101-80AF-4AC7EB73B2EA}" v="148" dt="2025-02-12T05:11:40.271"/>
    <p1510:client id="{F040DA69-E9A4-4C2D-B00C-23D37816F572}" v="885" dt="2025-02-12T06:42:34.278"/>
    <p1510:client id="{F906DBAB-69D7-CC44-3E4A-56D512645F39}" v="42" dt="2025-02-11T14:50:48.553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2/12/2025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900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041740" TargetMode="External"/><Relationship Id="rId2" Type="http://schemas.openxmlformats.org/officeDocument/2006/relationships/hyperlink" Target="https://ieeexplore.ieee.org/document/9756078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ieeexplore.ieee.org/document/9058322" TargetMode="External"/><Relationship Id="rId4" Type="http://schemas.openxmlformats.org/officeDocument/2006/relationships/hyperlink" Target="https://ieeexplore.ieee.org/document/7019464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4782312"/>
          </a:xfrm>
        </p:spPr>
        <p:txBody>
          <a:bodyPr anchor="ctr"/>
          <a:lstStyle/>
          <a:p>
            <a:r>
              <a:rPr lang="en-US"/>
              <a:t>Cryptographic message encoder and decoder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BA1BE-D5F1-1479-7DA9-9DFA3C4B4FBC}"/>
              </a:ext>
            </a:extLst>
          </p:cNvPr>
          <p:cNvSpPr txBox="1"/>
          <p:nvPr/>
        </p:nvSpPr>
        <p:spPr>
          <a:xfrm>
            <a:off x="8716518" y="4911882"/>
            <a:ext cx="38199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         </a:t>
            </a:r>
            <a:r>
              <a:rPr lang="en-US" sz="2400" b="1"/>
              <a:t>TEAM MEMBERS </a:t>
            </a:r>
          </a:p>
          <a:p>
            <a:r>
              <a:rPr lang="en-US" b="1"/>
              <a:t>CB.SC.U4AIE24106-HARSHA C</a:t>
            </a:r>
          </a:p>
          <a:p>
            <a:r>
              <a:rPr lang="en-US" b="1"/>
              <a:t>CB.SC.U4AIE24137-PRANEETH M</a:t>
            </a:r>
          </a:p>
          <a:p>
            <a:r>
              <a:rPr lang="en-US" b="1"/>
              <a:t>CB.SC.U4AIE24145-ROHITH P</a:t>
            </a:r>
          </a:p>
          <a:p>
            <a:r>
              <a:rPr lang="en-US" b="1"/>
              <a:t>CB.SC.U4AIE24139-SUPREETH </a:t>
            </a:r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2D11-9783-3E76-0387-35140A1D1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64592"/>
            <a:ext cx="7534656" cy="914400"/>
          </a:xfrm>
        </p:spPr>
        <p:txBody>
          <a:bodyPr/>
          <a:lstStyle/>
          <a:p>
            <a:r>
              <a:rPr lang="en-US"/>
              <a:t>Real life applications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BEE83-35C3-9BB4-26DF-F9C95D715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307592"/>
            <a:ext cx="9848088" cy="39502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/>
              <a:t>Used in riddles, treasure hunts, and educational games.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Used to Protect data in  websites by encrypting connections.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End-to-End Encrypted Messaging – Used in apps like WhatsApp and Telegram for secure communication.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Secure Online Transactions – Used in banking and e-commerce to encrypt financial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/>
              <a:t>Protects sensitive financial data like passwords and transactions from cyber threats.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A135B-2CF2-7CF2-C442-9B8C8B672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00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F569-B5E3-3036-768C-87BB2642E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0"/>
            <a:ext cx="7534656" cy="914400"/>
          </a:xfrm>
        </p:spPr>
        <p:txBody>
          <a:bodyPr/>
          <a:lstStyle/>
          <a:p>
            <a:r>
              <a:rPr lang="en-US"/>
              <a:t>Time line 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716A-F1AA-AA54-7010-272610F982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2648" y="1051560"/>
            <a:ext cx="10963656" cy="5577840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GB" sz="3600" b="1"/>
              <a:t>First Review :</a:t>
            </a:r>
            <a:r>
              <a:rPr lang="en-GB" sz="3600"/>
              <a:t> (February 2nd Week)</a:t>
            </a:r>
          </a:p>
          <a:p>
            <a:r>
              <a:rPr lang="en-GB" sz="3600"/>
              <a:t>Discussed and defined the project objectives.</a:t>
            </a:r>
          </a:p>
          <a:p>
            <a:r>
              <a:rPr lang="en-GB" sz="3600"/>
              <a:t>Conducted a literature review on Cryptographic message encoder and decoder</a:t>
            </a:r>
          </a:p>
          <a:p>
            <a:r>
              <a:rPr lang="en-GB" sz="3600"/>
              <a:t>Analysed existing methods .</a:t>
            </a:r>
          </a:p>
          <a:p>
            <a:r>
              <a:rPr lang="en-GB" sz="3600"/>
              <a:t>Selected the methodology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600" b="1"/>
              <a:t>Second Review: </a:t>
            </a:r>
            <a:r>
              <a:rPr lang="en-GB" sz="3600"/>
              <a:t>(March)</a:t>
            </a:r>
          </a:p>
          <a:p>
            <a:r>
              <a:rPr lang="en-GB" sz="3600"/>
              <a:t>Implement the Cryptographic message encoder and decoder.</a:t>
            </a:r>
          </a:p>
          <a:p>
            <a:r>
              <a:rPr lang="en-GB" sz="3600"/>
              <a:t>Developed the Cryptographic message encoder and decoder model using a chosen frame</a:t>
            </a:r>
          </a:p>
          <a:p>
            <a:r>
              <a:rPr lang="en-GB" sz="3600"/>
              <a:t>Tested the model.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GB" sz="3600" b="1"/>
              <a:t>Third Review:</a:t>
            </a:r>
            <a:r>
              <a:rPr lang="en-GB" sz="3600"/>
              <a:t> (April 2nd Week)</a:t>
            </a:r>
          </a:p>
          <a:p>
            <a:r>
              <a:rPr lang="en-GB" sz="3600"/>
              <a:t>Fine-tune the model to improve accuracy for challenging .</a:t>
            </a:r>
          </a:p>
          <a:p>
            <a:r>
              <a:rPr lang="en-GB" sz="3600"/>
              <a:t>Evaluate the model's performance on different sentences and words.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6EAB-D450-DFB7-4FCD-B16D6AF5D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51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CC73-20D2-D71F-BB76-14DB83D4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2364"/>
            <a:ext cx="7534656" cy="1154545"/>
          </a:xfrm>
        </p:spPr>
        <p:txBody>
          <a:bodyPr/>
          <a:lstStyle/>
          <a:p>
            <a:r>
              <a:rPr lang="en-US"/>
              <a:t>References</a:t>
            </a:r>
            <a:br>
              <a:rPr lang="en-US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2BBC-4906-B93E-7F07-1B3B57984C3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16000" y="1136072"/>
            <a:ext cx="7150608" cy="426885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>
                <a:hlinkClick r:id="rId2"/>
              </a:rPr>
              <a:t>https://ieeexplore.ieee.org/document/9756078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hlinkClick r:id="rId3"/>
              </a:rPr>
              <a:t>https://ieeexplore.ieee.org/document/7041740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hlinkClick r:id="rId4"/>
              </a:rPr>
              <a:t>https://ieeexplore.ieee.org/document/7019464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r>
              <a:rPr lang="en-IN">
                <a:hlinkClick r:id="rId5"/>
              </a:rPr>
              <a:t>https://ieeexplore.ieee.org/document/9058322</a:t>
            </a: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  <a:p>
            <a:pPr>
              <a:buFont typeface="Wingdings" panose="05000000000000000000" pitchFamily="2" charset="2"/>
              <a:buChar char="v"/>
            </a:pP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A67F3-EE29-50D4-DEEB-464669E79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23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9628632" cy="5029200"/>
          </a:xfrm>
        </p:spPr>
        <p:txBody>
          <a:bodyPr/>
          <a:lstStyle/>
          <a:p>
            <a:r>
              <a:rPr lang="en-US"/>
              <a:t>                          </a:t>
            </a:r>
            <a:r>
              <a:rPr lang="en-US" sz="7200"/>
              <a:t>Thank you</a:t>
            </a:r>
            <a:br>
              <a:rPr lang="en-US" sz="7200"/>
            </a:br>
            <a:endParaRPr lang="en-US" sz="720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CD2C-A75F-B093-B2ED-0FFE9F52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237744"/>
            <a:ext cx="7534656" cy="914400"/>
          </a:xfrm>
        </p:spPr>
        <p:txBody>
          <a:bodyPr/>
          <a:lstStyle/>
          <a:p>
            <a:r>
              <a:rPr lang="en-US"/>
              <a:t>INTRODUCTION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2C37-6C24-798C-C747-176682DC53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26464" y="1407812"/>
            <a:ext cx="8887968" cy="4051156"/>
          </a:xfrm>
        </p:spPr>
        <p:txBody>
          <a:bodyPr>
            <a:noAutofit/>
          </a:bodyPr>
          <a:lstStyle/>
          <a:p>
            <a:r>
              <a:rPr lang="en-US" sz="2400"/>
              <a:t>Cryptography is the science of </a:t>
            </a:r>
            <a:r>
              <a:rPr lang="en-US" sz="2400" b="1"/>
              <a:t>protecting communication and data from illegal access</a:t>
            </a:r>
            <a:r>
              <a:rPr lang="en-US" sz="2400"/>
              <a:t> by converting readable text into a secret code</a:t>
            </a:r>
          </a:p>
          <a:p>
            <a:r>
              <a:rPr lang="en-US" sz="2400"/>
              <a:t>Encryption algorithms are fundamental to cryptography and are classified into two main types: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/>
              <a:t>Symmetric Encryption</a:t>
            </a:r>
            <a:r>
              <a:rPr lang="en-US" sz="2400"/>
              <a:t>: A single key is used for both encryption and decryption. Example: </a:t>
            </a:r>
            <a:r>
              <a:rPr lang="en-US" sz="2400" b="1"/>
              <a:t>Affine Cipher</a:t>
            </a:r>
            <a:r>
              <a:rPr lang="en-US" sz="240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/>
              <a:t>Asymmetric Encryption</a:t>
            </a:r>
            <a:r>
              <a:rPr lang="en-US" sz="2400"/>
              <a:t>: Uses a pair of keys—a public key for encryption and a private key for decryption. Example: RSA (Rivest–Shamir–Adleman) </a:t>
            </a:r>
            <a:r>
              <a:rPr lang="en-US" sz="2400" b="1"/>
              <a:t>encryption</a:t>
            </a:r>
            <a:r>
              <a:rPr lang="en-US" sz="240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/>
          </a:p>
          <a:p>
            <a:endParaRPr lang="en-US" sz="2400"/>
          </a:p>
          <a:p>
            <a:pPr marL="0" indent="0">
              <a:buNone/>
            </a:pPr>
            <a:r>
              <a:rPr lang="en-US" sz="2400"/>
              <a:t>    </a:t>
            </a:r>
            <a:endParaRPr lang="en-IN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F63EB-C6FA-2093-09D1-DB19410AC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2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57E6D-6C47-ABF5-7393-3E6811F2AF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1876" y="548639"/>
            <a:ext cx="11128248" cy="5449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/>
              <a:t>In this project we use both Affine Cipher for basic encryption and RSA Encryption for strong security.</a:t>
            </a:r>
          </a:p>
          <a:p>
            <a:pPr marL="0" indent="0">
              <a:buNone/>
            </a:pPr>
            <a:endParaRPr lang="en-US" sz="2400" b="1"/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/>
              <a:t>Affine Cipher encryption</a:t>
            </a:r>
            <a:r>
              <a:rPr lang="en-US" sz="2800" b="1"/>
              <a:t>: </a:t>
            </a:r>
            <a:r>
              <a:rPr lang="en-US" sz="2400"/>
              <a:t>The Affine Cipher is a type of substitution cipher, which means each letter in the plaintext is replaced with a corresponding letter in the ciphertext using a mathematical function,</a:t>
            </a:r>
            <a:r>
              <a:rPr lang="en-US" sz="2000"/>
              <a:t> </a:t>
            </a:r>
            <a:r>
              <a:rPr lang="en-US" sz="2400"/>
              <a:t>by using both multiplication and addition for encryption</a:t>
            </a:r>
          </a:p>
          <a:p>
            <a:pPr marL="0" indent="0">
              <a:buNone/>
            </a:pPr>
            <a:endParaRPr lang="en-IN" sz="2400"/>
          </a:p>
          <a:p>
            <a:pPr>
              <a:buFont typeface="Wingdings" panose="05000000000000000000" pitchFamily="2" charset="2"/>
              <a:buChar char="v"/>
            </a:pPr>
            <a:r>
              <a:rPr lang="en-IN" sz="2800" b="1"/>
              <a:t>RSA (Rivest–Shamir–Adleman) encryption</a:t>
            </a:r>
            <a:r>
              <a:rPr lang="en-IN" sz="2400" b="1"/>
              <a:t>:</a:t>
            </a:r>
            <a:r>
              <a:rPr lang="en-US" sz="2000"/>
              <a:t> </a:t>
            </a:r>
            <a:r>
              <a:rPr lang="en-US" sz="2400"/>
              <a:t>RSA  is a public-key cryptographic algorithm used for secure data transmission. It depends on the mathematical properties of prime numbers to encrypt and decrypt messages.</a:t>
            </a:r>
            <a:endParaRPr lang="en-IN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C2435-FE80-50FC-CAE8-540FCE8F7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76656"/>
            <a:ext cx="7534656" cy="914400"/>
          </a:xfrm>
        </p:spPr>
        <p:txBody>
          <a:bodyPr/>
          <a:lstStyle/>
          <a:p>
            <a:r>
              <a:rPr lang="en-US" sz="3600"/>
              <a:t>  Objectives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1737360"/>
            <a:ext cx="8193024" cy="3658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The goal of this project is to  encrypt and decrypt messages using </a:t>
            </a:r>
            <a:r>
              <a:rPr lang="en-US" sz="2400" b="1"/>
              <a:t>Affine Cipher for basic encryption </a:t>
            </a:r>
            <a:r>
              <a:rPr lang="en-US" sz="2400"/>
              <a:t>and </a:t>
            </a:r>
            <a:r>
              <a:rPr lang="en-US" sz="2400" b="1"/>
              <a:t>RSA Encryption for strong security</a:t>
            </a:r>
            <a:r>
              <a:rPr lang="en-US" sz="2400"/>
              <a:t>. </a:t>
            </a:r>
            <a:endParaRPr lang="en-US"/>
          </a:p>
          <a:p>
            <a:r>
              <a:rPr lang="en-US" sz="2400"/>
              <a:t>It helps to protect the </a:t>
            </a:r>
            <a:r>
              <a:rPr lang="en-US" sz="2400" b="1"/>
              <a:t>private information</a:t>
            </a:r>
            <a:r>
              <a:rPr lang="en-US" sz="2400"/>
              <a:t> by </a:t>
            </a:r>
            <a:r>
              <a:rPr lang="en-US" sz="2400" b="1"/>
              <a:t>converting messages into a secret code </a:t>
            </a:r>
            <a:r>
              <a:rPr lang="en-US" sz="2400"/>
              <a:t>that only the right person can read who knows the code.</a:t>
            </a:r>
            <a:endParaRPr lang="en-US"/>
          </a:p>
          <a:p>
            <a:r>
              <a:rPr lang="en-US" sz="2400"/>
              <a:t>It allows users to </a:t>
            </a:r>
            <a:r>
              <a:rPr lang="en-US" sz="2400" b="1"/>
              <a:t>save encrypted messages in a file and get them back later to decrypt</a:t>
            </a:r>
            <a:endParaRPr lang="en-US" sz="2400"/>
          </a:p>
          <a:p>
            <a:endParaRPr lang="en-US" sz="2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B9F8-EC14-DCB9-0452-DE3BAD58E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7760208" cy="434109"/>
          </a:xfrm>
        </p:spPr>
        <p:txBody>
          <a:bodyPr/>
          <a:lstStyle/>
          <a:p>
            <a:r>
              <a:rPr lang="en-US" sz="2800"/>
              <a:t>Methodology</a:t>
            </a:r>
            <a:endParaRPr lang="en-IN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8FE9A-A9F7-1B8E-3123-65F1E650B0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4" y="350982"/>
            <a:ext cx="10392756" cy="65070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user picks what they want to do from the menu, like encrypting or decrypting a message using Affine Cipher or RSA.</a:t>
            </a:r>
          </a:p>
          <a:p>
            <a:pPr marL="0" indent="0">
              <a:buNone/>
            </a:pPr>
            <a:r>
              <a:rPr lang="en-IN" sz="2400" b="1"/>
              <a:t>Affine Cipher Process</a:t>
            </a:r>
            <a:endParaRPr lang="en-US" sz="2400" b="1"/>
          </a:p>
          <a:p>
            <a:r>
              <a:rPr lang="en-US" b="1"/>
              <a:t>For encryption</a:t>
            </a:r>
            <a:r>
              <a:rPr lang="en-US"/>
              <a:t>, the user enters a text , and a multiplicative key  which is coprime to 26 and an additive key.</a:t>
            </a:r>
          </a:p>
          <a:p>
            <a:r>
              <a:rPr lang="en-US"/>
              <a:t>The algorithm replaces each letter using a mathematical formula and the encrypted text is displayed</a:t>
            </a:r>
          </a:p>
          <a:p>
            <a:r>
              <a:rPr lang="en-US" b="1"/>
              <a:t>For decryption</a:t>
            </a:r>
            <a:r>
              <a:rPr lang="en-US"/>
              <a:t>, the user provides the same encrypted text and keys to get back the original message.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/>
              <a:t>   THE MATHEMATICAL PROCESS(the affine cipher is based on modular arithmetic)</a:t>
            </a:r>
          </a:p>
          <a:p>
            <a:pPr marL="0" indent="0">
              <a:buNone/>
            </a:pPr>
            <a:r>
              <a:rPr lang="da-DK" b="1"/>
              <a:t>    E(x)=(</a:t>
            </a:r>
            <a:r>
              <a:rPr lang="da-DK" b="1" err="1"/>
              <a:t>ax+b</a:t>
            </a:r>
            <a:r>
              <a:rPr lang="da-DK" b="1"/>
              <a:t>)mod26  [for </a:t>
            </a:r>
            <a:r>
              <a:rPr lang="da-DK" b="1" err="1"/>
              <a:t>encryption</a:t>
            </a:r>
            <a:r>
              <a:rPr lang="da-DK" b="1"/>
              <a:t>]</a:t>
            </a:r>
          </a:p>
          <a:p>
            <a:pPr marL="0" indent="0">
              <a:buNone/>
            </a:pPr>
            <a:r>
              <a:rPr lang="da-DK"/>
              <a:t>    </a:t>
            </a:r>
            <a:r>
              <a:rPr lang="es-ES" b="1"/>
              <a:t>D(y)=((a^−1)⋅(y−b))mod26  [ </a:t>
            </a:r>
            <a:r>
              <a:rPr lang="es-ES" b="1" err="1"/>
              <a:t>for</a:t>
            </a:r>
            <a:r>
              <a:rPr lang="es-ES" b="1"/>
              <a:t> </a:t>
            </a:r>
            <a:r>
              <a:rPr lang="es-ES" b="1" err="1"/>
              <a:t>decryption</a:t>
            </a:r>
            <a:r>
              <a:rPr lang="es-ES" b="1"/>
              <a:t>]</a:t>
            </a:r>
          </a:p>
          <a:p>
            <a:r>
              <a:rPr lang="en-US"/>
              <a:t>a (multiplicative key) must be coprime to 26 (since there are 26 letters in the English alphabet).</a:t>
            </a:r>
          </a:p>
          <a:p>
            <a:r>
              <a:rPr lang="en-US"/>
              <a:t>b is an additive key.	</a:t>
            </a:r>
          </a:p>
          <a:p>
            <a:r>
              <a:rPr lang="en-US"/>
              <a:t>X  is the position of the letter in the alphabet(0 to 25)</a:t>
            </a:r>
          </a:p>
          <a:p>
            <a:r>
              <a:rPr lang="en-US"/>
              <a:t>Y is the encrypted character</a:t>
            </a:r>
          </a:p>
          <a:p>
            <a:r>
              <a:rPr lang="en-US"/>
              <a:t>a^-1 is the modular inverse of a modulo 26</a:t>
            </a:r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A701C-D2B3-FE00-D977-F8B6522C6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86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0E9A-0D8B-AF3B-738C-BE62323B6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64655"/>
            <a:ext cx="8375165" cy="461818"/>
          </a:xfrm>
        </p:spPr>
        <p:txBody>
          <a:bodyPr/>
          <a:lstStyle/>
          <a:p>
            <a:r>
              <a:rPr lang="en-US"/>
              <a:t>FOR RSA Encryption &amp; Decryption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7B1C6-E838-9739-84E3-5BCB3AE482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804" y="540850"/>
            <a:ext cx="11323782" cy="58466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RSA is an asymmetric encryption algorithm based on prime factorization </a:t>
            </a:r>
          </a:p>
          <a:p>
            <a:r>
              <a:rPr lang="en-US" dirty="0"/>
              <a:t>It selects two prime numbers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q. </a:t>
            </a:r>
            <a:r>
              <a:rPr lang="en-US" dirty="0"/>
              <a:t>and computes it product which is </a:t>
            </a:r>
            <a:r>
              <a:rPr lang="en-US" b="1" dirty="0"/>
              <a:t>n .     -&gt;[n=p x q].</a:t>
            </a:r>
          </a:p>
          <a:p>
            <a:r>
              <a:rPr lang="en-US" dirty="0"/>
              <a:t>Then  for Euler’s totient function </a:t>
            </a:r>
            <a:r>
              <a:rPr lang="el-GR" b="1" dirty="0"/>
              <a:t>ϕ</a:t>
            </a:r>
            <a:r>
              <a:rPr lang="en-US" b="1" dirty="0"/>
              <a:t>(n)=(p-1) x (q-1).</a:t>
            </a:r>
          </a:p>
          <a:p>
            <a:r>
              <a:rPr lang="en-US" dirty="0"/>
              <a:t>Chooses an encryption exponent </a:t>
            </a:r>
            <a:r>
              <a:rPr lang="en-US" b="1" dirty="0"/>
              <a:t>e </a:t>
            </a:r>
            <a:r>
              <a:rPr lang="en-US" dirty="0"/>
              <a:t>which is coprime to </a:t>
            </a:r>
            <a:r>
              <a:rPr lang="el-GR" dirty="0"/>
              <a:t> </a:t>
            </a:r>
            <a:r>
              <a:rPr lang="el-GR" b="1" dirty="0"/>
              <a:t>ϕ</a:t>
            </a:r>
            <a:r>
              <a:rPr lang="en-US" b="1" dirty="0"/>
              <a:t>(n)</a:t>
            </a:r>
          </a:p>
          <a:p>
            <a:r>
              <a:rPr lang="en-US" dirty="0"/>
              <a:t>Where e is the value between 1 and </a:t>
            </a:r>
            <a:r>
              <a:rPr lang="el-GR" dirty="0"/>
              <a:t> ϕ</a:t>
            </a:r>
            <a:r>
              <a:rPr lang="en-US" dirty="0"/>
              <a:t>(n) and it satisfy  G.C.D (</a:t>
            </a:r>
            <a:r>
              <a:rPr lang="el-GR" dirty="0"/>
              <a:t>ϕ</a:t>
            </a:r>
            <a:r>
              <a:rPr lang="en-US" dirty="0"/>
              <a:t>(n),e)=1</a:t>
            </a:r>
            <a:endParaRPr lang="en-US" b="1" dirty="0"/>
          </a:p>
          <a:p>
            <a:r>
              <a:rPr lang="en-US" dirty="0"/>
              <a:t>Then it computes the modular inverse </a:t>
            </a:r>
            <a:r>
              <a:rPr lang="en-US" b="1" dirty="0"/>
              <a:t>d(decryption key ),</a:t>
            </a:r>
            <a:r>
              <a:rPr lang="en-US" dirty="0"/>
              <a:t>satisfying ; </a:t>
            </a:r>
            <a:r>
              <a:rPr lang="en-US" b="1" dirty="0" err="1"/>
              <a:t>e.d</a:t>
            </a:r>
            <a:r>
              <a:rPr lang="en-US" b="1" dirty="0"/>
              <a:t> ≡ 1 mod</a:t>
            </a:r>
            <a:r>
              <a:rPr lang="el-GR" b="1" dirty="0"/>
              <a:t>ϕ(</a:t>
            </a:r>
            <a:r>
              <a:rPr lang="en-US" b="1" dirty="0"/>
              <a:t>n) </a:t>
            </a:r>
            <a:r>
              <a:rPr lang="en-US" dirty="0"/>
              <a:t>		</a:t>
            </a:r>
          </a:p>
          <a:p>
            <a:r>
              <a:rPr lang="en-US" dirty="0"/>
              <a:t>it gives </a:t>
            </a:r>
            <a:r>
              <a:rPr lang="en-US" b="1" dirty="0"/>
              <a:t>public key (e , n) </a:t>
            </a:r>
            <a:r>
              <a:rPr lang="en-US" dirty="0"/>
              <a:t>for encryption and </a:t>
            </a:r>
            <a:r>
              <a:rPr lang="en-US" b="1" dirty="0"/>
              <a:t>private key(d , n) </a:t>
            </a:r>
            <a:r>
              <a:rPr lang="en-US" dirty="0"/>
              <a:t>for decryption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Encryption process :: </a:t>
            </a:r>
            <a:endParaRPr lang="en-IN" b="1" dirty="0"/>
          </a:p>
          <a:p>
            <a:pPr marL="0" indent="0">
              <a:buNone/>
            </a:pPr>
            <a:r>
              <a:rPr lang="en-US" dirty="0"/>
              <a:t>It converts the character into its ASCII value and applies the formula: </a:t>
            </a:r>
            <a:r>
              <a:rPr lang="en-US" b="1" dirty="0"/>
              <a:t>C=</a:t>
            </a:r>
            <a:r>
              <a:rPr lang="en-US" b="1" dirty="0" err="1"/>
              <a:t>P^e</a:t>
            </a:r>
            <a:r>
              <a:rPr lang="en-US" b="1" dirty="0"/>
              <a:t>  mod  n</a:t>
            </a:r>
          </a:p>
          <a:p>
            <a:pPr marL="0" indent="0">
              <a:buNone/>
            </a:pPr>
            <a:r>
              <a:rPr lang="en-US" b="1" dirty="0"/>
              <a:t> P=</a:t>
            </a:r>
            <a:r>
              <a:rPr lang="en-US" dirty="0"/>
              <a:t>plaintext character’s ASCII value</a:t>
            </a:r>
            <a:r>
              <a:rPr lang="en-US" b="1" dirty="0"/>
              <a:t> and C= </a:t>
            </a:r>
            <a:r>
              <a:rPr lang="en-US" dirty="0"/>
              <a:t>encrypted numerical value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Decryption process ::</a:t>
            </a:r>
          </a:p>
          <a:p>
            <a:pPr marL="0" indent="0">
              <a:buNone/>
            </a:pPr>
            <a:r>
              <a:rPr lang="en-US" dirty="0"/>
              <a:t> It takes each encrypted value c and decrypts it using   </a:t>
            </a:r>
            <a:r>
              <a:rPr lang="en-US" b="1" dirty="0"/>
              <a:t>P=</a:t>
            </a:r>
            <a:r>
              <a:rPr lang="en-US" b="1" dirty="0" err="1"/>
              <a:t>C^d</a:t>
            </a:r>
            <a:r>
              <a:rPr lang="en-US" b="1" dirty="0"/>
              <a:t>  mod  n</a:t>
            </a:r>
          </a:p>
          <a:p>
            <a:pPr marL="0" indent="0">
              <a:buNone/>
            </a:pPr>
            <a:r>
              <a:rPr lang="en-US" dirty="0"/>
              <a:t>Then converts the decrypted ASCII values back to characters.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CA52B-2E6C-5573-EF13-4C6BB8823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5F03C9ED-6125-A0AF-F4D9-117F84BE04D5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838825578"/>
              </p:ext>
            </p:extLst>
          </p:nvPr>
        </p:nvGraphicFramePr>
        <p:xfrm>
          <a:off x="0" y="0"/>
          <a:ext cx="12192000" cy="732661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877824">
                  <a:extLst>
                    <a:ext uri="{9D8B030D-6E8A-4147-A177-3AD203B41FA5}">
                      <a16:colId xmlns:a16="http://schemas.microsoft.com/office/drawing/2014/main" val="3684924799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1879466524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978372310"/>
                    </a:ext>
                  </a:extLst>
                </a:gridCol>
                <a:gridCol w="4299250">
                  <a:extLst>
                    <a:ext uri="{9D8B030D-6E8A-4147-A177-3AD203B41FA5}">
                      <a16:colId xmlns:a16="http://schemas.microsoft.com/office/drawing/2014/main" val="1048723003"/>
                    </a:ext>
                  </a:extLst>
                </a:gridCol>
                <a:gridCol w="3805382">
                  <a:extLst>
                    <a:ext uri="{9D8B030D-6E8A-4147-A177-3AD203B41FA5}">
                      <a16:colId xmlns:a16="http://schemas.microsoft.com/office/drawing/2014/main" val="1865373655"/>
                    </a:ext>
                  </a:extLst>
                </a:gridCol>
              </a:tblGrid>
              <a:tr h="748145">
                <a:tc>
                  <a:txBody>
                    <a:bodyPr/>
                    <a:lstStyle/>
                    <a:p>
                      <a:endParaRPr lang="en-US"/>
                    </a:p>
                    <a:p>
                      <a:r>
                        <a:rPr lang="en-IN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r>
                        <a:rPr lang="en-IN"/>
                        <a:t>    Paper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r>
                        <a:rPr lang="en-IN"/>
                        <a:t>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r>
                        <a:rPr lang="en-IN"/>
                        <a:t>                 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  <a:p>
                      <a:r>
                        <a:rPr lang="en-IN"/>
                        <a:t>            key 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649109"/>
                  </a:ext>
                </a:extLst>
              </a:tr>
              <a:tr h="1496925">
                <a:tc>
                  <a:txBody>
                    <a:bodyPr/>
                    <a:lstStyle/>
                    <a:p>
                      <a:r>
                        <a:rPr lang="en-US"/>
                        <a:t>1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New Approach of Cryptography for Data Encryption and Decryption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 </a:t>
                      </a:r>
                      <a:r>
                        <a:rPr lang="en-US" sz="2000"/>
                        <a:t>This paper uses a new encryption method that creates a unique key from random characters for every text  and then converted into binary</a:t>
                      </a:r>
                      <a:endParaRPr lang="en-IN" sz="2000"/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This method improves a new  data security by adding more randomness to encryption, performing better and faster </a:t>
                      </a:r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016404"/>
                  </a:ext>
                </a:extLst>
              </a:tr>
              <a:tr h="1496925"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IN"/>
                    </a:p>
                    <a:p>
                      <a:r>
                        <a:rPr lang="en-I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Chaotic Encoder-Decoder on FPGA for Crypto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Used chaotic behavior in digital filters for encryption . Implemented the system on an FPGA for fast  processing </a:t>
                      </a:r>
                      <a:r>
                        <a:rPr lang="en-US"/>
                        <a:t>.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Tested and confirmed that chaotic cryptosystems can work effectively </a:t>
                      </a:r>
                      <a:r>
                        <a:rPr lang="en-US"/>
                        <a:t>.  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76813"/>
                  </a:ext>
                </a:extLst>
              </a:tr>
              <a:tr h="1576342"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IN"/>
                    </a:p>
                    <a:p>
                      <a:r>
                        <a:rPr lang="en-I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Secure Data</a:t>
                      </a:r>
                    </a:p>
                    <a:p>
                      <a:r>
                        <a:rPr lang="en-US"/>
                        <a:t>Communication and Cryptography Based on DNA-Based Message Encoding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Used DNA sequencing concepts for encrypting data . Combined DNA-based encoding with traditional encryption 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Developed a new security method using DNA-based cryptography .</a:t>
                      </a:r>
                      <a:endParaRPr lang="en-IN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09959"/>
                  </a:ext>
                </a:extLst>
              </a:tr>
              <a:tr h="1576342">
                <a:tc>
                  <a:txBody>
                    <a:bodyPr/>
                    <a:lstStyle/>
                    <a:p>
                      <a:endParaRPr lang="en-US"/>
                    </a:p>
                    <a:p>
                      <a:endParaRPr lang="en-IN"/>
                    </a:p>
                    <a:p>
                      <a:r>
                        <a:rPr lang="en-I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Designing of AES Algorithm Using Verilog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Used Verilog to implement AES encryption . Implemented the design onto an FPGA .   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Made AES encryption faster and more efficient on FPGA .Developed hardware-based security for IOT systems . </a:t>
                      </a:r>
                      <a:br>
                        <a:rPr lang="en-US" sz="2000"/>
                      </a:br>
                      <a:br>
                        <a:rPr lang="en-US" sz="2000"/>
                      </a:b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26488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2EC31-C3E5-8BCD-E277-6D2A781DD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3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691A1-EEB5-3609-6CC5-32835A6D6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256032"/>
            <a:ext cx="7534656" cy="914400"/>
          </a:xfrm>
        </p:spPr>
        <p:txBody>
          <a:bodyPr/>
          <a:lstStyle/>
          <a:p>
            <a:r>
              <a:rPr lang="en-US"/>
              <a:t>Gaps in the papers  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5D201-AB03-692C-7F8F-BD11841B36C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2376" y="1307592"/>
            <a:ext cx="10360152" cy="4088096"/>
          </a:xfrm>
        </p:spPr>
        <p:txBody>
          <a:bodyPr/>
          <a:lstStyle/>
          <a:p>
            <a:r>
              <a:rPr lang="en-US" sz="2400"/>
              <a:t>This papers focus on one specific encryption technique, but do not explore hybrid models that combine multiple techniques.</a:t>
            </a:r>
          </a:p>
          <a:p>
            <a:endParaRPr lang="en-US" sz="2400"/>
          </a:p>
          <a:p>
            <a:r>
              <a:rPr lang="en-US" sz="2400"/>
              <a:t>Some encryption methods give importance for security, while others focused on speed</a:t>
            </a:r>
          </a:p>
          <a:p>
            <a:endParaRPr lang="en-US" sz="2400"/>
          </a:p>
          <a:p>
            <a:r>
              <a:rPr lang="en-US" sz="2400"/>
              <a:t>The  DNA cryptography is a new approach but implementation of this is still a challenge due to high processing requirements</a:t>
            </a:r>
            <a:r>
              <a:rPr lang="en-US"/>
              <a:t>.</a:t>
            </a:r>
          </a:p>
          <a:p>
            <a:endParaRPr lang="en-US"/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E28D6-EDBF-BF1C-65CD-D2EB0536B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6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0A43-FC1B-AB08-8606-B24CDA955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92024"/>
            <a:ext cx="7534656" cy="493776"/>
          </a:xfrm>
        </p:spPr>
        <p:txBody>
          <a:bodyPr/>
          <a:lstStyle/>
          <a:p>
            <a:r>
              <a:rPr lang="en-US"/>
              <a:t>Advantages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23C8-C3CD-5460-4CA3-C4A0F1EC55C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7784" y="685800"/>
            <a:ext cx="10113264" cy="53858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Uses both Affine Cipher (symmetric) and RSA (asymmetric) for better security</a:t>
            </a:r>
          </a:p>
          <a:p>
            <a:r>
              <a:rPr lang="en-US" sz="2400"/>
              <a:t>A menu-based system makes it simple for everyone to encrypt and decrypt messages.</a:t>
            </a:r>
          </a:p>
          <a:p>
            <a:r>
              <a:rPr lang="en-US" sz="2400"/>
              <a:t>Allows users to encrypt and save files, preventing illegal access and  they can decrypt it later</a:t>
            </a:r>
          </a:p>
          <a:p>
            <a:r>
              <a:rPr lang="en-US" sz="2400"/>
              <a:t>Improves security by creating random and unpredictable keys</a:t>
            </a:r>
          </a:p>
          <a:p>
            <a:pPr marL="0" indent="0">
              <a:buNone/>
            </a:pPr>
            <a:r>
              <a:rPr lang="en-US" sz="3200" b="1"/>
              <a:t>Disadvantages</a:t>
            </a:r>
          </a:p>
          <a:p>
            <a:r>
              <a:rPr lang="en-US" sz="2400"/>
              <a:t>Encrypting large messages with RSA alone is slow and requires more processing power</a:t>
            </a:r>
            <a:r>
              <a:rPr lang="en-US" sz="2400" b="1"/>
              <a:t>.</a:t>
            </a:r>
          </a:p>
          <a:p>
            <a:r>
              <a:rPr lang="en-US" sz="2400"/>
              <a:t>If small prime numbers are used in RSA, attackers can break encryption using factorization techniques.</a:t>
            </a:r>
          </a:p>
          <a:p>
            <a:r>
              <a:rPr lang="en-US" sz="2400"/>
              <a:t>Every time encryption or decryption is performed, users must enter the correct keys. If they forget or lose the keys, they cannot decrypt the data.</a:t>
            </a:r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23CF2-5A60-AED8-1802-A09007F07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9580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{56FB63FE-6423-453A-9870-D4EA745A62E0}tf11964407_win32</Template>
  <TotalTime>0</TotalTime>
  <Words>1268</Words>
  <Application>Microsoft Office PowerPoint</Application>
  <PresentationFormat>Widescreen</PresentationFormat>
  <Paragraphs>148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Cryptographic message encoder and decoder</vt:lpstr>
      <vt:lpstr>INTRODUCTION</vt:lpstr>
      <vt:lpstr>PowerPoint Presentation</vt:lpstr>
      <vt:lpstr>  Objectives</vt:lpstr>
      <vt:lpstr>Methodology</vt:lpstr>
      <vt:lpstr>FOR RSA Encryption &amp; Decryption</vt:lpstr>
      <vt:lpstr>PowerPoint Presentation</vt:lpstr>
      <vt:lpstr>Gaps in the papers  </vt:lpstr>
      <vt:lpstr>Advantages</vt:lpstr>
      <vt:lpstr>Real life applications</vt:lpstr>
      <vt:lpstr>Time line :</vt:lpstr>
      <vt:lpstr>References </vt:lpstr>
      <vt:lpstr>       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Rohithram Polisetti</dc:creator>
  <cp:lastModifiedBy>Rohithram Polisetti</cp:lastModifiedBy>
  <cp:revision>2</cp:revision>
  <dcterms:created xsi:type="dcterms:W3CDTF">2025-02-10T05:43:56Z</dcterms:created>
  <dcterms:modified xsi:type="dcterms:W3CDTF">2025-02-12T11:03:05Z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