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17" r:id="rId5"/>
    <p:sldId id="309" r:id="rId6"/>
    <p:sldId id="318" r:id="rId7"/>
    <p:sldId id="319" r:id="rId8"/>
    <p:sldId id="320" r:id="rId9"/>
    <p:sldId id="321" r:id="rId10"/>
    <p:sldId id="326" r:id="rId11"/>
    <p:sldId id="322" r:id="rId12"/>
    <p:sldId id="323" r:id="rId13"/>
    <p:sldId id="325" r:id="rId14"/>
    <p:sldId id="30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9" d="100"/>
          <a:sy n="69" d="100"/>
        </p:scale>
        <p:origin x="540" y="68"/>
      </p:cViewPr>
      <p:guideLst>
        <p:guide orient="horz" pos="528"/>
        <p:guide pos="3864"/>
        <p:guide orient="horz" pos="1272"/>
        <p:guide orient="horz" pos="2312"/>
        <p:guide orient="horz" pos="1944"/>
        <p:guide orient="horz" pos="232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3/10/2025</a:t>
            </a:fld>
            <a:endParaRPr lang="en-US"/>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3/10/2025</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a:p>
        </p:txBody>
      </p:sp>
    </p:spTree>
    <p:extLst>
      <p:ext uri="{BB962C8B-B14F-4D97-AF65-F5344CB8AC3E}">
        <p14:creationId xmlns:p14="http://schemas.microsoft.com/office/powerpoint/2010/main" val="87366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a:t>Click to add text</a:t>
            </a:r>
          </a:p>
          <a:p>
            <a:pPr lvl="1"/>
            <a:r>
              <a:rPr lang="en-US"/>
              <a:t>Second level</a:t>
            </a:r>
          </a:p>
          <a:p>
            <a:pPr lvl="2"/>
            <a:r>
              <a:rPr lang="en-US"/>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4.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a:t>Cryptographic message encoder and decoder</a:t>
            </a:r>
          </a:p>
        </p:txBody>
      </p:sp>
      <p:sp>
        <p:nvSpPr>
          <p:cNvPr id="4" name="TextBox 3">
            <a:extLst>
              <a:ext uri="{FF2B5EF4-FFF2-40B4-BE49-F238E27FC236}">
                <a16:creationId xmlns:a16="http://schemas.microsoft.com/office/drawing/2014/main" id="{A4FCF806-5DB2-7B81-980A-32E6542C8A97}"/>
              </a:ext>
            </a:extLst>
          </p:cNvPr>
          <p:cNvSpPr txBox="1"/>
          <p:nvPr/>
        </p:nvSpPr>
        <p:spPr>
          <a:xfrm>
            <a:off x="8518398" y="4977444"/>
            <a:ext cx="3454146" cy="1569660"/>
          </a:xfrm>
          <a:prstGeom prst="rect">
            <a:avLst/>
          </a:prstGeom>
          <a:noFill/>
        </p:spPr>
        <p:txBody>
          <a:bodyPr wrap="square">
            <a:spAutoFit/>
          </a:bodyPr>
          <a:lstStyle/>
          <a:p>
            <a:r>
              <a:rPr lang="en-US" sz="2400" b="1"/>
              <a:t>     TEAM MEMBERS </a:t>
            </a:r>
          </a:p>
          <a:p>
            <a:r>
              <a:rPr lang="en-US" b="1"/>
              <a:t>CB.SC.U4AIE24106-HARSHA .C</a:t>
            </a:r>
          </a:p>
          <a:p>
            <a:r>
              <a:rPr lang="en-US" b="1"/>
              <a:t>CB.SC.U4AIE24137-PRANEETH .M</a:t>
            </a:r>
          </a:p>
          <a:p>
            <a:r>
              <a:rPr lang="en-US" b="1"/>
              <a:t>CB.SC.U4AIE24145-ROHITH .P</a:t>
            </a:r>
          </a:p>
          <a:p>
            <a:r>
              <a:rPr lang="en-US" b="1"/>
              <a:t>CB.SC.U4AIE24139-SUPREETH .N</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8F8B3-812D-D63E-0AC5-05678E9939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4D5683-01BA-6BE2-B06A-DB01BEFE778A}"/>
              </a:ext>
            </a:extLst>
          </p:cNvPr>
          <p:cNvSpPr>
            <a:spLocks noGrp="1"/>
          </p:cNvSpPr>
          <p:nvPr>
            <p:ph sz="quarter" idx="10"/>
          </p:nvPr>
        </p:nvSpPr>
        <p:spPr>
          <a:xfrm>
            <a:off x="0" y="4433455"/>
            <a:ext cx="11905673" cy="2342248"/>
          </a:xfrm>
        </p:spPr>
        <p:txBody>
          <a:bodyPr vert="horz" lIns="91440" tIns="45720" rIns="91440" bIns="45720" rtlCol="0" anchor="t">
            <a:normAutofit/>
          </a:bodyPr>
          <a:lstStyle/>
          <a:p>
            <a:r>
              <a:rPr kumimoji="0" lang="en-US" altLang="en-US" sz="2000" b="0" i="0" u="none" strike="noStrike" cap="none" normalizeH="0" baseline="0" dirty="0">
                <a:ln>
                  <a:noFill/>
                </a:ln>
                <a:solidFill>
                  <a:schemeClr val="tx1"/>
                </a:solidFill>
                <a:effectLst/>
                <a:latin typeface="Arial" panose="020B0604020202020204" pitchFamily="34" charset="0"/>
              </a:rPr>
              <a:t>We tested our model with different sentence of size small, medium, and larg</a:t>
            </a:r>
            <a:r>
              <a:rPr lang="en-US" altLang="en-US" dirty="0">
                <a:latin typeface="Arial" panose="020B0604020202020204" pitchFamily="34" charset="0"/>
              </a:rPr>
              <a:t>e </a:t>
            </a:r>
            <a:r>
              <a:rPr kumimoji="0" lang="en-US" altLang="en-US" sz="2000" b="0" i="0" u="none" strike="noStrike" cap="none" normalizeH="0" baseline="0" dirty="0">
                <a:ln>
                  <a:noFill/>
                </a:ln>
                <a:solidFill>
                  <a:schemeClr val="tx1"/>
                </a:solidFill>
                <a:effectLst/>
                <a:latin typeface="Arial" panose="020B0604020202020204" pitchFamily="34" charset="0"/>
              </a:rPr>
              <a:t>using both uppercase   and lowercase letters . In every case, the model successfully decrypted the text correctly, achieving </a:t>
            </a:r>
            <a:r>
              <a:rPr kumimoji="0" lang="en-US" altLang="en-US" sz="2000" b="1" i="0" u="none" strike="noStrike" cap="none" normalizeH="0" baseline="0" dirty="0">
                <a:ln>
                  <a:noFill/>
                </a:ln>
                <a:solidFill>
                  <a:schemeClr val="tx1"/>
                </a:solidFill>
                <a:effectLst/>
                <a:latin typeface="Arial" panose="020B0604020202020204" pitchFamily="34" charset="0"/>
              </a:rPr>
              <a:t>100% accuracy</a:t>
            </a:r>
            <a:r>
              <a:rPr kumimoji="0" lang="en-US" altLang="en-US" sz="2000" b="0" i="0" u="none" strike="noStrike" cap="none" normalizeH="0" baseline="0" dirty="0">
                <a:ln>
                  <a:noFill/>
                </a:ln>
                <a:solidFill>
                  <a:schemeClr val="tx1"/>
                </a:solidFill>
                <a:effectLst/>
                <a:latin typeface="Arial" panose="020B0604020202020204" pitchFamily="34" charset="0"/>
              </a:rPr>
              <a:t>.</a:t>
            </a:r>
          </a:p>
          <a:p>
            <a:r>
              <a:rPr lang="en-US" sz="2400" dirty="0"/>
              <a:t>For </a:t>
            </a:r>
            <a:r>
              <a:rPr lang="en-US" sz="2400" b="1" dirty="0"/>
              <a:t>future implementation </a:t>
            </a:r>
            <a:r>
              <a:rPr lang="en-US" sz="2400" dirty="0"/>
              <a:t>we need train our model for encrypting and decrypting the symbols and numbers </a:t>
            </a:r>
          </a:p>
          <a:p>
            <a:endParaRPr lang="en-US" dirty="0"/>
          </a:p>
        </p:txBody>
      </p:sp>
      <p:sp>
        <p:nvSpPr>
          <p:cNvPr id="4" name="Slide Number Placeholder 3">
            <a:extLst>
              <a:ext uri="{FF2B5EF4-FFF2-40B4-BE49-F238E27FC236}">
                <a16:creationId xmlns:a16="http://schemas.microsoft.com/office/drawing/2014/main" id="{8136D3AC-5EB1-8385-0F13-D176DB24C176}"/>
              </a:ext>
            </a:extLst>
          </p:cNvPr>
          <p:cNvSpPr>
            <a:spLocks noGrp="1"/>
          </p:cNvSpPr>
          <p:nvPr>
            <p:ph type="sldNum" sz="quarter" idx="4"/>
          </p:nvPr>
        </p:nvSpPr>
        <p:spPr/>
        <p:txBody>
          <a:bodyPr/>
          <a:lstStyle/>
          <a:p>
            <a:fld id="{58FB4751-880F-D840-AAA9-3A15815CC996}" type="slidenum">
              <a:rPr lang="en-US" smtClean="0"/>
              <a:pPr/>
              <a:t>10</a:t>
            </a:fld>
            <a:endParaRPr lang="en-US"/>
          </a:p>
        </p:txBody>
      </p:sp>
      <p:pic>
        <p:nvPicPr>
          <p:cNvPr id="6" name="Picture 5" descr="A screenshot of a computer code">
            <a:extLst>
              <a:ext uri="{FF2B5EF4-FFF2-40B4-BE49-F238E27FC236}">
                <a16:creationId xmlns:a16="http://schemas.microsoft.com/office/drawing/2014/main" id="{7BEE3423-DFAA-37A1-242D-5DF360A1B864}"/>
              </a:ext>
            </a:extLst>
          </p:cNvPr>
          <p:cNvPicPr>
            <a:picLocks noChangeAspect="1"/>
          </p:cNvPicPr>
          <p:nvPr/>
        </p:nvPicPr>
        <p:blipFill>
          <a:blip r:embed="rId2"/>
          <a:stretch>
            <a:fillRect/>
          </a:stretch>
        </p:blipFill>
        <p:spPr>
          <a:xfrm>
            <a:off x="6096000" y="-1"/>
            <a:ext cx="6092506" cy="4257963"/>
          </a:xfrm>
          <a:prstGeom prst="rect">
            <a:avLst/>
          </a:prstGeom>
        </p:spPr>
      </p:pic>
      <p:pic>
        <p:nvPicPr>
          <p:cNvPr id="7" name="Content Placeholder 5">
            <a:extLst>
              <a:ext uri="{FF2B5EF4-FFF2-40B4-BE49-F238E27FC236}">
                <a16:creationId xmlns:a16="http://schemas.microsoft.com/office/drawing/2014/main" id="{0769684C-6E05-1CB9-7538-71483B2F0A71}"/>
              </a:ext>
            </a:extLst>
          </p:cNvPr>
          <p:cNvPicPr>
            <a:picLocks noChangeAspect="1"/>
          </p:cNvPicPr>
          <p:nvPr/>
        </p:nvPicPr>
        <p:blipFill>
          <a:blip r:embed="rId3"/>
          <a:stretch>
            <a:fillRect/>
          </a:stretch>
        </p:blipFill>
        <p:spPr>
          <a:xfrm>
            <a:off x="0" y="0"/>
            <a:ext cx="5975927" cy="4257963"/>
          </a:xfrm>
          <a:prstGeom prst="rect">
            <a:avLst/>
          </a:prstGeom>
        </p:spPr>
      </p:pic>
      <p:sp>
        <p:nvSpPr>
          <p:cNvPr id="9" name="Content Placeholder 8">
            <a:extLst>
              <a:ext uri="{FF2B5EF4-FFF2-40B4-BE49-F238E27FC236}">
                <a16:creationId xmlns:a16="http://schemas.microsoft.com/office/drawing/2014/main" id="{3516A7CE-4DB5-A68C-14CD-6C1DB7008607}"/>
              </a:ext>
            </a:extLst>
          </p:cNvPr>
          <p:cNvSpPr>
            <a:spLocks noGrp="1"/>
          </p:cNvSpPr>
          <p:nvPr>
            <p:ph sz="quarter" idx="10"/>
          </p:nvPr>
        </p:nvSpPr>
        <p:spPr>
          <a:xfrm>
            <a:off x="227214" y="6666860"/>
            <a:ext cx="2020824" cy="45719"/>
          </a:xfrm>
        </p:spPr>
        <p:txBody>
          <a:bodyPr>
            <a:normAutofit fontScale="25000" lnSpcReduction="20000"/>
          </a:bodyPr>
          <a:lstStyle/>
          <a:p>
            <a:endParaRPr lang="en-IN" dirty="0"/>
          </a:p>
        </p:txBody>
      </p:sp>
    </p:spTree>
    <p:extLst>
      <p:ext uri="{BB962C8B-B14F-4D97-AF65-F5344CB8AC3E}">
        <p14:creationId xmlns:p14="http://schemas.microsoft.com/office/powerpoint/2010/main" val="3318579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2980944" y="978408"/>
            <a:ext cx="5641848" cy="5029200"/>
          </a:xfrm>
        </p:spPr>
        <p:txBody>
          <a:bodyPr/>
          <a:lstStyle/>
          <a:p>
            <a:r>
              <a:rPr lang="en-US" sz="9600" b="1">
                <a:latin typeface="+mn-lt"/>
              </a:rPr>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6848856" y="914400"/>
            <a:ext cx="3867912" cy="5029200"/>
          </a:xfrm>
        </p:spPr>
        <p:txBody>
          <a:bodyPr anchor="ctr"/>
          <a:lstStyle/>
          <a:p>
            <a:endParaRPr lang="en-US"/>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1097280" y="347472"/>
            <a:ext cx="7534656" cy="914400"/>
          </a:xfrm>
        </p:spPr>
        <p:txBody>
          <a:bodyPr/>
          <a:lstStyle/>
          <a:p>
            <a:r>
              <a:rPr lang="en-US" sz="3600"/>
              <a:t>Objective</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1097280" y="1920240"/>
            <a:ext cx="7150608" cy="3356576"/>
          </a:xfrm>
        </p:spPr>
        <p:txBody>
          <a:bodyPr/>
          <a:lstStyle/>
          <a:p>
            <a:r>
              <a:rPr lang="en-US" sz="2400" dirty="0"/>
              <a:t>The goal of our project is to encrypt and decrypt messages by creating a hybrid encoder that combines the Affine Cipher and RSA encryption methods to achieve a secure and efficient encryption model</a:t>
            </a:r>
            <a:r>
              <a:rPr lang="en-US" dirty="0"/>
              <a:t>.</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2</a:t>
            </a:fld>
            <a:endParaRPr lang="en-US"/>
          </a:p>
        </p:txBody>
      </p:sp>
    </p:spTree>
    <p:extLst>
      <p:ext uri="{BB962C8B-B14F-4D97-AF65-F5344CB8AC3E}">
        <p14:creationId xmlns:p14="http://schemas.microsoft.com/office/powerpoint/2010/main" val="196691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50565-777D-2204-E3BA-08F8A34668D2}"/>
              </a:ext>
            </a:extLst>
          </p:cNvPr>
          <p:cNvSpPr>
            <a:spLocks noGrp="1"/>
          </p:cNvSpPr>
          <p:nvPr>
            <p:ph type="title"/>
          </p:nvPr>
        </p:nvSpPr>
        <p:spPr>
          <a:xfrm>
            <a:off x="795528" y="365760"/>
            <a:ext cx="7534656" cy="914400"/>
          </a:xfrm>
        </p:spPr>
        <p:txBody>
          <a:bodyPr/>
          <a:lstStyle/>
          <a:p>
            <a:r>
              <a:rPr lang="en-US" sz="3600"/>
              <a:t>HOW IT WORKS </a:t>
            </a:r>
            <a:endParaRPr lang="en-IN" sz="3600"/>
          </a:p>
        </p:txBody>
      </p:sp>
      <p:sp>
        <p:nvSpPr>
          <p:cNvPr id="3" name="Content Placeholder 2">
            <a:extLst>
              <a:ext uri="{FF2B5EF4-FFF2-40B4-BE49-F238E27FC236}">
                <a16:creationId xmlns:a16="http://schemas.microsoft.com/office/drawing/2014/main" id="{3773C46C-D143-99E9-10D1-E07DAB3BB24C}"/>
              </a:ext>
            </a:extLst>
          </p:cNvPr>
          <p:cNvSpPr>
            <a:spLocks noGrp="1"/>
          </p:cNvSpPr>
          <p:nvPr>
            <p:ph sz="quarter" idx="10"/>
          </p:nvPr>
        </p:nvSpPr>
        <p:spPr>
          <a:xfrm>
            <a:off x="795528" y="1591056"/>
            <a:ext cx="7854696" cy="3356576"/>
          </a:xfrm>
        </p:spPr>
        <p:txBody>
          <a:bodyPr>
            <a:normAutofit/>
          </a:bodyPr>
          <a:lstStyle/>
          <a:p>
            <a:r>
              <a:rPr lang="en-US" sz="2400" dirty="0"/>
              <a:t>The user enters a plaintext message and Affine Cipher keys.      So the message is first encrypted by using the Affine Cipher, then further again encrypted with RSA encryption</a:t>
            </a:r>
          </a:p>
          <a:p>
            <a:r>
              <a:rPr lang="en-US" sz="2400" dirty="0"/>
              <a:t>Then the user receives the encrypted output and a private key for decryption</a:t>
            </a:r>
          </a:p>
          <a:p>
            <a:r>
              <a:rPr lang="en-US" sz="2400" dirty="0"/>
              <a:t>During decryption, the RSA method is first used to unlock the Affine-encrypted text, which is then processed through the Affine Cipher decryption to fully restore the original message in a readable form.</a:t>
            </a:r>
            <a:endParaRPr lang="en-IN" sz="2400" dirty="0"/>
          </a:p>
        </p:txBody>
      </p:sp>
      <p:sp>
        <p:nvSpPr>
          <p:cNvPr id="4" name="Slide Number Placeholder 3">
            <a:extLst>
              <a:ext uri="{FF2B5EF4-FFF2-40B4-BE49-F238E27FC236}">
                <a16:creationId xmlns:a16="http://schemas.microsoft.com/office/drawing/2014/main" id="{6B0E04D1-4836-5D6F-FF9D-73FAF40FFCDE}"/>
              </a:ext>
            </a:extLst>
          </p:cNvPr>
          <p:cNvSpPr>
            <a:spLocks noGrp="1"/>
          </p:cNvSpPr>
          <p:nvPr>
            <p:ph type="sldNum" sz="quarter" idx="4"/>
          </p:nvPr>
        </p:nvSpPr>
        <p:spPr/>
        <p:txBody>
          <a:bodyPr/>
          <a:lstStyle/>
          <a:p>
            <a:fld id="{58FB4751-880F-D840-AAA9-3A15815CC996}" type="slidenum">
              <a:rPr lang="en-US" smtClean="0"/>
              <a:pPr/>
              <a:t>3</a:t>
            </a:fld>
            <a:endParaRPr lang="en-US"/>
          </a:p>
        </p:txBody>
      </p:sp>
    </p:spTree>
    <p:extLst>
      <p:ext uri="{BB962C8B-B14F-4D97-AF65-F5344CB8AC3E}">
        <p14:creationId xmlns:p14="http://schemas.microsoft.com/office/powerpoint/2010/main" val="949267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0C61A-D43D-045B-3EF7-5A627A41CB5F}"/>
              </a:ext>
            </a:extLst>
          </p:cNvPr>
          <p:cNvSpPr>
            <a:spLocks noGrp="1"/>
          </p:cNvSpPr>
          <p:nvPr>
            <p:ph type="title"/>
          </p:nvPr>
        </p:nvSpPr>
        <p:spPr>
          <a:xfrm>
            <a:off x="566928" y="73152"/>
            <a:ext cx="7534656" cy="676656"/>
          </a:xfrm>
        </p:spPr>
        <p:txBody>
          <a:bodyPr/>
          <a:lstStyle/>
          <a:p>
            <a:r>
              <a:rPr lang="en-US" dirty="0"/>
              <a:t> Affine Cipher Encryption</a:t>
            </a:r>
            <a:endParaRPr lang="en-IN" dirty="0"/>
          </a:p>
        </p:txBody>
      </p:sp>
      <p:sp>
        <p:nvSpPr>
          <p:cNvPr id="3" name="Content Placeholder 2">
            <a:extLst>
              <a:ext uri="{FF2B5EF4-FFF2-40B4-BE49-F238E27FC236}">
                <a16:creationId xmlns:a16="http://schemas.microsoft.com/office/drawing/2014/main" id="{F2E567F7-E0A7-1B3D-7B73-548550F23BF3}"/>
              </a:ext>
            </a:extLst>
          </p:cNvPr>
          <p:cNvSpPr>
            <a:spLocks noGrp="1"/>
          </p:cNvSpPr>
          <p:nvPr>
            <p:ph sz="quarter" idx="10"/>
          </p:nvPr>
        </p:nvSpPr>
        <p:spPr>
          <a:xfrm>
            <a:off x="566928" y="905256"/>
            <a:ext cx="10378440" cy="5175504"/>
          </a:xfrm>
        </p:spPr>
        <p:txBody>
          <a:bodyPr>
            <a:normAutofit lnSpcReduction="10000"/>
          </a:bodyPr>
          <a:lstStyle/>
          <a:p>
            <a:r>
              <a:rPr lang="en-US" b="1" dirty="0"/>
              <a:t>For encryption</a:t>
            </a:r>
            <a:r>
              <a:rPr lang="en-US" dirty="0"/>
              <a:t>, the user enters a text , and a multiplicative key  which is coprime to 26 and an additive key.</a:t>
            </a:r>
          </a:p>
          <a:p>
            <a:r>
              <a:rPr lang="en-US" dirty="0"/>
              <a:t>The algorithm replaces each letter using a mathematical formula </a:t>
            </a:r>
          </a:p>
          <a:p>
            <a:r>
              <a:rPr lang="en-US" b="1" dirty="0"/>
              <a:t>For decryption</a:t>
            </a:r>
            <a:r>
              <a:rPr lang="en-US" dirty="0"/>
              <a:t>, the user provides the keys to get back the original message.</a:t>
            </a:r>
          </a:p>
          <a:p>
            <a:pPr>
              <a:buFont typeface="Wingdings" panose="05000000000000000000" pitchFamily="2" charset="2"/>
              <a:buChar char="q"/>
            </a:pPr>
            <a:r>
              <a:rPr lang="en-US" dirty="0"/>
              <a:t>   THE MATHEMATICAL PROCESS(the affine cipher is based on modular arithmetic)</a:t>
            </a:r>
          </a:p>
          <a:p>
            <a:pPr marL="0" indent="0">
              <a:buNone/>
            </a:pPr>
            <a:r>
              <a:rPr lang="da-DK" b="1" dirty="0"/>
              <a:t>    E(x)=(ax+b)mod26  [for encryption]</a:t>
            </a:r>
          </a:p>
          <a:p>
            <a:pPr marL="0" indent="0">
              <a:buNone/>
            </a:pPr>
            <a:r>
              <a:rPr lang="da-DK" dirty="0"/>
              <a:t>    </a:t>
            </a:r>
            <a:r>
              <a:rPr lang="es-ES" b="1" dirty="0"/>
              <a:t>D(y)=((a^−1)⋅(y−b))mod26  [ </a:t>
            </a:r>
            <a:r>
              <a:rPr lang="es-ES" b="1" dirty="0" err="1"/>
              <a:t>for</a:t>
            </a:r>
            <a:r>
              <a:rPr lang="es-ES" b="1" dirty="0"/>
              <a:t> </a:t>
            </a:r>
            <a:r>
              <a:rPr lang="es-ES" b="1" dirty="0" err="1"/>
              <a:t>decryption</a:t>
            </a:r>
            <a:r>
              <a:rPr lang="es-ES" b="1" dirty="0"/>
              <a:t>]</a:t>
            </a:r>
          </a:p>
          <a:p>
            <a:r>
              <a:rPr lang="en-US" dirty="0"/>
              <a:t>a (multiplicative key) must be coprime to 26 (since there are 26 letters in the English alphabet).</a:t>
            </a:r>
          </a:p>
          <a:p>
            <a:r>
              <a:rPr lang="en-US" dirty="0"/>
              <a:t>b is an additive key.	</a:t>
            </a:r>
          </a:p>
          <a:p>
            <a:r>
              <a:rPr lang="en-US" dirty="0"/>
              <a:t>X  is the position of the letter in the alphabet(0 to 25)</a:t>
            </a:r>
          </a:p>
          <a:p>
            <a:r>
              <a:rPr lang="en-US" dirty="0"/>
              <a:t>Y is the encrypted character number</a:t>
            </a:r>
          </a:p>
          <a:p>
            <a:r>
              <a:rPr lang="en-US" dirty="0"/>
              <a:t>a^-1 is the modular inverse of a modulo 26</a:t>
            </a:r>
            <a:endParaRPr lang="es-ES" dirty="0"/>
          </a:p>
          <a:p>
            <a:pPr>
              <a:buFont typeface="Wingdings" panose="05000000000000000000" pitchFamily="2" charset="2"/>
              <a:buChar char="v"/>
            </a:pPr>
            <a:r>
              <a:rPr lang="en-IN" sz="2400" dirty="0"/>
              <a:t>Finally we get a different number for every character of the original word and based on these numbers obtained we get a encrypted word </a:t>
            </a:r>
          </a:p>
        </p:txBody>
      </p:sp>
      <p:sp>
        <p:nvSpPr>
          <p:cNvPr id="4" name="Slide Number Placeholder 3">
            <a:extLst>
              <a:ext uri="{FF2B5EF4-FFF2-40B4-BE49-F238E27FC236}">
                <a16:creationId xmlns:a16="http://schemas.microsoft.com/office/drawing/2014/main" id="{C0E8DD50-480F-6355-FB00-C5B00B1BAF88}"/>
              </a:ext>
            </a:extLst>
          </p:cNvPr>
          <p:cNvSpPr>
            <a:spLocks noGrp="1"/>
          </p:cNvSpPr>
          <p:nvPr>
            <p:ph type="sldNum" sz="quarter" idx="4"/>
          </p:nvPr>
        </p:nvSpPr>
        <p:spPr/>
        <p:txBody>
          <a:bodyPr/>
          <a:lstStyle/>
          <a:p>
            <a:fld id="{58FB4751-880F-D840-AAA9-3A15815CC996}" type="slidenum">
              <a:rPr lang="en-US" smtClean="0"/>
              <a:pPr/>
              <a:t>4</a:t>
            </a:fld>
            <a:endParaRPr lang="en-US"/>
          </a:p>
        </p:txBody>
      </p:sp>
    </p:spTree>
    <p:extLst>
      <p:ext uri="{BB962C8B-B14F-4D97-AF65-F5344CB8AC3E}">
        <p14:creationId xmlns:p14="http://schemas.microsoft.com/office/powerpoint/2010/main" val="11235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1A8A1-33EB-8DA9-1406-FA424EDD1513}"/>
              </a:ext>
            </a:extLst>
          </p:cNvPr>
          <p:cNvSpPr>
            <a:spLocks noGrp="1"/>
          </p:cNvSpPr>
          <p:nvPr>
            <p:ph type="title"/>
          </p:nvPr>
        </p:nvSpPr>
        <p:spPr>
          <a:xfrm>
            <a:off x="420624" y="100584"/>
            <a:ext cx="7534656" cy="704088"/>
          </a:xfrm>
        </p:spPr>
        <p:txBody>
          <a:bodyPr/>
          <a:lstStyle/>
          <a:p>
            <a:r>
              <a:rPr lang="en-US"/>
              <a:t> RSA Encryption </a:t>
            </a:r>
            <a:endParaRPr lang="en-IN"/>
          </a:p>
        </p:txBody>
      </p:sp>
      <p:sp>
        <p:nvSpPr>
          <p:cNvPr id="3" name="Content Placeholder 2">
            <a:extLst>
              <a:ext uri="{FF2B5EF4-FFF2-40B4-BE49-F238E27FC236}">
                <a16:creationId xmlns:a16="http://schemas.microsoft.com/office/drawing/2014/main" id="{4F2F9F23-8437-2630-04B9-B9E9A8C41EB6}"/>
              </a:ext>
            </a:extLst>
          </p:cNvPr>
          <p:cNvSpPr>
            <a:spLocks noGrp="1"/>
          </p:cNvSpPr>
          <p:nvPr>
            <p:ph sz="quarter" idx="10"/>
          </p:nvPr>
        </p:nvSpPr>
        <p:spPr>
          <a:xfrm>
            <a:off x="420624" y="941832"/>
            <a:ext cx="10863072" cy="5623560"/>
          </a:xfrm>
        </p:spPr>
        <p:txBody>
          <a:bodyPr/>
          <a:lstStyle/>
          <a:p>
            <a:r>
              <a:rPr lang="en-US" dirty="0"/>
              <a:t>The RSA takes the word which is encrypted from Affine cipher as the input word</a:t>
            </a:r>
          </a:p>
          <a:p>
            <a:r>
              <a:rPr lang="en-US" dirty="0"/>
              <a:t>It selects two prime numbers </a:t>
            </a:r>
            <a:r>
              <a:rPr lang="en-US" b="1" dirty="0"/>
              <a:t>p</a:t>
            </a:r>
            <a:r>
              <a:rPr lang="en-US" dirty="0"/>
              <a:t> and </a:t>
            </a:r>
            <a:r>
              <a:rPr lang="en-US" b="1" dirty="0"/>
              <a:t>q. </a:t>
            </a:r>
            <a:r>
              <a:rPr lang="en-US" dirty="0"/>
              <a:t>and computes it product which is </a:t>
            </a:r>
            <a:r>
              <a:rPr lang="en-US" b="1" dirty="0"/>
              <a:t>n .     -&gt;[n=p x q].</a:t>
            </a:r>
          </a:p>
          <a:p>
            <a:r>
              <a:rPr lang="en-US" dirty="0"/>
              <a:t>Then  for Euler’s totient function </a:t>
            </a:r>
            <a:r>
              <a:rPr lang="el-GR" b="1" dirty="0"/>
              <a:t>ϕ</a:t>
            </a:r>
            <a:r>
              <a:rPr lang="en-US" b="1" dirty="0"/>
              <a:t>(n)=(p-1) x (q-1).</a:t>
            </a:r>
          </a:p>
          <a:p>
            <a:r>
              <a:rPr lang="en-US" dirty="0"/>
              <a:t>Chooses an encryption exponent </a:t>
            </a:r>
            <a:r>
              <a:rPr lang="en-US" b="1" dirty="0"/>
              <a:t>e </a:t>
            </a:r>
            <a:r>
              <a:rPr lang="en-US" dirty="0"/>
              <a:t>which is coprime to </a:t>
            </a:r>
            <a:r>
              <a:rPr lang="el-GR" dirty="0"/>
              <a:t> </a:t>
            </a:r>
            <a:r>
              <a:rPr lang="el-GR" b="1" dirty="0"/>
              <a:t>ϕ</a:t>
            </a:r>
            <a:r>
              <a:rPr lang="en-US" b="1" dirty="0"/>
              <a:t>(n)</a:t>
            </a:r>
          </a:p>
          <a:p>
            <a:r>
              <a:rPr lang="en-US" dirty="0"/>
              <a:t>Where e is the value between 1 and </a:t>
            </a:r>
            <a:r>
              <a:rPr lang="el-GR" dirty="0"/>
              <a:t> ϕ</a:t>
            </a:r>
            <a:r>
              <a:rPr lang="en-US" dirty="0"/>
              <a:t>(n) and it satisfy  G.C.D (</a:t>
            </a:r>
            <a:r>
              <a:rPr lang="el-GR" dirty="0"/>
              <a:t>ϕ</a:t>
            </a:r>
            <a:r>
              <a:rPr lang="en-US" dirty="0"/>
              <a:t>(n),e)=1</a:t>
            </a:r>
            <a:endParaRPr lang="en-US" b="1" dirty="0"/>
          </a:p>
          <a:p>
            <a:r>
              <a:rPr lang="en-US" dirty="0"/>
              <a:t>Then it computes the modular inverse </a:t>
            </a:r>
            <a:r>
              <a:rPr lang="en-US" b="1" dirty="0"/>
              <a:t>d(decryption key ),</a:t>
            </a:r>
            <a:r>
              <a:rPr lang="en-US" dirty="0"/>
              <a:t>satisfying ; </a:t>
            </a:r>
            <a:r>
              <a:rPr lang="en-US" b="1" dirty="0" err="1"/>
              <a:t>e.d</a:t>
            </a:r>
            <a:r>
              <a:rPr lang="en-US" b="1" dirty="0"/>
              <a:t> ≡ 1 mod</a:t>
            </a:r>
            <a:r>
              <a:rPr lang="el-GR" b="1" dirty="0"/>
              <a:t>ϕ(</a:t>
            </a:r>
            <a:r>
              <a:rPr lang="en-US" b="1" dirty="0"/>
              <a:t>n) </a:t>
            </a:r>
            <a:r>
              <a:rPr lang="en-US" dirty="0"/>
              <a:t>		</a:t>
            </a:r>
          </a:p>
          <a:p>
            <a:r>
              <a:rPr lang="en-US" dirty="0"/>
              <a:t>it gives </a:t>
            </a:r>
            <a:r>
              <a:rPr lang="en-US" b="1" dirty="0"/>
              <a:t>public key (e , n) </a:t>
            </a:r>
            <a:r>
              <a:rPr lang="en-US" dirty="0"/>
              <a:t>for encryption and </a:t>
            </a:r>
            <a:r>
              <a:rPr lang="en-US" b="1" dirty="0"/>
              <a:t>private key(d , n) </a:t>
            </a:r>
            <a:r>
              <a:rPr lang="en-US" dirty="0"/>
              <a:t>for decryption</a:t>
            </a:r>
          </a:p>
          <a:p>
            <a:pPr>
              <a:buFont typeface="Wingdings" panose="05000000000000000000" pitchFamily="2" charset="2"/>
              <a:buChar char="q"/>
            </a:pPr>
            <a:r>
              <a:rPr lang="en-US" b="1" dirty="0"/>
              <a:t>Encryption process :: </a:t>
            </a:r>
            <a:endParaRPr lang="en-IN" b="1" dirty="0"/>
          </a:p>
          <a:p>
            <a:pPr marL="0" indent="0">
              <a:buNone/>
            </a:pPr>
            <a:r>
              <a:rPr lang="en-US" dirty="0"/>
              <a:t>It converts the character into its ASCII value and applies the formula: </a:t>
            </a:r>
            <a:r>
              <a:rPr lang="en-US" b="1" dirty="0"/>
              <a:t>C=</a:t>
            </a:r>
            <a:r>
              <a:rPr lang="en-US" b="1" dirty="0" err="1"/>
              <a:t>P^e</a:t>
            </a:r>
            <a:r>
              <a:rPr lang="en-US" b="1" dirty="0"/>
              <a:t>  mod  n</a:t>
            </a:r>
          </a:p>
          <a:p>
            <a:pPr marL="0" indent="0">
              <a:buNone/>
            </a:pPr>
            <a:r>
              <a:rPr lang="en-US" b="1" dirty="0"/>
              <a:t> P=</a:t>
            </a:r>
            <a:r>
              <a:rPr lang="en-US" dirty="0"/>
              <a:t>plaintext character’s ASCII value</a:t>
            </a:r>
            <a:r>
              <a:rPr lang="en-US" b="1" dirty="0"/>
              <a:t> and C= </a:t>
            </a:r>
            <a:r>
              <a:rPr lang="en-US" dirty="0"/>
              <a:t>encrypted numerical value</a:t>
            </a:r>
          </a:p>
          <a:p>
            <a:pPr>
              <a:buFont typeface="Wingdings" panose="05000000000000000000" pitchFamily="2" charset="2"/>
              <a:buChar char="q"/>
            </a:pPr>
            <a:r>
              <a:rPr lang="en-US" b="1" dirty="0"/>
              <a:t>Decryption process ::</a:t>
            </a:r>
          </a:p>
          <a:p>
            <a:pPr marL="0" indent="0">
              <a:buNone/>
            </a:pPr>
            <a:r>
              <a:rPr lang="en-US" dirty="0"/>
              <a:t> It takes each encrypted value c and decrypts it using   </a:t>
            </a:r>
            <a:r>
              <a:rPr lang="en-US" b="1" dirty="0"/>
              <a:t>P=</a:t>
            </a:r>
            <a:r>
              <a:rPr lang="en-US" b="1" dirty="0" err="1"/>
              <a:t>C^d</a:t>
            </a:r>
            <a:r>
              <a:rPr lang="en-US" b="1" dirty="0"/>
              <a:t>  mod  n</a:t>
            </a:r>
          </a:p>
          <a:p>
            <a:pPr marL="0" indent="0">
              <a:buNone/>
            </a:pPr>
            <a:r>
              <a:rPr lang="en-US" dirty="0"/>
              <a:t>Then converts the decrypted ASCII values back to characters. </a:t>
            </a:r>
          </a:p>
          <a:p>
            <a:endParaRPr lang="en-IN" dirty="0"/>
          </a:p>
        </p:txBody>
      </p:sp>
      <p:sp>
        <p:nvSpPr>
          <p:cNvPr id="4" name="Slide Number Placeholder 3">
            <a:extLst>
              <a:ext uri="{FF2B5EF4-FFF2-40B4-BE49-F238E27FC236}">
                <a16:creationId xmlns:a16="http://schemas.microsoft.com/office/drawing/2014/main" id="{E22ED03F-04E2-EC00-3A4B-31B565164F73}"/>
              </a:ext>
            </a:extLst>
          </p:cNvPr>
          <p:cNvSpPr>
            <a:spLocks noGrp="1"/>
          </p:cNvSpPr>
          <p:nvPr>
            <p:ph type="sldNum" sz="quarter" idx="4"/>
          </p:nvPr>
        </p:nvSpPr>
        <p:spPr/>
        <p:txBody>
          <a:bodyPr/>
          <a:lstStyle/>
          <a:p>
            <a:fld id="{58FB4751-880F-D840-AAA9-3A15815CC996}" type="slidenum">
              <a:rPr lang="en-US" smtClean="0"/>
              <a:pPr/>
              <a:t>5</a:t>
            </a:fld>
            <a:endParaRPr lang="en-US"/>
          </a:p>
        </p:txBody>
      </p:sp>
    </p:spTree>
    <p:extLst>
      <p:ext uri="{BB962C8B-B14F-4D97-AF65-F5344CB8AC3E}">
        <p14:creationId xmlns:p14="http://schemas.microsoft.com/office/powerpoint/2010/main" val="2650177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470D5-03E6-595E-A200-4C6CCB1BAB61}"/>
              </a:ext>
            </a:extLst>
          </p:cNvPr>
          <p:cNvSpPr>
            <a:spLocks noGrp="1"/>
          </p:cNvSpPr>
          <p:nvPr>
            <p:ph type="title"/>
          </p:nvPr>
        </p:nvSpPr>
        <p:spPr>
          <a:xfrm>
            <a:off x="406400" y="148105"/>
            <a:ext cx="8164944" cy="618190"/>
          </a:xfrm>
        </p:spPr>
        <p:txBody>
          <a:bodyPr/>
          <a:lstStyle/>
          <a:p>
            <a:r>
              <a:rPr lang="en-US"/>
              <a:t>Why our hybrid model is better</a:t>
            </a:r>
            <a:endParaRPr lang="en-IN"/>
          </a:p>
        </p:txBody>
      </p:sp>
      <p:sp>
        <p:nvSpPr>
          <p:cNvPr id="3" name="Content Placeholder 2">
            <a:extLst>
              <a:ext uri="{FF2B5EF4-FFF2-40B4-BE49-F238E27FC236}">
                <a16:creationId xmlns:a16="http://schemas.microsoft.com/office/drawing/2014/main" id="{9AF74E7A-349E-126A-E614-5DEBF25158D4}"/>
              </a:ext>
            </a:extLst>
          </p:cNvPr>
          <p:cNvSpPr>
            <a:spLocks noGrp="1"/>
          </p:cNvSpPr>
          <p:nvPr>
            <p:ph sz="quarter" idx="10"/>
          </p:nvPr>
        </p:nvSpPr>
        <p:spPr>
          <a:xfrm>
            <a:off x="600363" y="1099128"/>
            <a:ext cx="9892146" cy="5467927"/>
          </a:xfrm>
        </p:spPr>
        <p:txBody>
          <a:bodyPr>
            <a:normAutofit lnSpcReduction="10000"/>
          </a:bodyPr>
          <a:lstStyle/>
          <a:p>
            <a:pPr marL="0" indent="0">
              <a:buNone/>
            </a:pPr>
            <a:r>
              <a:rPr lang="en-US" sz="2800" b="1" dirty="0"/>
              <a:t>Optimized Performance</a:t>
            </a:r>
            <a:r>
              <a:rPr lang="en-US" sz="2800" dirty="0"/>
              <a:t> – RSA requires a lot of computing power for large data. Pre-encrypting with Affine Cipher reduces computational load while maintaining security</a:t>
            </a:r>
            <a:endParaRPr lang="en-IN" sz="3200" b="1" dirty="0"/>
          </a:p>
          <a:p>
            <a:pPr marL="0" indent="0">
              <a:buNone/>
            </a:pPr>
            <a:endParaRPr lang="en-IN" sz="3200" b="1" dirty="0"/>
          </a:p>
          <a:p>
            <a:pPr marL="0" indent="0">
              <a:buNone/>
            </a:pPr>
            <a:r>
              <a:rPr lang="en-US" sz="2800" b="1" dirty="0"/>
              <a:t>Layered Protection</a:t>
            </a:r>
            <a:r>
              <a:rPr lang="en-US" sz="2800" dirty="0"/>
              <a:t> – Combining symmetric (Affine) and asymmetric (RSA) encryption adds multiple layers of defense against attacks.</a:t>
            </a:r>
          </a:p>
          <a:p>
            <a:pPr marL="0" indent="0">
              <a:buNone/>
            </a:pPr>
            <a:endParaRPr lang="en-IN" sz="3200" b="1" dirty="0"/>
          </a:p>
          <a:p>
            <a:pPr marL="0" indent="0">
              <a:buNone/>
            </a:pPr>
            <a:r>
              <a:rPr lang="en-US" sz="2800" b="1" dirty="0"/>
              <a:t>Balanced Performance</a:t>
            </a:r>
            <a:r>
              <a:rPr lang="en-US" sz="2800" dirty="0"/>
              <a:t> – The hybrid model maintains a balance between speed and security, making it efficient for real-world applications.</a:t>
            </a:r>
            <a:endParaRPr lang="en-US" sz="3200" b="1" dirty="0"/>
          </a:p>
          <a:p>
            <a:pPr marL="0" indent="0">
              <a:buNone/>
            </a:pPr>
            <a:endParaRPr lang="en-IN" sz="2800" b="1" dirty="0"/>
          </a:p>
          <a:p>
            <a:pPr marL="0" indent="0">
              <a:buNone/>
            </a:pPr>
            <a:r>
              <a:rPr lang="en-IN" sz="2800" b="1" dirty="0"/>
              <a:t>   </a:t>
            </a:r>
            <a:endParaRPr lang="en-US" sz="2800" b="1" dirty="0"/>
          </a:p>
        </p:txBody>
      </p:sp>
      <p:sp>
        <p:nvSpPr>
          <p:cNvPr id="4" name="Slide Number Placeholder 3">
            <a:extLst>
              <a:ext uri="{FF2B5EF4-FFF2-40B4-BE49-F238E27FC236}">
                <a16:creationId xmlns:a16="http://schemas.microsoft.com/office/drawing/2014/main" id="{BF6D8EDE-81C8-43AC-CD91-E4A1D50BEECA}"/>
              </a:ext>
            </a:extLst>
          </p:cNvPr>
          <p:cNvSpPr>
            <a:spLocks noGrp="1"/>
          </p:cNvSpPr>
          <p:nvPr>
            <p:ph type="sldNum" sz="quarter" idx="4"/>
          </p:nvPr>
        </p:nvSpPr>
        <p:spPr/>
        <p:txBody>
          <a:bodyPr/>
          <a:lstStyle/>
          <a:p>
            <a:fld id="{58FB4751-880F-D840-AAA9-3A15815CC996}" type="slidenum">
              <a:rPr lang="en-US" smtClean="0"/>
              <a:pPr/>
              <a:t>6</a:t>
            </a:fld>
            <a:endParaRPr lang="en-US"/>
          </a:p>
        </p:txBody>
      </p:sp>
    </p:spTree>
    <p:extLst>
      <p:ext uri="{BB962C8B-B14F-4D97-AF65-F5344CB8AC3E}">
        <p14:creationId xmlns:p14="http://schemas.microsoft.com/office/powerpoint/2010/main" val="135085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65A2A-A0C1-5552-EEBD-71E45FF2BB25}"/>
              </a:ext>
            </a:extLst>
          </p:cNvPr>
          <p:cNvSpPr>
            <a:spLocks noGrp="1"/>
          </p:cNvSpPr>
          <p:nvPr>
            <p:ph type="title"/>
          </p:nvPr>
        </p:nvSpPr>
        <p:spPr>
          <a:xfrm>
            <a:off x="637309" y="332509"/>
            <a:ext cx="7534656" cy="914400"/>
          </a:xfrm>
        </p:spPr>
        <p:txBody>
          <a:bodyPr/>
          <a:lstStyle/>
          <a:p>
            <a:r>
              <a:rPr lang="en-US"/>
              <a:t>How our model is more efficient and reduces RSA load</a:t>
            </a:r>
            <a:endParaRPr lang="en-IN"/>
          </a:p>
        </p:txBody>
      </p:sp>
      <p:sp>
        <p:nvSpPr>
          <p:cNvPr id="3" name="Content Placeholder 2">
            <a:extLst>
              <a:ext uri="{FF2B5EF4-FFF2-40B4-BE49-F238E27FC236}">
                <a16:creationId xmlns:a16="http://schemas.microsoft.com/office/drawing/2014/main" id="{3B8A8136-EBE6-10A4-EDC7-710F29D60A4B}"/>
              </a:ext>
            </a:extLst>
          </p:cNvPr>
          <p:cNvSpPr>
            <a:spLocks noGrp="1"/>
          </p:cNvSpPr>
          <p:nvPr>
            <p:ph sz="quarter" idx="10"/>
          </p:nvPr>
        </p:nvSpPr>
        <p:spPr>
          <a:xfrm>
            <a:off x="655782" y="1383329"/>
            <a:ext cx="11083636" cy="5239143"/>
          </a:xfrm>
        </p:spPr>
        <p:txBody>
          <a:bodyPr vert="horz" lIns="91440" tIns="45720" rIns="91440" bIns="45720" rtlCol="0" anchor="t">
            <a:normAutofit/>
          </a:bodyPr>
          <a:lstStyle/>
          <a:p>
            <a:r>
              <a:rPr lang="en-US" dirty="0"/>
              <a:t>For normal small and medium length sentences both RSA and hybrid model works as same but when it comes for large length sentences the hybrid model works more efficient and fast.</a:t>
            </a:r>
          </a:p>
          <a:p>
            <a:r>
              <a:rPr lang="en-IN" dirty="0"/>
              <a:t>The affine cipher first make the encrypted text in structural and predictable way for the RSA encryption which reduces the workload for RSA encryption rather than direct RSA encryption</a:t>
            </a:r>
          </a:p>
          <a:p>
            <a:r>
              <a:rPr lang="en-IN" dirty="0"/>
              <a:t>The results we got while running both hybrid model and RSA model for optimized performance.</a:t>
            </a:r>
          </a:p>
          <a:p>
            <a:endParaRPr lang="en-IN" dirty="0"/>
          </a:p>
        </p:txBody>
      </p:sp>
      <p:sp>
        <p:nvSpPr>
          <p:cNvPr id="4" name="Slide Number Placeholder 3">
            <a:extLst>
              <a:ext uri="{FF2B5EF4-FFF2-40B4-BE49-F238E27FC236}">
                <a16:creationId xmlns:a16="http://schemas.microsoft.com/office/drawing/2014/main" id="{90063EE6-2D4C-FF6A-42C9-8972E189DAF8}"/>
              </a:ext>
            </a:extLst>
          </p:cNvPr>
          <p:cNvSpPr>
            <a:spLocks noGrp="1"/>
          </p:cNvSpPr>
          <p:nvPr>
            <p:ph type="sldNum" sz="quarter" idx="4"/>
          </p:nvPr>
        </p:nvSpPr>
        <p:spPr/>
        <p:txBody>
          <a:bodyPr/>
          <a:lstStyle/>
          <a:p>
            <a:fld id="{58FB4751-880F-D840-AAA9-3A15815CC996}" type="slidenum">
              <a:rPr lang="en-US" smtClean="0"/>
              <a:pPr/>
              <a:t>7</a:t>
            </a:fld>
            <a:endParaRPr lang="en-US"/>
          </a:p>
        </p:txBody>
      </p:sp>
      <p:pic>
        <p:nvPicPr>
          <p:cNvPr id="10" name="Picture 9">
            <a:extLst>
              <a:ext uri="{FF2B5EF4-FFF2-40B4-BE49-F238E27FC236}">
                <a16:creationId xmlns:a16="http://schemas.microsoft.com/office/drawing/2014/main" id="{43F9A27C-3C52-C78F-7E9E-38B583F0DA1A}"/>
              </a:ext>
            </a:extLst>
          </p:cNvPr>
          <p:cNvPicPr>
            <a:picLocks noChangeAspect="1"/>
          </p:cNvPicPr>
          <p:nvPr/>
        </p:nvPicPr>
        <p:blipFill>
          <a:blip r:embed="rId2"/>
          <a:stretch>
            <a:fillRect/>
          </a:stretch>
        </p:blipFill>
        <p:spPr>
          <a:xfrm>
            <a:off x="176785" y="3103418"/>
            <a:ext cx="5854560" cy="3646238"/>
          </a:xfrm>
          <a:prstGeom prst="rect">
            <a:avLst/>
          </a:prstGeom>
        </p:spPr>
      </p:pic>
      <p:pic>
        <p:nvPicPr>
          <p:cNvPr id="12" name="Picture 11">
            <a:extLst>
              <a:ext uri="{FF2B5EF4-FFF2-40B4-BE49-F238E27FC236}">
                <a16:creationId xmlns:a16="http://schemas.microsoft.com/office/drawing/2014/main" id="{F72E176C-F40C-47D7-8CB0-710FDA60AAEE}"/>
              </a:ext>
            </a:extLst>
          </p:cNvPr>
          <p:cNvPicPr>
            <a:picLocks noChangeAspect="1"/>
          </p:cNvPicPr>
          <p:nvPr/>
        </p:nvPicPr>
        <p:blipFill>
          <a:blip r:embed="rId3"/>
          <a:stretch>
            <a:fillRect/>
          </a:stretch>
        </p:blipFill>
        <p:spPr>
          <a:xfrm>
            <a:off x="6243782" y="3112654"/>
            <a:ext cx="5854560" cy="3646238"/>
          </a:xfrm>
          <a:prstGeom prst="rect">
            <a:avLst/>
          </a:prstGeom>
        </p:spPr>
      </p:pic>
    </p:spTree>
    <p:extLst>
      <p:ext uri="{BB962C8B-B14F-4D97-AF65-F5344CB8AC3E}">
        <p14:creationId xmlns:p14="http://schemas.microsoft.com/office/powerpoint/2010/main" val="721733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247AE-09C4-4BB3-38C9-F931B27AC42B}"/>
              </a:ext>
            </a:extLst>
          </p:cNvPr>
          <p:cNvSpPr>
            <a:spLocks noGrp="1"/>
          </p:cNvSpPr>
          <p:nvPr>
            <p:ph type="title"/>
          </p:nvPr>
        </p:nvSpPr>
        <p:spPr>
          <a:xfrm>
            <a:off x="-1" y="-9237"/>
            <a:ext cx="12122727" cy="618837"/>
          </a:xfrm>
        </p:spPr>
        <p:txBody>
          <a:bodyPr/>
          <a:lstStyle/>
          <a:p>
            <a:r>
              <a:rPr lang="en-US" dirty="0"/>
              <a:t>RESULTS of  encrypting and decrypting of hybrid model</a:t>
            </a:r>
            <a:endParaRPr lang="en-IN" dirty="0"/>
          </a:p>
        </p:txBody>
      </p:sp>
      <p:pic>
        <p:nvPicPr>
          <p:cNvPr id="5" name="Content Placeholder 4" descr="A screenshot of a computer code&#10;&#10;AI-generated content may be incorrect.">
            <a:extLst>
              <a:ext uri="{FF2B5EF4-FFF2-40B4-BE49-F238E27FC236}">
                <a16:creationId xmlns:a16="http://schemas.microsoft.com/office/drawing/2014/main" id="{F27A5A5A-7A2B-4D97-664A-77531C011136}"/>
              </a:ext>
            </a:extLst>
          </p:cNvPr>
          <p:cNvPicPr>
            <a:picLocks noGrp="1" noChangeAspect="1"/>
          </p:cNvPicPr>
          <p:nvPr>
            <p:ph sz="quarter" idx="10"/>
          </p:nvPr>
        </p:nvPicPr>
        <p:blipFill>
          <a:blip r:embed="rId2"/>
          <a:stretch>
            <a:fillRect/>
          </a:stretch>
        </p:blipFill>
        <p:spPr>
          <a:xfrm>
            <a:off x="69273" y="605648"/>
            <a:ext cx="5957455" cy="2823352"/>
          </a:xfrm>
        </p:spPr>
      </p:pic>
      <p:sp>
        <p:nvSpPr>
          <p:cNvPr id="4" name="Slide Number Placeholder 3">
            <a:extLst>
              <a:ext uri="{FF2B5EF4-FFF2-40B4-BE49-F238E27FC236}">
                <a16:creationId xmlns:a16="http://schemas.microsoft.com/office/drawing/2014/main" id="{91C8081D-4DFA-4043-B832-3FD3EF9E91E4}"/>
              </a:ext>
            </a:extLst>
          </p:cNvPr>
          <p:cNvSpPr>
            <a:spLocks noGrp="1"/>
          </p:cNvSpPr>
          <p:nvPr>
            <p:ph type="sldNum" sz="quarter" idx="4"/>
          </p:nvPr>
        </p:nvSpPr>
        <p:spPr/>
        <p:txBody>
          <a:bodyPr/>
          <a:lstStyle/>
          <a:p>
            <a:fld id="{58FB4751-880F-D840-AAA9-3A15815CC996}" type="slidenum">
              <a:rPr lang="en-US" smtClean="0"/>
              <a:pPr/>
              <a:t>8</a:t>
            </a:fld>
            <a:endParaRPr lang="en-US"/>
          </a:p>
        </p:txBody>
      </p:sp>
      <p:pic>
        <p:nvPicPr>
          <p:cNvPr id="7" name="Picture 6">
            <a:extLst>
              <a:ext uri="{FF2B5EF4-FFF2-40B4-BE49-F238E27FC236}">
                <a16:creationId xmlns:a16="http://schemas.microsoft.com/office/drawing/2014/main" id="{11E14AA8-4099-9A2D-8D73-620E3322BF36}"/>
              </a:ext>
            </a:extLst>
          </p:cNvPr>
          <p:cNvPicPr>
            <a:picLocks noChangeAspect="1"/>
          </p:cNvPicPr>
          <p:nvPr/>
        </p:nvPicPr>
        <p:blipFill>
          <a:blip r:embed="rId3"/>
          <a:stretch>
            <a:fillRect/>
          </a:stretch>
        </p:blipFill>
        <p:spPr>
          <a:xfrm>
            <a:off x="69272" y="3526270"/>
            <a:ext cx="5957455" cy="3331730"/>
          </a:xfrm>
          <a:prstGeom prst="rect">
            <a:avLst/>
          </a:prstGeom>
        </p:spPr>
      </p:pic>
      <p:pic>
        <p:nvPicPr>
          <p:cNvPr id="9" name="Picture 8">
            <a:extLst>
              <a:ext uri="{FF2B5EF4-FFF2-40B4-BE49-F238E27FC236}">
                <a16:creationId xmlns:a16="http://schemas.microsoft.com/office/drawing/2014/main" id="{21BC7FBA-0515-B88C-5AB6-C0D19B0E4B78}"/>
              </a:ext>
            </a:extLst>
          </p:cNvPr>
          <p:cNvPicPr>
            <a:picLocks noChangeAspect="1"/>
          </p:cNvPicPr>
          <p:nvPr/>
        </p:nvPicPr>
        <p:blipFill>
          <a:blip r:embed="rId4"/>
          <a:stretch>
            <a:fillRect/>
          </a:stretch>
        </p:blipFill>
        <p:spPr>
          <a:xfrm>
            <a:off x="6096000" y="609601"/>
            <a:ext cx="6095999" cy="2819399"/>
          </a:xfrm>
          <a:prstGeom prst="rect">
            <a:avLst/>
          </a:prstGeom>
        </p:spPr>
      </p:pic>
      <p:pic>
        <p:nvPicPr>
          <p:cNvPr id="11" name="Picture 10">
            <a:extLst>
              <a:ext uri="{FF2B5EF4-FFF2-40B4-BE49-F238E27FC236}">
                <a16:creationId xmlns:a16="http://schemas.microsoft.com/office/drawing/2014/main" id="{CF9E5B17-02D8-EA72-A65C-627BE24A6488}"/>
              </a:ext>
            </a:extLst>
          </p:cNvPr>
          <p:cNvPicPr>
            <a:picLocks noChangeAspect="1"/>
          </p:cNvPicPr>
          <p:nvPr/>
        </p:nvPicPr>
        <p:blipFill>
          <a:blip r:embed="rId5"/>
          <a:stretch>
            <a:fillRect/>
          </a:stretch>
        </p:blipFill>
        <p:spPr>
          <a:xfrm>
            <a:off x="6096000" y="3526270"/>
            <a:ext cx="6096000" cy="3331730"/>
          </a:xfrm>
          <a:prstGeom prst="rect">
            <a:avLst/>
          </a:prstGeom>
        </p:spPr>
      </p:pic>
    </p:spTree>
    <p:extLst>
      <p:ext uri="{BB962C8B-B14F-4D97-AF65-F5344CB8AC3E}">
        <p14:creationId xmlns:p14="http://schemas.microsoft.com/office/powerpoint/2010/main" val="3626277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D5A90C-148B-3509-8504-72EDFF41D5C5}"/>
              </a:ext>
            </a:extLst>
          </p:cNvPr>
          <p:cNvSpPr>
            <a:spLocks noGrp="1"/>
          </p:cNvSpPr>
          <p:nvPr>
            <p:ph type="sldNum" sz="quarter" idx="4"/>
          </p:nvPr>
        </p:nvSpPr>
        <p:spPr/>
        <p:txBody>
          <a:bodyPr/>
          <a:lstStyle/>
          <a:p>
            <a:fld id="{58FB4751-880F-D840-AAA9-3A15815CC996}" type="slidenum">
              <a:rPr lang="en-US" smtClean="0"/>
              <a:pPr/>
              <a:t>9</a:t>
            </a:fld>
            <a:endParaRPr lang="en-US"/>
          </a:p>
        </p:txBody>
      </p:sp>
      <p:sp>
        <p:nvSpPr>
          <p:cNvPr id="4" name="TextBox 3">
            <a:extLst>
              <a:ext uri="{FF2B5EF4-FFF2-40B4-BE49-F238E27FC236}">
                <a16:creationId xmlns:a16="http://schemas.microsoft.com/office/drawing/2014/main" id="{6D040B79-7919-195B-54B1-9053F4FAB70C}"/>
              </a:ext>
            </a:extLst>
          </p:cNvPr>
          <p:cNvSpPr txBox="1"/>
          <p:nvPr/>
        </p:nvSpPr>
        <p:spPr>
          <a:xfrm>
            <a:off x="3052618" y="3269734"/>
            <a:ext cx="6105236" cy="369332"/>
          </a:xfrm>
          <a:prstGeom prst="rect">
            <a:avLst/>
          </a:prstGeom>
          <a:noFill/>
        </p:spPr>
        <p:txBody>
          <a:bodyPr wrap="square">
            <a:spAutoFit/>
          </a:bodyPr>
          <a:lstStyle/>
          <a:p>
            <a:endParaRPr lang="en-IN"/>
          </a:p>
        </p:txBody>
      </p:sp>
      <p:pic>
        <p:nvPicPr>
          <p:cNvPr id="6" name="Picture 5">
            <a:extLst>
              <a:ext uri="{FF2B5EF4-FFF2-40B4-BE49-F238E27FC236}">
                <a16:creationId xmlns:a16="http://schemas.microsoft.com/office/drawing/2014/main" id="{11F84B8B-0179-30E5-19E7-F6AA4EB1B02A}"/>
              </a:ext>
            </a:extLst>
          </p:cNvPr>
          <p:cNvPicPr>
            <a:picLocks noChangeAspect="1"/>
          </p:cNvPicPr>
          <p:nvPr/>
        </p:nvPicPr>
        <p:blipFill>
          <a:blip r:embed="rId2"/>
          <a:stretch>
            <a:fillRect/>
          </a:stretch>
        </p:blipFill>
        <p:spPr>
          <a:xfrm>
            <a:off x="18473" y="0"/>
            <a:ext cx="6096000" cy="3429000"/>
          </a:xfrm>
          <a:prstGeom prst="rect">
            <a:avLst/>
          </a:prstGeom>
        </p:spPr>
      </p:pic>
      <p:pic>
        <p:nvPicPr>
          <p:cNvPr id="8" name="Picture 7">
            <a:extLst>
              <a:ext uri="{FF2B5EF4-FFF2-40B4-BE49-F238E27FC236}">
                <a16:creationId xmlns:a16="http://schemas.microsoft.com/office/drawing/2014/main" id="{BB5564BF-A5E6-91AD-CF85-86714DD6CD5F}"/>
              </a:ext>
            </a:extLst>
          </p:cNvPr>
          <p:cNvPicPr>
            <a:picLocks noChangeAspect="1"/>
          </p:cNvPicPr>
          <p:nvPr/>
        </p:nvPicPr>
        <p:blipFill>
          <a:blip r:embed="rId3"/>
          <a:stretch>
            <a:fillRect/>
          </a:stretch>
        </p:blipFill>
        <p:spPr>
          <a:xfrm>
            <a:off x="6197600" y="1"/>
            <a:ext cx="5994399" cy="3429000"/>
          </a:xfrm>
          <a:prstGeom prst="rect">
            <a:avLst/>
          </a:prstGeom>
        </p:spPr>
      </p:pic>
      <p:pic>
        <p:nvPicPr>
          <p:cNvPr id="7" name="Picture 6">
            <a:extLst>
              <a:ext uri="{FF2B5EF4-FFF2-40B4-BE49-F238E27FC236}">
                <a16:creationId xmlns:a16="http://schemas.microsoft.com/office/drawing/2014/main" id="{83EBE085-A53D-B855-070C-D20ADC4683E1}"/>
              </a:ext>
            </a:extLst>
          </p:cNvPr>
          <p:cNvPicPr>
            <a:picLocks noChangeAspect="1"/>
          </p:cNvPicPr>
          <p:nvPr/>
        </p:nvPicPr>
        <p:blipFill>
          <a:blip r:embed="rId4"/>
          <a:stretch>
            <a:fillRect/>
          </a:stretch>
        </p:blipFill>
        <p:spPr>
          <a:xfrm>
            <a:off x="0" y="3519055"/>
            <a:ext cx="6114473" cy="3338944"/>
          </a:xfrm>
          <a:prstGeom prst="rect">
            <a:avLst/>
          </a:prstGeom>
        </p:spPr>
      </p:pic>
      <p:pic>
        <p:nvPicPr>
          <p:cNvPr id="10" name="Picture 9">
            <a:extLst>
              <a:ext uri="{FF2B5EF4-FFF2-40B4-BE49-F238E27FC236}">
                <a16:creationId xmlns:a16="http://schemas.microsoft.com/office/drawing/2014/main" id="{13DA4D13-D685-90D9-439E-8C39A8BD736A}"/>
              </a:ext>
            </a:extLst>
          </p:cNvPr>
          <p:cNvPicPr>
            <a:picLocks noChangeAspect="1"/>
          </p:cNvPicPr>
          <p:nvPr/>
        </p:nvPicPr>
        <p:blipFill>
          <a:blip r:embed="rId5"/>
          <a:stretch>
            <a:fillRect/>
          </a:stretch>
        </p:blipFill>
        <p:spPr>
          <a:xfrm>
            <a:off x="6197600" y="3519055"/>
            <a:ext cx="5994400" cy="3338944"/>
          </a:xfrm>
          <a:prstGeom prst="rect">
            <a:avLst/>
          </a:prstGeom>
        </p:spPr>
      </p:pic>
    </p:spTree>
    <p:extLst>
      <p:ext uri="{BB962C8B-B14F-4D97-AF65-F5344CB8AC3E}">
        <p14:creationId xmlns:p14="http://schemas.microsoft.com/office/powerpoint/2010/main" val="3479873525"/>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DF9CEC-52C2-4D14-B2F5-11176002A8B6}">
  <ds:schemaRefs>
    <ds:schemaRef ds:uri="http://schemas.microsoft.com/sharepoint/v3"/>
    <ds:schemaRef ds:uri="http://purl.org/dc/dcmitype/"/>
    <ds:schemaRef ds:uri="http://purl.org/dc/elements/1.1/"/>
    <ds:schemaRef ds:uri="http://schemas.microsoft.com/office/2006/documentManagement/types"/>
    <ds:schemaRef ds:uri="http://purl.org/dc/terms/"/>
    <ds:schemaRef ds:uri="http://schemas.microsoft.com/office/2006/metadata/properties"/>
    <ds:schemaRef ds:uri="16c05727-aa75-4e4a-9b5f-8a80a1165891"/>
    <ds:schemaRef ds:uri="http://schemas.openxmlformats.org/package/2006/metadata/core-properties"/>
    <ds:schemaRef ds:uri="71af3243-3dd4-4a8d-8c0d-dd76da1f02a5"/>
    <ds:schemaRef ds:uri="http://schemas.microsoft.com/office/infopath/2007/PartnerControls"/>
    <ds:schemaRef ds:uri="230e9df3-be65-4c73-a93b-d1236ebd677e"/>
    <ds:schemaRef ds:uri="http://www.w3.org/XML/1998/namespace"/>
  </ds:schemaRefs>
</ds:datastoreItem>
</file>

<file path=customXml/itemProps2.xml><?xml version="1.0" encoding="utf-8"?>
<ds:datastoreItem xmlns:ds="http://schemas.openxmlformats.org/officeDocument/2006/customXml" ds:itemID="{4D8B1D1D-0064-435C-8533-29A36067B8E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{BC84A6C4-E5DC-493A-A6C7-C860928EAA82}tf11964407_win32</Template>
  <TotalTime>148</TotalTime>
  <Words>785</Words>
  <Application>Microsoft Office PowerPoint</Application>
  <PresentationFormat>Widescreen</PresentationFormat>
  <Paragraphs>67</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Courier New</vt:lpstr>
      <vt:lpstr>Gill Sans Nova Light</vt:lpstr>
      <vt:lpstr>Sagona Book</vt:lpstr>
      <vt:lpstr>Wingdings</vt:lpstr>
      <vt:lpstr>Custom</vt:lpstr>
      <vt:lpstr>Cryptographic message encoder and decoder</vt:lpstr>
      <vt:lpstr>Objective</vt:lpstr>
      <vt:lpstr>HOW IT WORKS </vt:lpstr>
      <vt:lpstr> Affine Cipher Encryption</vt:lpstr>
      <vt:lpstr> RSA Encryption </vt:lpstr>
      <vt:lpstr>Why our hybrid model is better</vt:lpstr>
      <vt:lpstr>How our model is more efficient and reduces RSA load</vt:lpstr>
      <vt:lpstr>RESULTS of  encrypting and decrypting of hybrid model</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Rohithram Polisetti</dc:creator>
  <cp:lastModifiedBy>Rohithram Polisetti</cp:lastModifiedBy>
  <cp:revision>4</cp:revision>
  <dcterms:created xsi:type="dcterms:W3CDTF">2025-03-08T16:12:28Z</dcterms:created>
  <dcterms:modified xsi:type="dcterms:W3CDTF">2025-03-10T05:24:12Z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