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572" r:id="rId2"/>
    <p:sldId id="573" r:id="rId3"/>
    <p:sldId id="574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FA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568" autoAdjust="0"/>
    <p:restoredTop sz="94660"/>
  </p:normalViewPr>
  <p:slideViewPr>
    <p:cSldViewPr snapToGrid="0">
      <p:cViewPr varScale="1">
        <p:scale>
          <a:sx n="66" d="100"/>
          <a:sy n="66" d="100"/>
        </p:scale>
        <p:origin x="540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F1A7D9-B6AE-4C31-B0BC-D56F8F2256BB}" type="datetimeFigureOut">
              <a:rPr lang="en-GB" smtClean="0"/>
              <a:t>12/02/2024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CC3D4E-9672-4E16-99E3-78B5B1700F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60644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>
            <a:extLst>
              <a:ext uri="{FF2B5EF4-FFF2-40B4-BE49-F238E27FC236}">
                <a16:creationId xmlns:a16="http://schemas.microsoft.com/office/drawing/2014/main" id="{97D97161-D9E1-471B-ABD0-341236A4D24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Notes Placeholder 2">
            <a:extLst>
              <a:ext uri="{FF2B5EF4-FFF2-40B4-BE49-F238E27FC236}">
                <a16:creationId xmlns:a16="http://schemas.microsoft.com/office/drawing/2014/main" id="{0DDB06E0-C4CE-4034-98A4-344E3091D67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441836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76EF9-07F5-49F0-BCB3-0D206BDCF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285689-8598-431E-839B-DFA5ACF66B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92E522-3A7D-423B-83E5-B506CA45E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CB2EF-FE38-43A4-8278-15BBCE48CBC8}" type="datetimeFigureOut">
              <a:rPr lang="en-GB" smtClean="0"/>
              <a:t>12/02/2024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C8CCBA-513A-41F4-9DF0-8C8136592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23F90C-CBFE-4211-A99D-E4021F460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40C87-EC49-4F33-AC20-25F01DBA96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6310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2E57AC-8DC7-4244-B963-FBA7825F33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FCF68B-76EB-44AB-BA6F-98051A29A4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D77317-F928-4DBB-B49C-69224A6E1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CB2EF-FE38-43A4-8278-15BBCE48CBC8}" type="datetimeFigureOut">
              <a:rPr lang="en-GB" smtClean="0"/>
              <a:t>12/02/2024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555CF7-D58D-4F76-A22D-4D6FC6CEE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C9E344-5429-45BD-8DDE-09B00DF98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40C87-EC49-4F33-AC20-25F01DBA96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2878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nePager Template 2017 N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3">
            <a:extLst>
              <a:ext uri="{FF2B5EF4-FFF2-40B4-BE49-F238E27FC236}">
                <a16:creationId xmlns:a16="http://schemas.microsoft.com/office/drawing/2014/main" id="{F219E2B8-931D-48E9-B16E-0790C22D9C1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5" name="Group 2">
            <a:extLst>
              <a:ext uri="{FF2B5EF4-FFF2-40B4-BE49-F238E27FC236}">
                <a16:creationId xmlns:a16="http://schemas.microsoft.com/office/drawing/2014/main" id="{8773B688-D0F4-4792-AB0A-835ECC9A937D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486801" y="1506168"/>
            <a:ext cx="1149879" cy="898525"/>
            <a:chOff x="2377546" y="1239838"/>
            <a:chExt cx="1149879" cy="898525"/>
          </a:xfrm>
        </p:grpSpPr>
        <p:sp>
          <p:nvSpPr>
            <p:cNvPr id="18" name="TextBox 11">
              <a:extLst>
                <a:ext uri="{FF2B5EF4-FFF2-40B4-BE49-F238E27FC236}">
                  <a16:creationId xmlns:a16="http://schemas.microsoft.com/office/drawing/2014/main" id="{DED19CDE-4A07-4753-B204-A25B8A678DDC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77546" y="1559477"/>
              <a:ext cx="1141412" cy="261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City:</a:t>
              </a:r>
            </a:p>
          </p:txBody>
        </p:sp>
        <p:sp>
          <p:nvSpPr>
            <p:cNvPr id="20" name="TextBox 13">
              <a:extLst>
                <a:ext uri="{FF2B5EF4-FFF2-40B4-BE49-F238E27FC236}">
                  <a16:creationId xmlns:a16="http://schemas.microsoft.com/office/drawing/2014/main" id="{2387FCDB-3732-4CE5-AFB9-9E86C3008FE0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6013" y="1771655"/>
              <a:ext cx="1141412" cy="261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Languages: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04B24D1-7B27-4B90-8FDC-659A5AA31AEE}"/>
                </a:ext>
              </a:extLst>
            </p:cNvPr>
            <p:cNvSpPr/>
            <p:nvPr/>
          </p:nvSpPr>
          <p:spPr bwMode="white">
            <a:xfrm>
              <a:off x="2384425" y="1239838"/>
              <a:ext cx="1104900" cy="8985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nl-NL"/>
            </a:p>
          </p:txBody>
        </p:sp>
      </p:grpSp>
      <p:sp>
        <p:nvSpPr>
          <p:cNvPr id="23" name="Text Placeholder 5"/>
          <p:cNvSpPr>
            <a:spLocks noGrp="1"/>
          </p:cNvSpPr>
          <p:nvPr>
            <p:ph type="body" sz="quarter" idx="41"/>
          </p:nvPr>
        </p:nvSpPr>
        <p:spPr bwMode="white">
          <a:xfrm>
            <a:off x="2468282" y="489460"/>
            <a:ext cx="6223654" cy="306703"/>
          </a:xfrm>
        </p:spPr>
        <p:txBody>
          <a:bodyPr>
            <a:noAutofit/>
          </a:bodyPr>
          <a:lstStyle>
            <a:lvl1pPr>
              <a:defRPr sz="2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42"/>
          </p:nvPr>
        </p:nvSpPr>
        <p:spPr bwMode="white">
          <a:xfrm>
            <a:off x="2468279" y="864723"/>
            <a:ext cx="6056596" cy="321205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43"/>
          </p:nvPr>
        </p:nvSpPr>
        <p:spPr bwMode="white">
          <a:xfrm>
            <a:off x="3506478" y="1474748"/>
            <a:ext cx="2373312" cy="295449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5" name="Picture Placeholder 44"/>
          <p:cNvSpPr>
            <a:spLocks noGrp="1"/>
          </p:cNvSpPr>
          <p:nvPr>
            <p:ph type="pic" sz="quarter" idx="46"/>
          </p:nvPr>
        </p:nvSpPr>
        <p:spPr bwMode="ltGray">
          <a:xfrm>
            <a:off x="383259" y="287492"/>
            <a:ext cx="1734208" cy="1735628"/>
          </a:xfrm>
          <a:prstGeom prst="ellipse">
            <a:avLst/>
          </a:prstGeom>
          <a:solidFill>
            <a:schemeClr val="bg1"/>
          </a:solidFill>
        </p:spPr>
        <p:txBody>
          <a:bodyPr rtlCol="0">
            <a:normAutofit/>
          </a:bodyPr>
          <a:lstStyle>
            <a:lvl1pPr>
              <a:lnSpc>
                <a:spcPct val="114000"/>
              </a:lnSpc>
              <a:defRPr sz="1000" baseline="0"/>
            </a:lvl1pPr>
          </a:lstStyle>
          <a:p>
            <a:pPr lvl="0"/>
            <a:r>
              <a:rPr lang="en-US" noProof="0"/>
              <a:t>Click icon to add picture</a:t>
            </a:r>
            <a:endParaRPr lang="nl-NL" noProof="0"/>
          </a:p>
        </p:txBody>
      </p:sp>
      <p:sp>
        <p:nvSpPr>
          <p:cNvPr id="46" name="Text Placeholder 5"/>
          <p:cNvSpPr>
            <a:spLocks noGrp="1"/>
          </p:cNvSpPr>
          <p:nvPr>
            <p:ph type="body" sz="quarter" idx="47"/>
          </p:nvPr>
        </p:nvSpPr>
        <p:spPr bwMode="white">
          <a:xfrm>
            <a:off x="3509967" y="1685230"/>
            <a:ext cx="2373312" cy="325397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7" name="Text Placeholder 5"/>
          <p:cNvSpPr>
            <a:spLocks noGrp="1"/>
          </p:cNvSpPr>
          <p:nvPr>
            <p:ph type="body" sz="quarter" idx="48"/>
          </p:nvPr>
        </p:nvSpPr>
        <p:spPr bwMode="white">
          <a:xfrm>
            <a:off x="3509966" y="1885271"/>
            <a:ext cx="2373312" cy="330250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EFC80AE-F9B9-4462-B26C-EA960005E683}"/>
              </a:ext>
            </a:extLst>
          </p:cNvPr>
          <p:cNvSpPr txBox="1"/>
          <p:nvPr userDrawn="1"/>
        </p:nvSpPr>
        <p:spPr>
          <a:xfrm>
            <a:off x="2477159" y="1429411"/>
            <a:ext cx="10665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E-Mail:</a:t>
            </a:r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FA1FDC8F-544E-4191-AFBD-099E90C0183A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 bwMode="white">
          <a:xfrm>
            <a:off x="2468279" y="1186815"/>
            <a:ext cx="6056596" cy="321205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17" name="Group 2">
            <a:extLst>
              <a:ext uri="{FF2B5EF4-FFF2-40B4-BE49-F238E27FC236}">
                <a16:creationId xmlns:a16="http://schemas.microsoft.com/office/drawing/2014/main" id="{F1B8387B-6E96-4208-A2FC-36F4B8D57CEE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737636" y="2658505"/>
            <a:ext cx="4035288" cy="365628"/>
            <a:chOff x="2384425" y="1115571"/>
            <a:chExt cx="4073477" cy="1022792"/>
          </a:xfrm>
        </p:grpSpPr>
        <p:sp>
          <p:nvSpPr>
            <p:cNvPr id="19" name="TextBox 11">
              <a:extLst>
                <a:ext uri="{FF2B5EF4-FFF2-40B4-BE49-F238E27FC236}">
                  <a16:creationId xmlns:a16="http://schemas.microsoft.com/office/drawing/2014/main" id="{C25CB8BA-C093-487A-A7F7-0E640A73F50A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4425" y="1115571"/>
              <a:ext cx="4073477" cy="7748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200" b="1" u="sng" dirty="0">
                  <a:solidFill>
                    <a:srgbClr val="0070C0"/>
                  </a:solidFill>
                  <a:effectLst/>
                </a:rPr>
                <a:t>Profile Summary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5A8C2DC-5083-4DD6-956F-D6075BE15669}"/>
                </a:ext>
              </a:extLst>
            </p:cNvPr>
            <p:cNvSpPr/>
            <p:nvPr/>
          </p:nvSpPr>
          <p:spPr bwMode="white">
            <a:xfrm>
              <a:off x="2384425" y="1239838"/>
              <a:ext cx="1104900" cy="8985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nl-NL">
                <a:solidFill>
                  <a:srgbClr val="0070C0"/>
                </a:solidFill>
              </a:endParaRPr>
            </a:p>
          </p:txBody>
        </p:sp>
      </p:grpSp>
      <p:grpSp>
        <p:nvGrpSpPr>
          <p:cNvPr id="27" name="Group 2">
            <a:extLst>
              <a:ext uri="{FF2B5EF4-FFF2-40B4-BE49-F238E27FC236}">
                <a16:creationId xmlns:a16="http://schemas.microsoft.com/office/drawing/2014/main" id="{1DC20361-CCB8-42CD-AC0E-779CABD87B8A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9507262" y="459997"/>
            <a:ext cx="2538964" cy="336166"/>
            <a:chOff x="2384425" y="1115571"/>
            <a:chExt cx="4073477" cy="1022792"/>
          </a:xfrm>
        </p:grpSpPr>
        <p:sp>
          <p:nvSpPr>
            <p:cNvPr id="28" name="TextBox 11">
              <a:extLst>
                <a:ext uri="{FF2B5EF4-FFF2-40B4-BE49-F238E27FC236}">
                  <a16:creationId xmlns:a16="http://schemas.microsoft.com/office/drawing/2014/main" id="{D5B7FE4A-EA83-4BEB-9CE2-B666FF200AB7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4425" y="1115571"/>
              <a:ext cx="4073477" cy="842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200" b="1" u="sng" dirty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Education and Certification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A127BE5-52B1-45A3-A5EA-0A9DAD1A40B2}"/>
                </a:ext>
              </a:extLst>
            </p:cNvPr>
            <p:cNvSpPr/>
            <p:nvPr/>
          </p:nvSpPr>
          <p:spPr bwMode="white">
            <a:xfrm>
              <a:off x="2384425" y="1239838"/>
              <a:ext cx="1104900" cy="8985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nl-NL" sz="110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sp>
        <p:nvSpPr>
          <p:cNvPr id="30" name="TextBox 11">
            <a:extLst>
              <a:ext uri="{FF2B5EF4-FFF2-40B4-BE49-F238E27FC236}">
                <a16:creationId xmlns:a16="http://schemas.microsoft.com/office/drawing/2014/main" id="{67BF5E4A-5F1D-45AA-83F7-E9F8938E2C67}"/>
              </a:ext>
            </a:extLst>
          </p:cNvPr>
          <p:cNvSpPr txBox="1">
            <a:spLocks noChangeArrowheads="1"/>
          </p:cNvSpPr>
          <p:nvPr userDrawn="1"/>
        </p:nvSpPr>
        <p:spPr bwMode="white">
          <a:xfrm>
            <a:off x="9507262" y="3024133"/>
            <a:ext cx="253896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 u="sng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Work Experience</a:t>
            </a:r>
          </a:p>
        </p:txBody>
      </p:sp>
      <p:grpSp>
        <p:nvGrpSpPr>
          <p:cNvPr id="31" name="Group 2">
            <a:extLst>
              <a:ext uri="{FF2B5EF4-FFF2-40B4-BE49-F238E27FC236}">
                <a16:creationId xmlns:a16="http://schemas.microsoft.com/office/drawing/2014/main" id="{C599A50B-2416-479E-8E50-95602BF34DDD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737636" y="4358588"/>
            <a:ext cx="4035288" cy="276999"/>
            <a:chOff x="2384425" y="670723"/>
            <a:chExt cx="4073477" cy="2211845"/>
          </a:xfrm>
        </p:grpSpPr>
        <p:sp>
          <p:nvSpPr>
            <p:cNvPr id="32" name="TextBox 11">
              <a:extLst>
                <a:ext uri="{FF2B5EF4-FFF2-40B4-BE49-F238E27FC236}">
                  <a16:creationId xmlns:a16="http://schemas.microsoft.com/office/drawing/2014/main" id="{11F393B4-2D07-4E50-B909-7E7F90CB5982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4425" y="670723"/>
              <a:ext cx="4073477" cy="2211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200" b="1" u="sng" dirty="0">
                  <a:solidFill>
                    <a:srgbClr val="0070C0"/>
                  </a:solidFill>
                  <a:effectLst/>
                </a:rPr>
                <a:t>Competencies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4CE663F3-BCF0-4099-9059-70F202EE9569}"/>
                </a:ext>
              </a:extLst>
            </p:cNvPr>
            <p:cNvSpPr/>
            <p:nvPr/>
          </p:nvSpPr>
          <p:spPr bwMode="white">
            <a:xfrm>
              <a:off x="2384425" y="1239838"/>
              <a:ext cx="1104900" cy="8985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nl-NL">
                <a:solidFill>
                  <a:srgbClr val="0070C0"/>
                </a:solidFill>
              </a:endParaRP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288F42E0-F056-403C-B827-B74CF8213B59}"/>
              </a:ext>
            </a:extLst>
          </p:cNvPr>
          <p:cNvSpPr txBox="1"/>
          <p:nvPr userDrawn="1"/>
        </p:nvSpPr>
        <p:spPr>
          <a:xfrm>
            <a:off x="2477158" y="1618806"/>
            <a:ext cx="10665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Mobile No:</a:t>
            </a:r>
          </a:p>
        </p:txBody>
      </p:sp>
    </p:spTree>
    <p:extLst>
      <p:ext uri="{BB962C8B-B14F-4D97-AF65-F5344CB8AC3E}">
        <p14:creationId xmlns:p14="http://schemas.microsoft.com/office/powerpoint/2010/main" val="3873540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94ED9-1B1A-460B-BF5C-9297A7AD6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7D2257-FCC5-4740-9B7D-2F2EC6B2D3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1FFE46-FB21-4DEA-984A-B119CE9D0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CB2EF-FE38-43A4-8278-15BBCE48CBC8}" type="datetimeFigureOut">
              <a:rPr lang="en-GB" smtClean="0"/>
              <a:t>12/02/2024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D42182-D15F-4B89-8C0E-F3A174419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738FEE-9404-4111-B2A9-1AE8CEDD6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40C87-EC49-4F33-AC20-25F01DBA96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6334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565EC-5057-4D17-BBFF-F64E6E192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3EDB63-7F62-4033-9E29-DACC9D3A20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502DBD-0F4A-45A6-B150-B01D6ECE58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0C55E3-3985-4398-AFD6-D07B1FEDE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CB2EF-FE38-43A4-8278-15BBCE48CBC8}" type="datetimeFigureOut">
              <a:rPr lang="en-GB" smtClean="0"/>
              <a:t>12/02/2024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2EC2DC-1E13-457F-8B2A-8485D8844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5432B3-1EF0-4157-B6FB-A2AFE99B4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40C87-EC49-4F33-AC20-25F01DBA96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187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54605-E75E-46D9-AED2-B2EFF2B82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7CBCAE-0D48-408F-9DD2-CB5C94FC0C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5C84C8-A178-426D-B1CD-DF1BCE489B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0CC48A-5345-4BEA-B3CC-6BCEBDCB66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0A217C-BA93-4F89-94C6-9F8B90A842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9DAC2E-305A-4277-B052-A32CCB17F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CB2EF-FE38-43A4-8278-15BBCE48CBC8}" type="datetimeFigureOut">
              <a:rPr lang="en-GB" smtClean="0"/>
              <a:t>12/02/2024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89988C-2AD6-4CF1-AC1F-DC6C20C1D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E464A5-06EA-4AB0-8667-D9FE880C6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40C87-EC49-4F33-AC20-25F01DBA96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1957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CA0F1-A743-4994-8AC0-CA42CE25F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5E19BB-26D1-48B1-8D0D-15C176F78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CB2EF-FE38-43A4-8278-15BBCE48CBC8}" type="datetimeFigureOut">
              <a:rPr lang="en-GB" smtClean="0"/>
              <a:t>12/02/2024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7F7BBC-6A71-475B-B8FF-170CD88B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F290D3-71D1-4AAC-8C56-156AD7EA3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40C87-EC49-4F33-AC20-25F01DBA96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2576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DCF5B1-A2D0-454C-B00E-CCE060084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CB2EF-FE38-43A4-8278-15BBCE48CBC8}" type="datetimeFigureOut">
              <a:rPr lang="en-GB" smtClean="0"/>
              <a:t>12/02/2024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30C2E8-2C02-4497-9316-AF4722B1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61869D-5174-4C41-8A49-8ADB4BB85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40C87-EC49-4F33-AC20-25F01DBA96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8695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6E8AD-9F40-494E-8661-246038335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3C174B-BEAD-415D-A53A-DAA2797B33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78EF1F-B12A-4CDC-B226-097435363C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46CA17-707D-4054-ADAA-0AC25D1D3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CB2EF-FE38-43A4-8278-15BBCE48CBC8}" type="datetimeFigureOut">
              <a:rPr lang="en-GB" smtClean="0"/>
              <a:t>12/02/2024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A8A289-6114-47C5-B6D6-287FEA067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A9FFED-5513-44B7-B3F2-DDBECC0E5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40C87-EC49-4F33-AC20-25F01DBA96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6170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761DD-01A2-4531-9DC7-CAA44D992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63062F-42E1-4EEF-A3AC-166CA1F475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6F9371-75DA-4D55-8597-040A430BCA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F07710-B738-4F95-9D74-0C0DBD0A5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CB2EF-FE38-43A4-8278-15BBCE48CBC8}" type="datetimeFigureOut">
              <a:rPr lang="en-GB" smtClean="0"/>
              <a:t>12/02/2024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E4EBB6-E0F9-4590-9D08-2F859DC22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E492E4-F038-4902-88D4-D61084C8F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40C87-EC49-4F33-AC20-25F01DBA96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5832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710DB-FB67-4764-A31B-4846DC0D6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9DF638-B328-49AD-A7D6-1FFE20B114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2430E-5FDC-4CC4-8376-3B8D0CDA9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CB2EF-FE38-43A4-8278-15BBCE48CBC8}" type="datetimeFigureOut">
              <a:rPr lang="en-GB" smtClean="0"/>
              <a:t>12/02/2024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F45AB4-BEDE-4289-83FF-A1627E69D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DB8D51-0445-4E44-9333-84E20EA0C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40C87-EC49-4F33-AC20-25F01DBA96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0911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56EA83-D9D8-4823-8EDF-938466568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6D1BD3-F1AD-4D9C-B5FE-0D83A20550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F206D2-2BDE-4FB8-AEF4-3E8379A385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2CB2EF-FE38-43A4-8278-15BBCE48CBC8}" type="datetimeFigureOut">
              <a:rPr lang="en-GB" smtClean="0"/>
              <a:t>12/02/2024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DB5A11-1695-4F09-A50F-3C384522BB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C0F040-7238-4DFC-8436-80CCA0A281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240C87-EC49-4F33-AC20-25F01DBA96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9779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Text Placeholder 19">
            <a:extLst>
              <a:ext uri="{FF2B5EF4-FFF2-40B4-BE49-F238E27FC236}">
                <a16:creationId xmlns:a16="http://schemas.microsoft.com/office/drawing/2014/main" id="{3AB5C783-B877-4A83-AA6A-5A4279F9164C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2468282" y="461111"/>
            <a:ext cx="6223654" cy="306703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  <a:defRPr/>
            </a:pPr>
            <a:r>
              <a:rPr lang="en-US" sz="2000" dirty="0">
                <a:solidFill>
                  <a:prstClr val="white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Lankalapalli Arun Sai Rohith</a:t>
            </a:r>
          </a:p>
        </p:txBody>
      </p:sp>
      <p:sp>
        <p:nvSpPr>
          <p:cNvPr id="7172" name="Text Placeholder 21">
            <a:extLst>
              <a:ext uri="{FF2B5EF4-FFF2-40B4-BE49-F238E27FC236}">
                <a16:creationId xmlns:a16="http://schemas.microsoft.com/office/drawing/2014/main" id="{8F286D4B-CFCB-4395-8BAE-3600493873BD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2468282" y="767814"/>
            <a:ext cx="6056596" cy="321205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IN" b="0" i="0" dirty="0">
                <a:effectLst/>
                <a:latin typeface="Segoe UI" panose="020B0502040204020203" pitchFamily="34" charset="0"/>
              </a:rPr>
              <a:t>Senior Software Engineer</a:t>
            </a:r>
            <a:r>
              <a:rPr lang="en-GB" b="0" i="0" dirty="0">
                <a:effectLst/>
                <a:latin typeface="Ubuntu" panose="020B0504030602030204" pitchFamily="34" charset="0"/>
              </a:rPr>
              <a:t> </a:t>
            </a:r>
            <a:r>
              <a:rPr lang="en-GB" dirty="0">
                <a:latin typeface="Ubuntu" panose="020B0504030602030204" pitchFamily="34" charset="0"/>
              </a:rPr>
              <a:t>| DevOps Engineer | </a:t>
            </a:r>
          </a:p>
          <a:p>
            <a:endParaRPr lang="en-GB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175" name="Text Placeholder 25">
            <a:extLst>
              <a:ext uri="{FF2B5EF4-FFF2-40B4-BE49-F238E27FC236}">
                <a16:creationId xmlns:a16="http://schemas.microsoft.com/office/drawing/2014/main" id="{ED3C1162-CA05-435F-948C-F1F2DDDE8B58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3496421" y="2065570"/>
            <a:ext cx="2373312" cy="204413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GB" dirty="0">
                <a:latin typeface="Verdana" panose="020B0604030504040204" pitchFamily="34" charset="0"/>
                <a:ea typeface="Verdana" panose="020B0604030504040204" pitchFamily="34" charset="0"/>
              </a:rPr>
              <a:t>Telugu, English, Hindi</a:t>
            </a:r>
          </a:p>
        </p:txBody>
      </p:sp>
      <p:sp>
        <p:nvSpPr>
          <p:cNvPr id="7176" name="Text Placeholder 26">
            <a:extLst>
              <a:ext uri="{FF2B5EF4-FFF2-40B4-BE49-F238E27FC236}">
                <a16:creationId xmlns:a16="http://schemas.microsoft.com/office/drawing/2014/main" id="{AE38096F-B41A-4161-8692-C11BEBE5097A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785531" y="2943225"/>
            <a:ext cx="7758802" cy="1520833"/>
          </a:xfrm>
        </p:spPr>
        <p:txBody>
          <a:bodyPr vert="horz" lIns="91440" tIns="45720" rIns="91440" bIns="45720" rtlCol="0" anchor="t">
            <a:normAutofit fontScale="25000" lnSpcReduction="20000"/>
          </a:bodyPr>
          <a:lstStyle/>
          <a:p>
            <a:pPr marL="182880" lvl="0" indent="-182880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/>
            </a:pPr>
            <a:r>
              <a:rPr lang="en-US" sz="4200" dirty="0"/>
              <a:t>An ambitious and dedicated individual eager to launch a career in DevOps with a solid foundation in DevOps and its Tools. Equipped with relevant knowledge on Git, Docker, Kubernetes, Jenkins and AWS DevOps. I am excited to apply my knowledge and learn new technologies in the dynamic field of DevOps.</a:t>
            </a:r>
          </a:p>
          <a:p>
            <a:pPr marL="182880" lvl="0" indent="-182880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/>
            </a:pPr>
            <a:r>
              <a:rPr lang="en-US" sz="4200" dirty="0"/>
              <a:t>With a proactive approach to learning and a passion for problem-solving, I am committed to mastering DevOps practices and contributing effectively to project initiatives. I possess strong analytical skills, attention to detail, and the ability to thrive in fast-paced environments.</a:t>
            </a:r>
          </a:p>
          <a:p>
            <a:pPr marL="182880" lvl="0" indent="-182880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/>
            </a:pPr>
            <a:r>
              <a:rPr lang="en-US" sz="4200" dirty="0"/>
              <a:t>As a DevOps fresher, I am enthusiastic about the opportunity to collaborate with team members, contribute to innovative projects, and drive continuous improvement in operational efficiency. I am eager to learn from experienced professionals and make a meaningful impact in the DevOps Domain</a:t>
            </a:r>
            <a:r>
              <a:rPr lang="en-US" sz="2800" dirty="0"/>
              <a:t> </a:t>
            </a:r>
            <a:endParaRPr lang="en-IN" sz="4000" dirty="0">
              <a:latin typeface="Verdana" panose="020B0604030504040204" pitchFamily="34" charset="0"/>
              <a:ea typeface="Verdana" panose="020B0604030504040204" pitchFamily="34" charset="0"/>
              <a:cs typeface="+mn-lt"/>
            </a:endParaRPr>
          </a:p>
          <a:p>
            <a:pPr marL="182880" indent="-182880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/>
            </a:pPr>
            <a:endParaRPr lang="en-US" sz="4000" dirty="0">
              <a:latin typeface="Verdana" panose="020B0604030504040204" pitchFamily="34" charset="0"/>
              <a:ea typeface="Verdana" panose="020B0604030504040204" pitchFamily="34" charset="0"/>
              <a:cs typeface="+mn-lt"/>
            </a:endParaRPr>
          </a:p>
          <a:p>
            <a:pPr marL="182880" indent="-182880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/>
            </a:pPr>
            <a:endParaRPr lang="en-US" sz="1100" dirty="0">
              <a:latin typeface="Verdana" panose="020B0604030504040204" pitchFamily="34" charset="0"/>
              <a:ea typeface="Verdana" panose="020B0604030504040204" pitchFamily="34" charset="0"/>
              <a:cs typeface="+mn-lt"/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5A5893A-12B8-50B0-DEE5-E1AA5370B9BC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3496421" y="1838996"/>
            <a:ext cx="2908955" cy="204413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Calibri"/>
              </a:rPr>
              <a:t>Bangalore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1871C40E-0DD3-4312-ABA9-240A7B241076}"/>
              </a:ext>
            </a:extLst>
          </p:cNvPr>
          <p:cNvSpPr txBox="1">
            <a:spLocks/>
          </p:cNvSpPr>
          <p:nvPr/>
        </p:nvSpPr>
        <p:spPr bwMode="white">
          <a:xfrm>
            <a:off x="3496421" y="1434092"/>
            <a:ext cx="3520396" cy="32120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lankalapalli-arun-sai.rohith@capgemini.com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5E3460F-CE6B-4282-9463-7EA98255DCDD}"/>
              </a:ext>
            </a:extLst>
          </p:cNvPr>
          <p:cNvSpPr txBox="1"/>
          <p:nvPr/>
        </p:nvSpPr>
        <p:spPr>
          <a:xfrm>
            <a:off x="9329760" y="3289039"/>
            <a:ext cx="2587920" cy="10383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4000"/>
              </a:lnSpc>
              <a:buClr>
                <a:schemeClr val="accent1"/>
              </a:buClr>
              <a:defRPr/>
            </a:pPr>
            <a:endParaRPr lang="en-US" sz="1100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171450" indent="-171450" algn="just">
              <a:lnSpc>
                <a:spcPct val="114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/>
            </a:pPr>
            <a:r>
              <a:rPr lang="en-US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sym typeface="Arial Unicode MS" pitchFamily="34" charset="-128"/>
              </a:rPr>
              <a:t>2023 - Present: Capgemini</a:t>
            </a:r>
          </a:p>
          <a:p>
            <a:pPr marL="171450" indent="-171450" algn="just">
              <a:lnSpc>
                <a:spcPct val="114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/>
            </a:pPr>
            <a:endParaRPr lang="en-US" sz="1100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sym typeface="Arial Unicode MS" pitchFamily="34" charset="-128"/>
            </a:endParaRPr>
          </a:p>
          <a:p>
            <a:pPr algn="just">
              <a:lnSpc>
                <a:spcPct val="114000"/>
              </a:lnSpc>
              <a:buClr>
                <a:schemeClr val="accent1"/>
              </a:buClr>
              <a:defRPr/>
            </a:pPr>
            <a:endParaRPr lang="en-US" sz="1100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sym typeface="Arial Unicode MS" pitchFamily="34" charset="-128"/>
            </a:endParaRPr>
          </a:p>
          <a:p>
            <a:pPr marL="171450" indent="-171450" algn="just">
              <a:lnSpc>
                <a:spcPct val="114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/>
            </a:pPr>
            <a:endParaRPr lang="en-US" sz="1100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sym typeface="Arial Unicode MS" pitchFamily="34" charset="-128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C25EC34-1D8D-428A-AA73-A580500A0D76}"/>
              </a:ext>
            </a:extLst>
          </p:cNvPr>
          <p:cNvSpPr txBox="1"/>
          <p:nvPr/>
        </p:nvSpPr>
        <p:spPr>
          <a:xfrm>
            <a:off x="9329760" y="676985"/>
            <a:ext cx="2779712" cy="181036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just">
              <a:lnSpc>
                <a:spcPct val="114000"/>
              </a:lnSpc>
              <a:buClr>
                <a:schemeClr val="accent1"/>
              </a:buClr>
              <a:defRPr/>
            </a:pPr>
            <a:endParaRPr lang="en-US" sz="1100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sym typeface="Arial Unicode MS" pitchFamily="34" charset="-128"/>
            </a:endParaRPr>
          </a:p>
          <a:p>
            <a:pPr marL="171450" indent="-171450" algn="just">
              <a:lnSpc>
                <a:spcPct val="114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/>
            </a:pPr>
            <a:r>
              <a:rPr lang="en-IN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sym typeface="Arial Unicode MS" pitchFamily="34" charset="-128"/>
              </a:rPr>
              <a:t>Bachelor of Information Technology from PVP Siddhartha Institute of Technology – 2019</a:t>
            </a:r>
          </a:p>
          <a:p>
            <a:pPr marL="171450" indent="-171450" algn="just">
              <a:lnSpc>
                <a:spcPct val="114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/>
            </a:pPr>
            <a:endParaRPr lang="en-IN" sz="1100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sym typeface="Arial Unicode MS" pitchFamily="34" charset="-128"/>
            </a:endParaRPr>
          </a:p>
          <a:p>
            <a:pPr marL="171450" indent="-171450" algn="just">
              <a:lnSpc>
                <a:spcPct val="114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/>
            </a:pPr>
            <a:r>
              <a:rPr lang="en-IN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Verdana"/>
                <a:ea typeface="Verdana"/>
                <a:sym typeface="Arial Unicode MS" pitchFamily="34" charset="-128"/>
              </a:rPr>
              <a:t>Certification in GSDC - 2023</a:t>
            </a:r>
            <a:endParaRPr lang="en-IN" sz="1100" dirty="0">
              <a:solidFill>
                <a:schemeClr val="tx1">
                  <a:lumMod val="95000"/>
                  <a:lumOff val="5000"/>
                </a:schemeClr>
              </a:solidFill>
              <a:latin typeface="Verdana"/>
              <a:ea typeface="Verdana"/>
            </a:endParaRPr>
          </a:p>
          <a:p>
            <a:pPr marL="171450" indent="-171450" algn="just">
              <a:lnSpc>
                <a:spcPct val="114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/>
            </a:pPr>
            <a:endParaRPr lang="en-US" sz="1100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sym typeface="Arial Unicode MS" pitchFamily="34" charset="-128"/>
            </a:endParaRPr>
          </a:p>
          <a:p>
            <a:pPr marL="171450" indent="-171450" algn="just">
              <a:lnSpc>
                <a:spcPct val="114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/>
            </a:pPr>
            <a:endParaRPr lang="en-US" sz="1100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sym typeface="Arial Unicode MS" pitchFamily="34" charset="-128"/>
            </a:endParaRPr>
          </a:p>
          <a:p>
            <a:pPr marL="171450" indent="-171450" algn="just">
              <a:lnSpc>
                <a:spcPct val="114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/>
            </a:pPr>
            <a:endParaRPr lang="en-US" sz="1100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sym typeface="Arial Unicode MS" pitchFamily="34" charset="-128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0F95779-9F77-4E44-BEB1-77337840F4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047589"/>
              </p:ext>
            </p:extLst>
          </p:nvPr>
        </p:nvGraphicFramePr>
        <p:xfrm>
          <a:off x="785531" y="4676162"/>
          <a:ext cx="7758802" cy="130634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856069">
                  <a:extLst>
                    <a:ext uri="{9D8B030D-6E8A-4147-A177-3AD203B41FA5}">
                      <a16:colId xmlns:a16="http://schemas.microsoft.com/office/drawing/2014/main" val="1920612988"/>
                    </a:ext>
                  </a:extLst>
                </a:gridCol>
                <a:gridCol w="5902733">
                  <a:extLst>
                    <a:ext uri="{9D8B030D-6E8A-4147-A177-3AD203B41FA5}">
                      <a16:colId xmlns:a16="http://schemas.microsoft.com/office/drawing/2014/main" val="3188627446"/>
                    </a:ext>
                  </a:extLst>
                </a:gridCol>
              </a:tblGrid>
              <a:tr h="342878">
                <a:tc>
                  <a:txBody>
                    <a:bodyPr/>
                    <a:lstStyle/>
                    <a:p>
                      <a:r>
                        <a:rPr lang="en-US" sz="1100" b="1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Languages</a:t>
                      </a:r>
                      <a:endParaRPr lang="en-IN" sz="1100" b="1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Java, Python</a:t>
                      </a:r>
                      <a:endParaRPr lang="en-IN" sz="11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10865722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r>
                        <a:rPr lang="en-US" sz="1100" b="1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Key Areas </a:t>
                      </a:r>
                      <a:endParaRPr lang="en-IN" sz="1100" b="1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100" dirty="0" err="1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Git,Docker,Kubernetes,Jenkins,AWS</a:t>
                      </a:r>
                      <a:endParaRPr lang="en-IN" sz="11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5266022"/>
                  </a:ext>
                </a:extLst>
              </a:tr>
              <a:tr h="324252">
                <a:tc>
                  <a:txBody>
                    <a:bodyPr/>
                    <a:lstStyle/>
                    <a:p>
                      <a:r>
                        <a:rPr lang="en-US" sz="1100" b="1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Database</a:t>
                      </a:r>
                      <a:endParaRPr lang="en-IN" sz="1100" b="1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SQL</a:t>
                      </a:r>
                      <a:endParaRPr lang="en-IN" sz="11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68862982"/>
                  </a:ext>
                </a:extLst>
              </a:tr>
              <a:tr h="324252">
                <a:tc>
                  <a:txBody>
                    <a:bodyPr/>
                    <a:lstStyle/>
                    <a:p>
                      <a:r>
                        <a:rPr lang="en-US" sz="1100" b="1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Operating Systems</a:t>
                      </a:r>
                      <a:endParaRPr lang="en-IN" sz="1100" b="1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Windows, Linux</a:t>
                      </a:r>
                      <a:endParaRPr lang="en-IN" sz="11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55972806"/>
                  </a:ext>
                </a:extLst>
              </a:tr>
            </a:tbl>
          </a:graphicData>
        </a:graphic>
      </p:graphicFrame>
      <p:sp>
        <p:nvSpPr>
          <p:cNvPr id="12" name="Text Placeholder 25">
            <a:extLst>
              <a:ext uri="{FF2B5EF4-FFF2-40B4-BE49-F238E27FC236}">
                <a16:creationId xmlns:a16="http://schemas.microsoft.com/office/drawing/2014/main" id="{564E0742-57EC-45E9-BB83-704C29690294}"/>
              </a:ext>
            </a:extLst>
          </p:cNvPr>
          <p:cNvSpPr txBox="1">
            <a:spLocks/>
          </p:cNvSpPr>
          <p:nvPr/>
        </p:nvSpPr>
        <p:spPr bwMode="white">
          <a:xfrm>
            <a:off x="3496421" y="1632728"/>
            <a:ext cx="2373312" cy="2044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>
                <a:latin typeface="Verdana" panose="020B0604030504040204" pitchFamily="34" charset="0"/>
                <a:ea typeface="Verdana" panose="020B0604030504040204" pitchFamily="34" charset="0"/>
              </a:rPr>
              <a:t>8121322281</a:t>
            </a:r>
          </a:p>
        </p:txBody>
      </p:sp>
      <p:pic>
        <p:nvPicPr>
          <p:cNvPr id="3" name="Picture Placeholder 2">
            <a:extLst>
              <a:ext uri="{FF2B5EF4-FFF2-40B4-BE49-F238E27FC236}">
                <a16:creationId xmlns:a16="http://schemas.microsoft.com/office/drawing/2014/main" id="{CFF4A073-AAB1-621F-1089-C1E9933243F3}"/>
              </a:ext>
            </a:extLst>
          </p:cNvPr>
          <p:cNvPicPr>
            <a:picLocks noGrp="1" noChangeAspect="1"/>
          </p:cNvPicPr>
          <p:nvPr>
            <p:ph type="pic" sz="quarter" idx="46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978" b="11978"/>
          <a:stretch/>
        </p:blipFill>
        <p:spPr>
          <a:xfrm>
            <a:off x="415162" y="280494"/>
            <a:ext cx="1734208" cy="1735628"/>
          </a:xfrm>
        </p:spPr>
      </p:pic>
    </p:spTree>
    <p:extLst>
      <p:ext uri="{BB962C8B-B14F-4D97-AF65-F5344CB8AC3E}">
        <p14:creationId xmlns:p14="http://schemas.microsoft.com/office/powerpoint/2010/main" val="3621619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89EAD-25DA-459E-966C-B24DCC3A1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666" y="313213"/>
            <a:ext cx="10515600" cy="513377"/>
          </a:xfrm>
        </p:spPr>
        <p:txBody>
          <a:bodyPr>
            <a:normAutofit/>
          </a:bodyPr>
          <a:lstStyle/>
          <a:p>
            <a:r>
              <a:rPr lang="en-IN" sz="1400" b="1" u="sng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Assignments</a:t>
            </a:r>
            <a:br>
              <a:rPr lang="en-IN" sz="1400" b="1" u="sng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</a:br>
            <a:endParaRPr lang="en-IN" sz="1400" b="1" u="sng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7478B7A-1BF0-4C42-9597-89689FEE45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979492"/>
              </p:ext>
            </p:extLst>
          </p:nvPr>
        </p:nvGraphicFramePr>
        <p:xfrm>
          <a:off x="453324" y="666752"/>
          <a:ext cx="11146010" cy="592853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594801">
                  <a:extLst>
                    <a:ext uri="{9D8B030D-6E8A-4147-A177-3AD203B41FA5}">
                      <a16:colId xmlns:a16="http://schemas.microsoft.com/office/drawing/2014/main" val="537806935"/>
                    </a:ext>
                  </a:extLst>
                </a:gridCol>
                <a:gridCol w="4475886">
                  <a:extLst>
                    <a:ext uri="{9D8B030D-6E8A-4147-A177-3AD203B41FA5}">
                      <a16:colId xmlns:a16="http://schemas.microsoft.com/office/drawing/2014/main" val="1147720167"/>
                    </a:ext>
                  </a:extLst>
                </a:gridCol>
                <a:gridCol w="3075323">
                  <a:extLst>
                    <a:ext uri="{9D8B030D-6E8A-4147-A177-3AD203B41FA5}">
                      <a16:colId xmlns:a16="http://schemas.microsoft.com/office/drawing/2014/main" val="2171953814"/>
                    </a:ext>
                  </a:extLst>
                </a:gridCol>
              </a:tblGrid>
              <a:tr h="336180">
                <a:tc>
                  <a:txBody>
                    <a:bodyPr/>
                    <a:lstStyle/>
                    <a:p>
                      <a:r>
                        <a:rPr lang="en-US" sz="1100" b="1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Project Name - 1</a:t>
                      </a:r>
                      <a:endParaRPr lang="en-IN" sz="1100" b="1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Verdana" panose="020B0604030504040204" pitchFamily="34" charset="0"/>
                          <a:cs typeface="+mn-cs"/>
                        </a:rPr>
                        <a:t>Ecommerce Website Deployment using GCP Kubernetes</a:t>
                      </a:r>
                      <a:endParaRPr lang="en-IN" sz="1100" kern="12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Verdana" panose="020B0604030504040204" pitchFamily="34" charset="0"/>
                        <a:cs typeface="+mn-cs"/>
                      </a:endParaRPr>
                    </a:p>
                    <a:p>
                      <a:pPr marL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buClr>
                          <a:schemeClr val="accent1"/>
                        </a:buClr>
                        <a:buNone/>
                      </a:pPr>
                      <a:endParaRPr lang="en-US" sz="1100" kern="1200" dirty="0">
                        <a:solidFill>
                          <a:schemeClr val="dk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6602606"/>
                  </a:ext>
                </a:extLst>
              </a:tr>
              <a:tr h="296585">
                <a:tc>
                  <a:txBody>
                    <a:bodyPr/>
                    <a:lstStyle/>
                    <a:p>
                      <a:r>
                        <a:rPr lang="en-US" sz="1100" b="1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Client</a:t>
                      </a:r>
                      <a:endParaRPr lang="en-IN" sz="1100" b="1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CG Internal Training</a:t>
                      </a:r>
                      <a:endParaRPr lang="en-IN" sz="1100" kern="1200" dirty="0">
                        <a:solidFill>
                          <a:schemeClr val="dk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+mn-cs"/>
                      </a:endParaRPr>
                    </a:p>
                    <a:p>
                      <a:endParaRPr lang="en-IN" sz="11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5713219"/>
                  </a:ext>
                </a:extLst>
              </a:tr>
              <a:tr h="318828">
                <a:tc>
                  <a:txBody>
                    <a:bodyPr/>
                    <a:lstStyle/>
                    <a:p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Role</a:t>
                      </a:r>
                      <a:endParaRPr lang="en-IN" sz="1100" kern="1200" dirty="0">
                        <a:solidFill>
                          <a:schemeClr val="dk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buClr>
                          <a:schemeClr val="accent1"/>
                        </a:buClr>
                        <a:buNone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Senior Analyst</a:t>
                      </a:r>
                    </a:p>
                  </a:txBody>
                  <a:tcPr marL="68580" marR="6858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6157418"/>
                  </a:ext>
                </a:extLst>
              </a:tr>
              <a:tr h="1816993">
                <a:tc>
                  <a:txBody>
                    <a:bodyPr/>
                    <a:lstStyle/>
                    <a:p>
                      <a:r>
                        <a:rPr lang="en-US" sz="1100" b="1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Roles performed</a:t>
                      </a:r>
                      <a:endParaRPr lang="en-IN" sz="1100" b="1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rtl="0"/>
                      <a:r>
                        <a:rPr lang="en-US" sz="11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Key responsibilities:</a:t>
                      </a:r>
                    </a:p>
                    <a:p>
                      <a:pPr rtl="0"/>
                      <a:r>
                        <a:rPr lang="en-US" sz="1100" b="1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Kubernetes Deployment Management:</a:t>
                      </a:r>
                      <a:r>
                        <a:rPr lang="en-US" sz="11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 Take charge of deploying pods using replica sets specified in deployment configuration files.</a:t>
                      </a:r>
                    </a:p>
                    <a:p>
                      <a:pPr rtl="0"/>
                      <a:r>
                        <a:rPr lang="en-US" sz="1100" b="1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Service Provisioning with </a:t>
                      </a:r>
                      <a:r>
                        <a:rPr lang="en-US" sz="1100" b="1" dirty="0" err="1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NodePort</a:t>
                      </a:r>
                      <a:r>
                        <a:rPr lang="en-US" sz="1100" b="1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: </a:t>
                      </a:r>
                      <a:r>
                        <a:rPr lang="en-US" sz="11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Establish and manage Kubernetes services using </a:t>
                      </a:r>
                      <a:r>
                        <a:rPr lang="en-US" sz="1100" dirty="0" err="1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NodePort</a:t>
                      </a:r>
                      <a:r>
                        <a:rPr lang="en-US" sz="11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 to expose applications externally.</a:t>
                      </a:r>
                    </a:p>
                    <a:p>
                      <a:pPr rtl="0"/>
                      <a:r>
                        <a:rPr lang="en-US" sz="1100" b="1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Container Orchestration: </a:t>
                      </a:r>
                      <a:r>
                        <a:rPr lang="en-US" sz="11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Utilize Kubernetes orchestration capabilities to manage the lifecycle of pods and their replicas.</a:t>
                      </a:r>
                    </a:p>
                    <a:p>
                      <a:pPr rtl="0"/>
                      <a:r>
                        <a:rPr lang="en-US" sz="1100" b="1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Networking and Communication: </a:t>
                      </a:r>
                      <a:r>
                        <a:rPr lang="en-US" sz="11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Configure Kubernetes networking to facilitate communication between pods and external services. Define network policies to control traffic flow and enforce security measures within the cluster.</a:t>
                      </a:r>
                    </a:p>
                    <a:p>
                      <a:pPr marL="0" algn="l" defTabSz="914400" rtl="0" eaLnBrk="1" latinLnBrk="0" hangingPunct="1"/>
                      <a:endParaRPr lang="en-IN" sz="1100" kern="1200" dirty="0">
                        <a:solidFill>
                          <a:schemeClr val="dk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+mn-cs"/>
                      </a:endParaRPr>
                    </a:p>
                    <a:p>
                      <a:endParaRPr lang="en-IN" sz="11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6485647"/>
                  </a:ext>
                </a:extLst>
              </a:tr>
              <a:tr h="424199">
                <a:tc rowSpan="4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Technology used in project</a:t>
                      </a:r>
                      <a:endParaRPr lang="en-IN" sz="1100" kern="1200" dirty="0">
                        <a:solidFill>
                          <a:schemeClr val="dk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G</a:t>
                      </a:r>
                      <a:r>
                        <a:rPr lang="en-IN" sz="1100" kern="1200" dirty="0" err="1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oogle</a:t>
                      </a:r>
                      <a:r>
                        <a:rPr lang="en-IN" sz="1100" kern="1200" dirty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 Cloud Platform</a:t>
                      </a:r>
                    </a:p>
                  </a:txBody>
                  <a:tcPr marL="68580" marR="6858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 </a:t>
                      </a:r>
                      <a:endParaRPr lang="en-IN" sz="11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8490137"/>
                  </a:ext>
                </a:extLst>
              </a:tr>
              <a:tr h="160912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Git</a:t>
                      </a:r>
                      <a:endParaRPr lang="en-IN" sz="11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68580" marR="6858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 </a:t>
                      </a:r>
                      <a:endParaRPr lang="en-IN" sz="11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4304305"/>
                  </a:ext>
                </a:extLst>
              </a:tr>
              <a:tr h="201888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Kubernetes</a:t>
                      </a:r>
                      <a:endParaRPr lang="en-IN" sz="11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68580" marR="6858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 </a:t>
                      </a:r>
                      <a:endParaRPr lang="en-IN" sz="11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6174239"/>
                  </a:ext>
                </a:extLst>
              </a:tr>
              <a:tr h="201888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 </a:t>
                      </a:r>
                      <a:endParaRPr lang="en-IN" sz="1100" kern="1200" dirty="0">
                        <a:solidFill>
                          <a:schemeClr val="dk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+mn-cs"/>
                      </a:endParaRPr>
                    </a:p>
                  </a:txBody>
                  <a:tcPr marL="68580" marR="6858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 </a:t>
                      </a:r>
                      <a:endParaRPr lang="en-IN" sz="11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4533522"/>
                  </a:ext>
                </a:extLst>
              </a:tr>
              <a:tr h="1930950">
                <a:tc>
                  <a:txBody>
                    <a:bodyPr/>
                    <a:lstStyle/>
                    <a:p>
                      <a:r>
                        <a:rPr lang="en-US" sz="1100" b="1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Description</a:t>
                      </a:r>
                      <a:endParaRPr lang="en-IN" sz="1100" b="1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rtl="0"/>
                      <a:r>
                        <a:rPr lang="en-US" sz="11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For the seamless deployment and management of containerized applications within Kubernetes clusters.</a:t>
                      </a:r>
                      <a:endParaRPr lang="en-US" sz="11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  <a:p>
                      <a:pPr rtl="0"/>
                      <a:r>
                        <a:rPr lang="en-US" sz="11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primary focus will be on orchestrating the deployment of pods using replica sets defined in deployment configuration files</a:t>
                      </a:r>
                    </a:p>
                    <a:p>
                      <a:pPr marL="0" algn="l" defTabSz="914400" rtl="0" eaLnBrk="1" latinLnBrk="0" hangingPunct="1"/>
                      <a:endParaRPr lang="en-IN" sz="1100" kern="1200" dirty="0">
                        <a:solidFill>
                          <a:schemeClr val="dk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345527"/>
                  </a:ext>
                </a:extLst>
              </a:tr>
            </a:tbl>
          </a:graphicData>
        </a:graphic>
      </p:graphicFrame>
      <p:sp>
        <p:nvSpPr>
          <p:cNvPr id="8" name="Rectangle 1">
            <a:extLst>
              <a:ext uri="{FF2B5EF4-FFF2-40B4-BE49-F238E27FC236}">
                <a16:creationId xmlns:a16="http://schemas.microsoft.com/office/drawing/2014/main" id="{8418D9C1-0CBF-4C7B-BB7A-9614B80A71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21013" y="247808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6810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89EAD-25DA-459E-966C-B24DCC3A1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666" y="313213"/>
            <a:ext cx="10515600" cy="513377"/>
          </a:xfrm>
        </p:spPr>
        <p:txBody>
          <a:bodyPr>
            <a:normAutofit/>
          </a:bodyPr>
          <a:lstStyle/>
          <a:p>
            <a:r>
              <a:rPr lang="en-IN" sz="1400" b="1" u="sng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Assignments</a:t>
            </a:r>
            <a:br>
              <a:rPr lang="en-IN" sz="1400" b="1" u="sng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</a:br>
            <a:endParaRPr lang="en-IN" sz="1400" b="1" u="sng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7478B7A-1BF0-4C42-9597-89689FEE45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9589590"/>
              </p:ext>
            </p:extLst>
          </p:nvPr>
        </p:nvGraphicFramePr>
        <p:xfrm>
          <a:off x="693956" y="711371"/>
          <a:ext cx="11146010" cy="60356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459331">
                  <a:extLst>
                    <a:ext uri="{9D8B030D-6E8A-4147-A177-3AD203B41FA5}">
                      <a16:colId xmlns:a16="http://schemas.microsoft.com/office/drawing/2014/main" val="537806935"/>
                    </a:ext>
                  </a:extLst>
                </a:gridCol>
                <a:gridCol w="4611356">
                  <a:extLst>
                    <a:ext uri="{9D8B030D-6E8A-4147-A177-3AD203B41FA5}">
                      <a16:colId xmlns:a16="http://schemas.microsoft.com/office/drawing/2014/main" val="1147720167"/>
                    </a:ext>
                  </a:extLst>
                </a:gridCol>
                <a:gridCol w="3075323">
                  <a:extLst>
                    <a:ext uri="{9D8B030D-6E8A-4147-A177-3AD203B41FA5}">
                      <a16:colId xmlns:a16="http://schemas.microsoft.com/office/drawing/2014/main" val="2171953814"/>
                    </a:ext>
                  </a:extLst>
                </a:gridCol>
              </a:tblGrid>
              <a:tr h="323300">
                <a:tc>
                  <a:txBody>
                    <a:bodyPr/>
                    <a:lstStyle/>
                    <a:p>
                      <a:r>
                        <a:rPr lang="en-US" sz="1100" b="1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Project Name - 2</a:t>
                      </a:r>
                      <a:endParaRPr lang="en-IN" sz="1100" b="1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Jenkins CI-CD Pipeline</a:t>
                      </a:r>
                      <a:endParaRPr lang="en-IN" sz="1100" kern="12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Verdana" panose="020B0604030504040204" pitchFamily="34" charset="0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endParaRPr lang="en-IN" sz="1100" kern="1200" dirty="0">
                        <a:solidFill>
                          <a:schemeClr val="dk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6602606"/>
                  </a:ext>
                </a:extLst>
              </a:tr>
              <a:tr h="329563">
                <a:tc>
                  <a:txBody>
                    <a:bodyPr/>
                    <a:lstStyle/>
                    <a:p>
                      <a:r>
                        <a:rPr lang="en-US" sz="1100" b="1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Client</a:t>
                      </a:r>
                      <a:endParaRPr lang="en-IN" sz="1100" b="1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CG Internal Training</a:t>
                      </a:r>
                      <a:endParaRPr lang="en-IN" sz="11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  <a:p>
                      <a:endParaRPr lang="en-IN" sz="11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1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125713219"/>
                  </a:ext>
                </a:extLst>
              </a:tr>
              <a:tr h="520797">
                <a:tc>
                  <a:txBody>
                    <a:bodyPr/>
                    <a:lstStyle/>
                    <a:p>
                      <a:r>
                        <a:rPr lang="en-US" sz="1100" b="1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Role</a:t>
                      </a:r>
                      <a:endParaRPr lang="en-IN" sz="1100" b="1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Ubuntu" panose="020B0504030602030204" pitchFamily="34" charset="0"/>
                        </a:rPr>
                        <a:t>Senior Analyst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buClr>
                          <a:schemeClr val="accent1"/>
                        </a:buClr>
                        <a:buNone/>
                      </a:pPr>
                      <a:endParaRPr lang="en-US" sz="1100" dirty="0">
                        <a:latin typeface="Ubuntu" panose="020B050403060203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6157418"/>
                  </a:ext>
                </a:extLst>
              </a:tr>
              <a:tr h="2019024">
                <a:tc>
                  <a:txBody>
                    <a:bodyPr/>
                    <a:lstStyle/>
                    <a:p>
                      <a:r>
                        <a:rPr lang="en-US" sz="1100" b="1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Roles performed</a:t>
                      </a:r>
                      <a:endParaRPr lang="en-IN" sz="1100" b="1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IN" sz="11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Key responsibilities:</a:t>
                      </a:r>
                      <a:endParaRPr lang="en-IN" sz="1100" kern="1200" dirty="0">
                        <a:solidFill>
                          <a:schemeClr val="dk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•Code quality - Write high-quality code adhering to coding standards.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•Use version control systems (e.g., Git) for source code management and commit code changes with meaningful comments.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•Set up and configure CI servers (e.g., Jenkins, GitLab CI) and configure triggers to initiate builds on code changes.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•Implement build pipelines with Maven for compiling, testing, and packaging.</a:t>
                      </a:r>
                      <a:endParaRPr lang="en-IN" sz="1000" kern="12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Verdana" panose="020B0604030504040204" pitchFamily="34" charset="0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6485647"/>
                  </a:ext>
                </a:extLst>
              </a:tr>
              <a:tr h="224336">
                <a:tc rowSpan="4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Technology used in project</a:t>
                      </a:r>
                      <a:endParaRPr lang="en-IN" sz="1100" kern="1200" dirty="0">
                        <a:solidFill>
                          <a:schemeClr val="dk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Jenkins</a:t>
                      </a:r>
                      <a:endParaRPr lang="en-IN" sz="1100" kern="1200" dirty="0">
                        <a:solidFill>
                          <a:schemeClr val="dk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+mn-cs"/>
                      </a:endParaRPr>
                    </a:p>
                  </a:txBody>
                  <a:tcPr marL="68580" marR="6858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 </a:t>
                      </a:r>
                      <a:endParaRPr lang="en-IN" sz="11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8490137"/>
                  </a:ext>
                </a:extLst>
              </a:tr>
              <a:tr h="224336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AWS</a:t>
                      </a:r>
                      <a:endParaRPr lang="en-IN" sz="11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68580" marR="6858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 </a:t>
                      </a:r>
                      <a:endParaRPr lang="en-IN" sz="11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4304305"/>
                  </a:ext>
                </a:extLst>
              </a:tr>
              <a:tr h="224336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Nexus,Sonarqube,Git,Tomcat</a:t>
                      </a:r>
                      <a:endParaRPr lang="en-IN" sz="11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68580" marR="6858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 </a:t>
                      </a:r>
                      <a:endParaRPr lang="en-IN" sz="11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6174239"/>
                  </a:ext>
                </a:extLst>
              </a:tr>
              <a:tr h="357608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IN" sz="1100" kern="1200" dirty="0">
                        <a:solidFill>
                          <a:schemeClr val="dk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+mn-cs"/>
                      </a:endParaRPr>
                    </a:p>
                  </a:txBody>
                  <a:tcPr marL="68580" marR="6858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 </a:t>
                      </a:r>
                      <a:endParaRPr lang="en-IN" sz="11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4533522"/>
                  </a:ext>
                </a:extLst>
              </a:tr>
              <a:tr h="1794688">
                <a:tc>
                  <a:txBody>
                    <a:bodyPr/>
                    <a:lstStyle/>
                    <a:p>
                      <a:r>
                        <a:rPr lang="en-US" sz="1100" b="1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Description</a:t>
                      </a:r>
                      <a:endParaRPr lang="en-IN" sz="1100" b="1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To streamline the software development lifecycle by implementing efficient Continuous Integration/Continuous Deployment (CI/CD) pipelines using Jenkins on the Amazon Web Services (AWS) cloud platform.</a:t>
                      </a:r>
                      <a:endParaRPr lang="en-IN" sz="1100" kern="1200" dirty="0">
                        <a:solidFill>
                          <a:schemeClr val="dk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345527"/>
                  </a:ext>
                </a:extLst>
              </a:tr>
            </a:tbl>
          </a:graphicData>
        </a:graphic>
      </p:graphicFrame>
      <p:sp>
        <p:nvSpPr>
          <p:cNvPr id="8" name="Rectangle 1">
            <a:extLst>
              <a:ext uri="{FF2B5EF4-FFF2-40B4-BE49-F238E27FC236}">
                <a16:creationId xmlns:a16="http://schemas.microsoft.com/office/drawing/2014/main" id="{8418D9C1-0CBF-4C7B-BB7A-9614B80A71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21013" y="247808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75748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3589</TotalTime>
  <Words>520</Words>
  <Application>Microsoft Office PowerPoint</Application>
  <PresentationFormat>Widescreen</PresentationFormat>
  <Paragraphs>73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Arial</vt:lpstr>
      <vt:lpstr>Calibri</vt:lpstr>
      <vt:lpstr>Calibri Light</vt:lpstr>
      <vt:lpstr>Segoe UI</vt:lpstr>
      <vt:lpstr>Ubuntu</vt:lpstr>
      <vt:lpstr>Verdana</vt:lpstr>
      <vt:lpstr>Wingdings</vt:lpstr>
      <vt:lpstr>Office Theme</vt:lpstr>
      <vt:lpstr>PowerPoint Presentation</vt:lpstr>
      <vt:lpstr>Assignments </vt:lpstr>
      <vt:lpstr>Assignments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Clee, Jack</dc:creator>
  <cp:lastModifiedBy>Rohith, Lankalapalli Arun Sai</cp:lastModifiedBy>
  <cp:revision>292</cp:revision>
  <dcterms:created xsi:type="dcterms:W3CDTF">2022-05-10T11:13:16Z</dcterms:created>
  <dcterms:modified xsi:type="dcterms:W3CDTF">2024-02-12T07:58:15Z</dcterms:modified>
</cp:coreProperties>
</file>