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de\Documents\project%20final\IT%20Tickets%20Analysis1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de\Documents\project%20final\IT%20Tickets%20Analysis12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de\Documents\project%20final\IT%20Tickets%20Analysis1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de\Documents\project%20final\IT%20Tickets%20Analysis12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de\Documents\project%20final\IT%20Tickets%20Analysis12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de\Documents\project%20final\IT%20Tickets%20Analysis12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de\Documents\project%20final\IT%20Tickets%20Analysis12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de\Documents\project%20final\IT%20Tickets%20Analysis12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de\Documents\project%20final\IT%20Tickets%20Analysis12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hode\Documents\project%20final\IT%20Tickets%20Analysis12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Analysis12.xlsx]Pivot chart!PivotTable18</c:name>
    <c:fmtId val="2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chart'!$AE$29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chart'!$AD$30:$AD$42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chart'!$AE$30:$AE$42</c:f>
              <c:numCache>
                <c:formatCode>0.00</c:formatCode>
                <c:ptCount val="12"/>
                <c:pt idx="0">
                  <c:v>4.5758077879038943</c:v>
                </c:pt>
                <c:pt idx="1">
                  <c:v>4.5862549044424759</c:v>
                </c:pt>
                <c:pt idx="2">
                  <c:v>4.5572435585804572</c:v>
                </c:pt>
                <c:pt idx="3">
                  <c:v>4.5624291293939772</c:v>
                </c:pt>
                <c:pt idx="4">
                  <c:v>4.5613840660017235</c:v>
                </c:pt>
                <c:pt idx="5">
                  <c:v>4.6195799041886749</c:v>
                </c:pt>
                <c:pt idx="6">
                  <c:v>4.5545229244114003</c:v>
                </c:pt>
                <c:pt idx="7">
                  <c:v>4.5028860878784309</c:v>
                </c:pt>
                <c:pt idx="8">
                  <c:v>4.5021292127996109</c:v>
                </c:pt>
                <c:pt idx="9">
                  <c:v>4.5629193643319601</c:v>
                </c:pt>
                <c:pt idx="10">
                  <c:v>4.5053307487278893</c:v>
                </c:pt>
                <c:pt idx="11">
                  <c:v>4.5538626354005478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D96-4727-AABE-19BC443AD150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12657215"/>
        <c:axId val="212657695"/>
      </c:lineChart>
      <c:catAx>
        <c:axId val="2126572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2657695"/>
        <c:crosses val="autoZero"/>
        <c:auto val="1"/>
        <c:lblAlgn val="ctr"/>
        <c:lblOffset val="100"/>
        <c:noMultiLvlLbl val="0"/>
      </c:catAx>
      <c:valAx>
        <c:axId val="212657695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21265721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Analysis12.xlsx]Pivot chart!PivotTable7</c:name>
    <c:fmtId val="12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5.5342794489060043E-2"/>
              <c:y val="-2.0347258057248952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4869014228499594"/>
              <c:y val="9.411908919646600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9.2389322180719505E-2"/>
              <c:y val="5.6639839632883077E-2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4783434151507918E-2"/>
              <c:y val="-9.873748300817563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4869014228499594"/>
              <c:y val="9.411908919646600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0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4783434151507918E-2"/>
              <c:y val="-9.873748300817563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0.14869014228499594"/>
              <c:y val="9.4119089196466003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6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layout>
            <c:manualLayout>
              <c:x val="-6.4783434151507918E-2"/>
              <c:y val="-9.8737483008175635E-3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8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chart'!$E$73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/>
                  </a:gs>
                  <a:gs pos="90000">
                    <a:schemeClr val="accent1">
                      <a:shade val="100000"/>
                      <a:satMod val="105000"/>
                    </a:schemeClr>
                  </a:gs>
                  <a:gs pos="100000">
                    <a:schemeClr val="accent1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747-4A67-AC38-1DC6132601A3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3"/>
                  </a:gs>
                  <a:gs pos="90000">
                    <a:schemeClr val="accent3">
                      <a:shade val="100000"/>
                      <a:satMod val="105000"/>
                    </a:schemeClr>
                  </a:gs>
                  <a:gs pos="100000">
                    <a:schemeClr val="accent3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747-4A67-AC38-1DC6132601A3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5"/>
                  </a:gs>
                  <a:gs pos="90000">
                    <a:schemeClr val="accent5">
                      <a:shade val="100000"/>
                      <a:satMod val="105000"/>
                    </a:schemeClr>
                  </a:gs>
                  <a:gs pos="100000">
                    <a:schemeClr val="accent5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747-4A67-AC38-1DC6132601A3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1">
                      <a:lumMod val="60000"/>
                    </a:schemeClr>
                  </a:gs>
                  <a:gs pos="90000">
                    <a:schemeClr val="accent1">
                      <a:lumMod val="60000"/>
                      <a:shade val="100000"/>
                      <a:satMod val="105000"/>
                    </a:schemeClr>
                  </a:gs>
                  <a:gs pos="100000">
                    <a:schemeClr val="accent1">
                      <a:lumMod val="60000"/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747-4A67-AC38-1DC6132601A3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3">
                      <a:lumMod val="60000"/>
                    </a:schemeClr>
                  </a:gs>
                  <a:gs pos="90000">
                    <a:schemeClr val="accent3">
                      <a:lumMod val="60000"/>
                      <a:shade val="100000"/>
                      <a:satMod val="105000"/>
                    </a:schemeClr>
                  </a:gs>
                  <a:gs pos="100000">
                    <a:schemeClr val="accent3">
                      <a:lumMod val="60000"/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F747-4A67-AC38-1DC6132601A3}"/>
              </c:ext>
            </c:extLst>
          </c:dPt>
          <c:dLbls>
            <c:dLbl>
              <c:idx val="0"/>
              <c:layout>
                <c:manualLayout>
                  <c:x val="0.14869014228499594"/>
                  <c:y val="9.4119089196466003E-3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747-4A67-AC38-1DC6132601A3}"/>
                </c:ext>
              </c:extLst>
            </c:dLbl>
            <c:dLbl>
              <c:idx val="2"/>
              <c:layout>
                <c:manualLayout>
                  <c:x val="-8.920658826166783E-2"/>
                  <c:y val="2.2042346099682066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F747-4A67-AC38-1DC6132601A3}"/>
                </c:ext>
              </c:extLst>
            </c:dLbl>
            <c:dLbl>
              <c:idx val="3"/>
              <c:layout>
                <c:manualLayout>
                  <c:x val="-2.5652824775019924E-2"/>
                  <c:y val="-5.7497711446154454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F747-4A67-AC38-1DC6132601A3}"/>
                </c:ext>
              </c:extLst>
            </c:dLbl>
            <c:dLbl>
              <c:idx val="4"/>
              <c:layout>
                <c:manualLayout>
                  <c:x val="4.5554533269193946E-2"/>
                  <c:y val="-7.7424183388531728E-2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F747-4A67-AC38-1DC6132601A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chart'!$D$74:$D$79</c:f>
              <c:strCache>
                <c:ptCount val="5"/>
                <c:pt idx="0">
                  <c:v>1 - Minor</c:v>
                </c:pt>
                <c:pt idx="1">
                  <c:v>2 - Normal</c:v>
                </c:pt>
                <c:pt idx="2">
                  <c:v>4 - Urgent</c:v>
                </c:pt>
                <c:pt idx="3">
                  <c:v>0 - Unclassified</c:v>
                </c:pt>
                <c:pt idx="4">
                  <c:v>3 - Major</c:v>
                </c:pt>
              </c:strCache>
            </c:strRef>
          </c:cat>
          <c:val>
            <c:numRef>
              <c:f>'Pivot chart'!$E$74:$E$79</c:f>
              <c:numCache>
                <c:formatCode>0.00%</c:formatCode>
                <c:ptCount val="5"/>
                <c:pt idx="0">
                  <c:v>2.315944942460358E-2</c:v>
                </c:pt>
                <c:pt idx="1">
                  <c:v>0.90931096022482516</c:v>
                </c:pt>
                <c:pt idx="2">
                  <c:v>1.4277215942891136E-2</c:v>
                </c:pt>
                <c:pt idx="3">
                  <c:v>3.6513569509118134E-3</c:v>
                </c:pt>
                <c:pt idx="4">
                  <c:v>4.9601017456768343E-2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747-4A67-AC38-1DC6132601A3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68331909794232903"/>
          <c:y val="0.36205122063019363"/>
          <c:w val="0.29698715225611061"/>
          <c:h val="0.5573651117550578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Analysis12.xlsx]Pivot chart!PivotTable17</c:name>
    <c:fmtId val="32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 w="12700">
              <a:solidFill>
                <a:schemeClr val="l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 w="12700">
              <a:solidFill>
                <a:schemeClr val="l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 w="12700">
              <a:solidFill>
                <a:schemeClr val="l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 w="12700">
              <a:solidFill>
                <a:schemeClr val="l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 w="12700">
              <a:solidFill>
                <a:schemeClr val="l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chart'!$AE$6</c:f>
              <c:strCache>
                <c:ptCount val="1"/>
                <c:pt idx="0">
                  <c:v>Total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chart'!$AD$7:$AD$19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chart'!$AE$7:$AE$19</c:f>
              <c:numCache>
                <c:formatCode>0.00</c:formatCode>
                <c:ptCount val="12"/>
                <c:pt idx="0">
                  <c:v>4.1516155758077877</c:v>
                </c:pt>
                <c:pt idx="1">
                  <c:v>4.0717630679660806</c:v>
                </c:pt>
                <c:pt idx="2">
                  <c:v>4.0736509479824985</c:v>
                </c:pt>
                <c:pt idx="3">
                  <c:v>4.1137709462013357</c:v>
                </c:pt>
                <c:pt idx="4">
                  <c:v>4.1107006526289869</c:v>
                </c:pt>
                <c:pt idx="5">
                  <c:v>4.0924947795111164</c:v>
                </c:pt>
                <c:pt idx="6">
                  <c:v>4.1240396530359353</c:v>
                </c:pt>
                <c:pt idx="7">
                  <c:v>4.098598185887619</c:v>
                </c:pt>
                <c:pt idx="8">
                  <c:v>4.1023238836841465</c:v>
                </c:pt>
                <c:pt idx="9">
                  <c:v>4.081341965862272</c:v>
                </c:pt>
                <c:pt idx="10">
                  <c:v>4.093409256118246</c:v>
                </c:pt>
                <c:pt idx="11">
                  <c:v>4.1007022973455545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CF0-4553-B447-5A74AB71DA15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297397712"/>
        <c:axId val="297394352"/>
      </c:lineChart>
      <c:catAx>
        <c:axId val="2973977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97394352"/>
        <c:crosses val="autoZero"/>
        <c:auto val="1"/>
        <c:lblAlgn val="ctr"/>
        <c:lblOffset val="100"/>
        <c:noMultiLvlLbl val="0"/>
      </c:catAx>
      <c:valAx>
        <c:axId val="297394352"/>
        <c:scaling>
          <c:orientation val="minMax"/>
        </c:scaling>
        <c:delete val="1"/>
        <c:axPos val="l"/>
        <c:numFmt formatCode="0.00" sourceLinked="1"/>
        <c:majorTickMark val="none"/>
        <c:minorTickMark val="none"/>
        <c:tickLblPos val="nextTo"/>
        <c:crossAx val="2973977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Analysis12.xlsx]Pivot chart!PivotTable11</c:name>
    <c:fmtId val="25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rgbClr r="0" g="0" b="0">
                <a:shade val="27000"/>
                <a:satMod val="120000"/>
              </a:scrgbClr>
            </a:contourClr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brightRoom" dir="t"/>
            </a:scene3d>
            <a:sp3d extrusionH="12700" contourW="25400" prstMaterial="flat">
              <a:bevelT w="63500" h="152400" prst="angle"/>
              <a:contourClr>
                <a:scrgbClr r="0" g="0" b="0">
                  <a:shade val="27000"/>
                  <a:satMod val="120000"/>
                </a:scrgbClr>
              </a:contourClr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chart'!$L$1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1"/>
              </a:solidFill>
              <a:round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chart'!$K$2:$K$14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'Pivot chart'!$L$2:$L$14</c:f>
              <c:numCache>
                <c:formatCode>General</c:formatCode>
                <c:ptCount val="12"/>
                <c:pt idx="0">
                  <c:v>7242</c:v>
                </c:pt>
                <c:pt idx="1">
                  <c:v>7901</c:v>
                </c:pt>
                <c:pt idx="2">
                  <c:v>8228</c:v>
                </c:pt>
                <c:pt idx="3">
                  <c:v>7937</c:v>
                </c:pt>
                <c:pt idx="4">
                  <c:v>8121</c:v>
                </c:pt>
                <c:pt idx="5">
                  <c:v>8141</c:v>
                </c:pt>
                <c:pt idx="6">
                  <c:v>8070</c:v>
                </c:pt>
                <c:pt idx="7">
                  <c:v>8489</c:v>
                </c:pt>
                <c:pt idx="8">
                  <c:v>8219</c:v>
                </c:pt>
                <c:pt idx="9">
                  <c:v>8495</c:v>
                </c:pt>
                <c:pt idx="10">
                  <c:v>8254</c:v>
                </c:pt>
                <c:pt idx="11">
                  <c:v>8401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75E-47E0-8A33-4B05B1A40EB3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432349776"/>
        <c:axId val="1432337296"/>
      </c:lineChart>
      <c:catAx>
        <c:axId val="1432349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32337296"/>
        <c:crosses val="autoZero"/>
        <c:auto val="1"/>
        <c:lblAlgn val="ctr"/>
        <c:lblOffset val="100"/>
        <c:noMultiLvlLbl val="0"/>
      </c:catAx>
      <c:valAx>
        <c:axId val="14323372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32349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Analysis12.xlsx]Pivot chart!PivotTable13</c:name>
    <c:fmtId val="102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1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16"/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marker>
          <c:symbol val="none"/>
        </c:marker>
        <c:dLbl>
          <c:idx val="0"/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4"/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  <c:pivotFmt>
        <c:idx val="2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  <a:scene3d>
            <a:camera prst="orthographicFront"/>
            <a:lightRig rig="brightRoom" dir="t"/>
          </a:scene3d>
          <a:sp3d prstMaterial="flat">
            <a:bevelT w="50800" h="101600" prst="angle"/>
            <a:contourClr>
              <a:srgbClr val="000000"/>
            </a:contourClr>
          </a:sp3d>
        </c:spPr>
      </c:pivotFmt>
    </c:pivotFmts>
    <c:plotArea>
      <c:layout>
        <c:manualLayout>
          <c:layoutTarget val="inner"/>
          <c:xMode val="edge"/>
          <c:yMode val="edge"/>
          <c:x val="0"/>
          <c:y val="0.11100372139709318"/>
          <c:w val="0.60344644804329384"/>
          <c:h val="0.77799291878734234"/>
        </c:manualLayout>
      </c:layout>
      <c:pieChart>
        <c:varyColors val="1"/>
        <c:ser>
          <c:idx val="0"/>
          <c:order val="0"/>
          <c:tx>
            <c:strRef>
              <c:f>'Pivot chart'!$S$46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0E9-40F3-ACED-F5A458089014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0E9-40F3-ACED-F5A45808901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50E9-40F3-ACED-F5A45808901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50E9-40F3-ACED-F5A45808901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chart'!$R$47:$R$51</c:f>
              <c:strCache>
                <c:ptCount val="4"/>
                <c:pt idx="0">
                  <c:v>Hardware</c:v>
                </c:pt>
                <c:pt idx="1">
                  <c:v>Login Access</c:v>
                </c:pt>
                <c:pt idx="2">
                  <c:v>Software</c:v>
                </c:pt>
                <c:pt idx="3">
                  <c:v>System</c:v>
                </c:pt>
              </c:strCache>
            </c:strRef>
          </c:cat>
          <c:val>
            <c:numRef>
              <c:f>'Pivot chart'!$S$47:$S$51</c:f>
              <c:numCache>
                <c:formatCode>General</c:formatCode>
                <c:ptCount val="4"/>
                <c:pt idx="0">
                  <c:v>9733</c:v>
                </c:pt>
                <c:pt idx="1">
                  <c:v>29193</c:v>
                </c:pt>
                <c:pt idx="2">
                  <c:v>19570</c:v>
                </c:pt>
                <c:pt idx="3">
                  <c:v>39002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0E9-40F3-ACED-F5A45808901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0475592447896962"/>
          <c:y val="0.20956708727228462"/>
          <c:w val="0.22662470944421401"/>
          <c:h val="0.5706139926531860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Analysis12.xlsx]Pivot chart!PivotTable5</c:name>
    <c:fmtId val="98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chart'!$S$57:$S$58</c:f>
              <c:strCache>
                <c:ptCount val="1"/>
                <c:pt idx="0">
                  <c:v>Qtr1</c:v>
                </c:pt>
              </c:strCache>
            </c:strRef>
          </c:tx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strRef>
              <c:f>'Pivot chart'!$R$59:$R$63</c:f>
              <c:strCache>
                <c:ptCount val="4"/>
                <c:pt idx="0">
                  <c:v>Hardware</c:v>
                </c:pt>
                <c:pt idx="1">
                  <c:v>System</c:v>
                </c:pt>
                <c:pt idx="2">
                  <c:v>Software</c:v>
                </c:pt>
                <c:pt idx="3">
                  <c:v>Login Access</c:v>
                </c:pt>
              </c:strCache>
            </c:strRef>
          </c:cat>
          <c:val>
            <c:numRef>
              <c:f>'Pivot chart'!$S$59:$S$63</c:f>
              <c:numCache>
                <c:formatCode>0.00</c:formatCode>
                <c:ptCount val="4"/>
                <c:pt idx="0">
                  <c:v>7.7437185929648242</c:v>
                </c:pt>
                <c:pt idx="1">
                  <c:v>6.6398099146776106</c:v>
                </c:pt>
                <c:pt idx="2">
                  <c:v>5.2396186440677965</c:v>
                </c:pt>
                <c:pt idx="3">
                  <c:v>0.30982295830953743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1B9-4498-8FCA-F98594BB0BB1}"/>
            </c:ext>
          </c:extLst>
        </c:ser>
        <c:ser>
          <c:idx val="1"/>
          <c:order val="1"/>
          <c:tx>
            <c:strRef>
              <c:f>'Pivot chart'!$T$57:$T$58</c:f>
              <c:strCache>
                <c:ptCount val="1"/>
                <c:pt idx="0">
                  <c:v>Qtr2</c:v>
                </c:pt>
              </c:strCache>
            </c:strRef>
          </c:tx>
          <c:spPr>
            <a:gradFill rotWithShape="1">
              <a:gsLst>
                <a:gs pos="0">
                  <a:schemeClr val="accent2"/>
                </a:gs>
                <a:gs pos="90000">
                  <a:schemeClr val="accent2">
                    <a:shade val="100000"/>
                    <a:satMod val="105000"/>
                  </a:schemeClr>
                </a:gs>
                <a:gs pos="100000">
                  <a:schemeClr val="accent2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strRef>
              <c:f>'Pivot chart'!$R$59:$R$63</c:f>
              <c:strCache>
                <c:ptCount val="4"/>
                <c:pt idx="0">
                  <c:v>Hardware</c:v>
                </c:pt>
                <c:pt idx="1">
                  <c:v>System</c:v>
                </c:pt>
                <c:pt idx="2">
                  <c:v>Software</c:v>
                </c:pt>
                <c:pt idx="3">
                  <c:v>Login Access</c:v>
                </c:pt>
              </c:strCache>
            </c:strRef>
          </c:cat>
          <c:val>
            <c:numRef>
              <c:f>'Pivot chart'!$T$59:$T$63</c:f>
              <c:numCache>
                <c:formatCode>0.00</c:formatCode>
                <c:ptCount val="4"/>
                <c:pt idx="0">
                  <c:v>7.6847290640394093</c:v>
                </c:pt>
                <c:pt idx="1">
                  <c:v>6.642100935347929</c:v>
                </c:pt>
                <c:pt idx="2">
                  <c:v>5.2590348861499896</c:v>
                </c:pt>
                <c:pt idx="3">
                  <c:v>0.32385814819925485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B9-4498-8FCA-F98594BB0BB1}"/>
            </c:ext>
          </c:extLst>
        </c:ser>
        <c:ser>
          <c:idx val="2"/>
          <c:order val="2"/>
          <c:tx>
            <c:strRef>
              <c:f>'Pivot chart'!$U$57:$U$58</c:f>
              <c:strCache>
                <c:ptCount val="1"/>
                <c:pt idx="0">
                  <c:v>Qtr3</c:v>
                </c:pt>
              </c:strCache>
            </c:strRef>
          </c:tx>
          <c:spPr>
            <a:gradFill rotWithShape="1">
              <a:gsLst>
                <a:gs pos="0">
                  <a:schemeClr val="accent3"/>
                </a:gs>
                <a:gs pos="90000">
                  <a:schemeClr val="accent3">
                    <a:shade val="100000"/>
                    <a:satMod val="105000"/>
                  </a:schemeClr>
                </a:gs>
                <a:gs pos="100000">
                  <a:schemeClr val="accent3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strRef>
              <c:f>'Pivot chart'!$R$59:$R$63</c:f>
              <c:strCache>
                <c:ptCount val="4"/>
                <c:pt idx="0">
                  <c:v>Hardware</c:v>
                </c:pt>
                <c:pt idx="1">
                  <c:v>System</c:v>
                </c:pt>
                <c:pt idx="2">
                  <c:v>Software</c:v>
                </c:pt>
                <c:pt idx="3">
                  <c:v>Login Access</c:v>
                </c:pt>
              </c:strCache>
            </c:strRef>
          </c:cat>
          <c:val>
            <c:numRef>
              <c:f>'Pivot chart'!$U$59:$U$63</c:f>
              <c:numCache>
                <c:formatCode>0.00</c:formatCode>
                <c:ptCount val="4"/>
                <c:pt idx="0">
                  <c:v>7.5285714285714285</c:v>
                </c:pt>
                <c:pt idx="1">
                  <c:v>6.5821828076186639</c:v>
                </c:pt>
                <c:pt idx="2">
                  <c:v>5.1592673700975515</c:v>
                </c:pt>
                <c:pt idx="3">
                  <c:v>0.31265239772419401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B9-4498-8FCA-F98594BB0BB1}"/>
            </c:ext>
          </c:extLst>
        </c:ser>
        <c:ser>
          <c:idx val="3"/>
          <c:order val="3"/>
          <c:tx>
            <c:strRef>
              <c:f>'Pivot chart'!$V$57:$V$58</c:f>
              <c:strCache>
                <c:ptCount val="1"/>
                <c:pt idx="0">
                  <c:v>Qtr4</c:v>
                </c:pt>
              </c:strCache>
            </c:strRef>
          </c:tx>
          <c:spPr>
            <a:gradFill rotWithShape="1">
              <a:gsLst>
                <a:gs pos="0">
                  <a:schemeClr val="accent4"/>
                </a:gs>
                <a:gs pos="90000">
                  <a:schemeClr val="accent4">
                    <a:shade val="100000"/>
                    <a:satMod val="105000"/>
                  </a:schemeClr>
                </a:gs>
                <a:gs pos="100000">
                  <a:schemeClr val="accent4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cat>
            <c:strRef>
              <c:f>'Pivot chart'!$R$59:$R$63</c:f>
              <c:strCache>
                <c:ptCount val="4"/>
                <c:pt idx="0">
                  <c:v>Hardware</c:v>
                </c:pt>
                <c:pt idx="1">
                  <c:v>System</c:v>
                </c:pt>
                <c:pt idx="2">
                  <c:v>Software</c:v>
                </c:pt>
                <c:pt idx="3">
                  <c:v>Login Access</c:v>
                </c:pt>
              </c:strCache>
            </c:strRef>
          </c:cat>
          <c:val>
            <c:numRef>
              <c:f>'Pivot chart'!$V$59:$V$63</c:f>
              <c:numCache>
                <c:formatCode>0.00</c:formatCode>
                <c:ptCount val="4"/>
                <c:pt idx="0">
                  <c:v>7.5481903212688088</c:v>
                </c:pt>
                <c:pt idx="1">
                  <c:v>6.600733326726786</c:v>
                </c:pt>
                <c:pt idx="2">
                  <c:v>5.2978174603174599</c:v>
                </c:pt>
                <c:pt idx="3">
                  <c:v>0.30899470899470899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1B9-4498-8FCA-F98594BB0B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92779104"/>
        <c:axId val="1292781024"/>
      </c:barChart>
      <c:catAx>
        <c:axId val="129277910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92781024"/>
        <c:crosses val="autoZero"/>
        <c:auto val="1"/>
        <c:lblAlgn val="ctr"/>
        <c:lblOffset val="100"/>
        <c:noMultiLvlLbl val="0"/>
      </c:catAx>
      <c:valAx>
        <c:axId val="12927810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2927791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Analysis12.xlsx]Pivot chart!PivotTable19</c:name>
    <c:fmtId val="142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'Pivot chart'!$E$105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'Pivot chart'!$D$106:$D$128</c:f>
              <c:strCache>
                <c:ptCount val="22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  <c:pt idx="11">
                  <c:v>11</c:v>
                </c:pt>
                <c:pt idx="12">
                  <c:v>12</c:v>
                </c:pt>
                <c:pt idx="13">
                  <c:v>13</c:v>
                </c:pt>
                <c:pt idx="14">
                  <c:v>14</c:v>
                </c:pt>
                <c:pt idx="15">
                  <c:v>15</c:v>
                </c:pt>
                <c:pt idx="16">
                  <c:v>16</c:v>
                </c:pt>
                <c:pt idx="17">
                  <c:v>17</c:v>
                </c:pt>
                <c:pt idx="18">
                  <c:v>18</c:v>
                </c:pt>
                <c:pt idx="19">
                  <c:v>19</c:v>
                </c:pt>
                <c:pt idx="20">
                  <c:v>20</c:v>
                </c:pt>
                <c:pt idx="21">
                  <c:v>21</c:v>
                </c:pt>
              </c:strCache>
            </c:strRef>
          </c:cat>
          <c:val>
            <c:numRef>
              <c:f>'Pivot chart'!$E$106:$E$128</c:f>
              <c:numCache>
                <c:formatCode>General</c:formatCode>
                <c:ptCount val="22"/>
                <c:pt idx="0">
                  <c:v>25071</c:v>
                </c:pt>
                <c:pt idx="1">
                  <c:v>9277</c:v>
                </c:pt>
                <c:pt idx="2">
                  <c:v>6466</c:v>
                </c:pt>
                <c:pt idx="3">
                  <c:v>6200</c:v>
                </c:pt>
                <c:pt idx="4">
                  <c:v>4919</c:v>
                </c:pt>
                <c:pt idx="5">
                  <c:v>8789</c:v>
                </c:pt>
                <c:pt idx="6">
                  <c:v>7802</c:v>
                </c:pt>
                <c:pt idx="7">
                  <c:v>6582</c:v>
                </c:pt>
                <c:pt idx="8">
                  <c:v>4850</c:v>
                </c:pt>
                <c:pt idx="9">
                  <c:v>3739</c:v>
                </c:pt>
                <c:pt idx="10">
                  <c:v>3899</c:v>
                </c:pt>
                <c:pt idx="11">
                  <c:v>1732</c:v>
                </c:pt>
                <c:pt idx="12">
                  <c:v>1555</c:v>
                </c:pt>
                <c:pt idx="13">
                  <c:v>1712</c:v>
                </c:pt>
                <c:pt idx="14">
                  <c:v>1566</c:v>
                </c:pt>
                <c:pt idx="15">
                  <c:v>1360</c:v>
                </c:pt>
                <c:pt idx="16">
                  <c:v>1167</c:v>
                </c:pt>
                <c:pt idx="17">
                  <c:v>554</c:v>
                </c:pt>
                <c:pt idx="18">
                  <c:v>124</c:v>
                </c:pt>
                <c:pt idx="19">
                  <c:v>130</c:v>
                </c:pt>
                <c:pt idx="20">
                  <c:v>2</c:v>
                </c:pt>
                <c:pt idx="21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FB7-40DC-98E8-9BCC4E30A4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97374672"/>
        <c:axId val="297371792"/>
      </c:lineChart>
      <c:catAx>
        <c:axId val="2973746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7371792"/>
        <c:crosses val="autoZero"/>
        <c:auto val="1"/>
        <c:lblAlgn val="ctr"/>
        <c:lblOffset val="100"/>
        <c:noMultiLvlLbl val="0"/>
      </c:catAx>
      <c:valAx>
        <c:axId val="2973717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297374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Analysis12.xlsx]Pivot chart!PivotTable10</c:name>
    <c:fmtId val="59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1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'Pivot chart'!$B$1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chart'!$A$2:$A$6</c:f>
              <c:strCache>
                <c:ptCount val="5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  <c:pt idx="4">
                  <c:v>2020</c:v>
                </c:pt>
              </c:strCache>
            </c:strRef>
          </c:cat>
          <c:val>
            <c:numRef>
              <c:f>'Pivot chart'!$B$2:$B$6</c:f>
              <c:numCache>
                <c:formatCode>General</c:formatCode>
                <c:ptCount val="5"/>
                <c:pt idx="0">
                  <c:v>13051</c:v>
                </c:pt>
                <c:pt idx="1">
                  <c:v>14915</c:v>
                </c:pt>
                <c:pt idx="2">
                  <c:v>18954</c:v>
                </c:pt>
                <c:pt idx="3">
                  <c:v>21490</c:v>
                </c:pt>
                <c:pt idx="4">
                  <c:v>29088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80-44B8-B1BC-D02E4D5FFFDB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864767824"/>
        <c:axId val="863154416"/>
      </c:barChart>
      <c:catAx>
        <c:axId val="8647678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63154416"/>
        <c:crosses val="autoZero"/>
        <c:auto val="1"/>
        <c:lblAlgn val="ctr"/>
        <c:lblOffset val="100"/>
        <c:noMultiLvlLbl val="0"/>
      </c:catAx>
      <c:valAx>
        <c:axId val="8631544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8647678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Analysis12.xlsx]Pivot chart!PivotTable8</c:name>
    <c:fmtId val="139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1"/>
          <c:showVal val="1"/>
          <c:showCatName val="1"/>
          <c:showSerName val="1"/>
          <c:showPercent val="1"/>
          <c:showBubbleSiz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'Pivot chart'!$E$89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gradFill rotWithShape="1">
                <a:gsLst>
                  <a:gs pos="0">
                    <a:schemeClr val="accent1"/>
                  </a:gs>
                  <a:gs pos="90000">
                    <a:schemeClr val="accent1">
                      <a:shade val="100000"/>
                      <a:satMod val="105000"/>
                    </a:schemeClr>
                  </a:gs>
                  <a:gs pos="100000">
                    <a:schemeClr val="accent1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183E-4561-B52B-94A3F8823A35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/>
                  </a:gs>
                  <a:gs pos="90000">
                    <a:schemeClr val="accent2">
                      <a:shade val="100000"/>
                      <a:satMod val="105000"/>
                    </a:schemeClr>
                  </a:gs>
                  <a:gs pos="100000">
                    <a:schemeClr val="accent2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183E-4561-B52B-94A3F8823A35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/>
                  </a:gs>
                  <a:gs pos="90000">
                    <a:schemeClr val="accent3">
                      <a:shade val="100000"/>
                      <a:satMod val="105000"/>
                    </a:schemeClr>
                  </a:gs>
                  <a:gs pos="100000">
                    <a:schemeClr val="accent3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183E-4561-B52B-94A3F8823A35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4"/>
                  </a:gs>
                  <a:gs pos="90000">
                    <a:schemeClr val="accent4">
                      <a:shade val="100000"/>
                      <a:satMod val="105000"/>
                    </a:schemeClr>
                  </a:gs>
                  <a:gs pos="100000">
                    <a:schemeClr val="accent4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183E-4561-B52B-94A3F8823A35}"/>
              </c:ext>
            </c:extLst>
          </c:dPt>
          <c:dPt>
            <c:idx val="4"/>
            <c:bubble3D val="0"/>
            <c:spPr>
              <a:gradFill rotWithShape="1">
                <a:gsLst>
                  <a:gs pos="0">
                    <a:schemeClr val="accent5"/>
                  </a:gs>
                  <a:gs pos="90000">
                    <a:schemeClr val="accent5">
                      <a:shade val="100000"/>
                      <a:satMod val="105000"/>
                    </a:schemeClr>
                  </a:gs>
                  <a:gs pos="100000">
                    <a:schemeClr val="accent5">
                      <a:shade val="80000"/>
                      <a:satMod val="12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5400000" rotWithShape="0">
                  <a:srgbClr val="000000">
                    <a:alpha val="4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183E-4561-B52B-94A3F8823A3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chart'!$D$90:$D$95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</c:strCache>
            </c:strRef>
          </c:cat>
          <c:val>
            <c:numRef>
              <c:f>'Pivot chart'!$E$90:$E$95</c:f>
              <c:numCache>
                <c:formatCode>0.00%</c:formatCode>
                <c:ptCount val="5"/>
                <c:pt idx="0">
                  <c:v>0.10161234076596443</c:v>
                </c:pt>
                <c:pt idx="1">
                  <c:v>2.0277339022338921E-2</c:v>
                </c:pt>
                <c:pt idx="2">
                  <c:v>7.4688711563314122E-2</c:v>
                </c:pt>
                <c:pt idx="3">
                  <c:v>0.28269297831750395</c:v>
                </c:pt>
                <c:pt idx="4">
                  <c:v>0.52072863033087857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83E-4561-B52B-94A3F8823A35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[IT Tickets Analysis12.xlsx]Pivot chart!PivotTable6</c:name>
    <c:fmtId val="11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diamond"/>
          <c:size val="5"/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 w="12700">
              <a:solidFill>
                <a:schemeClr val="l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/>
              </a:gs>
              <a:gs pos="90000">
                <a:schemeClr val="accent1">
                  <a:shade val="100000"/>
                  <a:satMod val="105000"/>
                </a:schemeClr>
              </a:gs>
              <a:gs pos="100000">
                <a:schemeClr val="accent1">
                  <a:shade val="80000"/>
                  <a:satMod val="120000"/>
                </a:schemeClr>
              </a:gs>
            </a:gsLst>
            <a:path path="circle">
              <a:fillToRect l="100000" t="100000" r="100000" b="100000"/>
            </a:path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8.9127534584436771E-2"/>
          <c:y val="9.9345401275063028E-2"/>
          <c:w val="0.89018968493329764"/>
          <c:h val="0.90065459872493703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'Pivot chart'!$S$70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/>
                </a:gs>
                <a:gs pos="90000">
                  <a:schemeClr val="accent1">
                    <a:shade val="100000"/>
                    <a:satMod val="105000"/>
                  </a:schemeClr>
                </a:gs>
                <a:gs pos="100000">
                  <a:schemeClr val="accent1">
                    <a:shade val="80000"/>
                    <a:satMod val="12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45000"/>
                </a:srgb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2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'Pivot chart'!$R$71:$R$76</c:f>
              <c:strCache>
                <c:ptCount val="5"/>
                <c:pt idx="0">
                  <c:v>28-32</c:v>
                </c:pt>
                <c:pt idx="1">
                  <c:v>33-37</c:v>
                </c:pt>
                <c:pt idx="2">
                  <c:v>38-42</c:v>
                </c:pt>
                <c:pt idx="3">
                  <c:v>43-47</c:v>
                </c:pt>
                <c:pt idx="4">
                  <c:v>48-53</c:v>
                </c:pt>
              </c:strCache>
            </c:strRef>
          </c:cat>
          <c:val>
            <c:numRef>
              <c:f>'Pivot chart'!$S$71:$S$76</c:f>
              <c:numCache>
                <c:formatCode>0.00</c:formatCode>
                <c:ptCount val="5"/>
                <c:pt idx="0">
                  <c:v>4.2099816888813182</c:v>
                </c:pt>
                <c:pt idx="1">
                  <c:v>3.9551008390990727</c:v>
                </c:pt>
                <c:pt idx="2">
                  <c:v>4.1415650581029251</c:v>
                </c:pt>
                <c:pt idx="3">
                  <c:v>3.9972219176079249</c:v>
                </c:pt>
                <c:pt idx="4">
                  <c:v>4.1983592898801509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B06-459B-AB55-0061044EA3A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162977088"/>
        <c:axId val="168773648"/>
      </c:barChart>
      <c:catAx>
        <c:axId val="1629770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en-US"/>
          </a:p>
        </c:txPr>
        <c:crossAx val="168773648"/>
        <c:crosses val="autoZero"/>
        <c:auto val="1"/>
        <c:lblAlgn val="ctr"/>
        <c:lblOffset val="100"/>
        <c:noMultiLvlLbl val="0"/>
      </c:catAx>
      <c:valAx>
        <c:axId val="168773648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crossAx val="16297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5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20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212E91-082E-47A6-908D-14240ED28065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05413-A2F1-4B3D-872E-7FB062CBDE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7013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05413-A2F1-4B3D-872E-7FB062CBDE1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974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9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7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041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63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7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2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7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4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2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830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609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72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5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2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9" y="1069851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9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3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8" y="6223833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3" y="6223833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50" y="6223833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12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IT Ticket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>
              <a:lnSpc>
                <a:spcPts val="2500"/>
              </a:lnSpc>
            </a:pPr>
            <a:r>
              <a:rPr lang="en-US" sz="240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Prepared by: Rohith</a:t>
            </a:r>
            <a:endParaRPr lang="en-US" sz="2400" dirty="0"/>
          </a:p>
          <a:p>
            <a:pPr>
              <a:defRPr sz="2400">
                <a:solidFill>
                  <a:srgbClr val="505050"/>
                </a:solidFill>
              </a:defRPr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sz="3200" b="1" spc="100" dirty="0">
                <a:solidFill>
                  <a:srgbClr val="002060"/>
                </a:solidFill>
              </a:rPr>
              <a:t>Count Of Ticket IDs By Time</a:t>
            </a:r>
            <a:br>
              <a:rPr lang="en-US" sz="3200" b="1" spc="100" dirty="0">
                <a:solidFill>
                  <a:sysClr val="window" lastClr="FFFFFF">
                    <a:lumMod val="95000"/>
                  </a:sys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rPr>
            </a:b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914400" y="1650524"/>
            <a:ext cx="7315200" cy="292147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969696"/>
                </a:solidFill>
              </a:defRPr>
            </a:pPr>
            <a:endParaRPr dirty="0"/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3347165-CDE2-492D-A872-75DFC80BFF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95970515"/>
              </p:ext>
            </p:extLst>
          </p:nvPr>
        </p:nvGraphicFramePr>
        <p:xfrm>
          <a:off x="1008234" y="1702279"/>
          <a:ext cx="7200792" cy="27892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Rectangle 4">
            <a:extLst>
              <a:ext uri="{FF2B5EF4-FFF2-40B4-BE49-F238E27FC236}">
                <a16:creationId xmlns:a16="http://schemas.microsoft.com/office/drawing/2014/main" id="{FFA0C454-8D7E-CFD7-03EA-A493EB22339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14398" y="5140404"/>
            <a:ext cx="698659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Ticket volume grew steadily from 13K (2016) to 29K (2020).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2020 shows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largest surge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in tickets.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Rising workload calls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scalable resources and 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Tickets by Satisfaction Rate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9034" y="1691645"/>
            <a:ext cx="3507716" cy="338069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969696"/>
                </a:solidFill>
              </a:defRPr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60771" y="1517962"/>
            <a:ext cx="3162659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Majority (52%) rated service 4/5.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28% rated 3/5, highlighting dissatisfaction.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Improvement needed in communication and speed</a:t>
            </a:r>
            <a:r>
              <a:rPr sz="2000" dirty="0"/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7209513-99BC-45D4-BDCE-7F9F4A3B6A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502386"/>
              </p:ext>
            </p:extLst>
          </p:nvPr>
        </p:nvGraphicFramePr>
        <p:xfrm>
          <a:off x="4486400" y="1965964"/>
          <a:ext cx="3696837" cy="266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615351"/>
            <a:ext cx="7406640" cy="1356360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Age Group by Satisfaction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250" y="1696528"/>
            <a:ext cx="7315200" cy="305979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969696"/>
                </a:solidFill>
              </a:defRPr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754880"/>
            <a:ext cx="5822428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Best: Ages 28–32 (avg 4.21).</a:t>
            </a: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Lowest: Ages 33–37 (avg 3.96).</a:t>
            </a: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Mid-career agents may require targeted training</a:t>
            </a:r>
            <a:r>
              <a:rPr sz="2000" dirty="0"/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0EE33B8-607A-430E-B472-8A87F71D54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0306266"/>
              </p:ext>
            </p:extLst>
          </p:nvPr>
        </p:nvGraphicFramePr>
        <p:xfrm>
          <a:off x="1061125" y="1650323"/>
          <a:ext cx="6754411" cy="28124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Tickets by Severity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4934312" y="1766981"/>
            <a:ext cx="3807125" cy="332404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969696"/>
                </a:solidFill>
              </a:defRPr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54659" y="1812245"/>
            <a:ext cx="354258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91% of </a:t>
            </a:r>
            <a:r>
              <a:rPr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tickets classified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as Major.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Only 3% marked Urgent despite business impact.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Priority–Severity mismatches reveal tool inefficiency.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EE2AD512-0990-422B-982F-6A9C4F43414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0663435"/>
              </p:ext>
            </p:extLst>
          </p:nvPr>
        </p:nvGraphicFramePr>
        <p:xfrm>
          <a:off x="5176210" y="1965964"/>
          <a:ext cx="3639989" cy="31393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Summary of Insights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B7D529-4A3A-AC02-8753-4EFA46F486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250" y="1984530"/>
            <a:ext cx="721707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Resolution times have remained stable (~4.5 days) but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improving year-over-year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showing the current system has plateaued.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satisfaction has stagnated at ~4.1, with dips during peak workloads, meaning employees notice performance slowdowns.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 and Hardware tickets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the main bottlenecks, averaging the longest resolution times.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Ticket volumes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spike between Aug–Dec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overwhelming the team and stretching resolution times.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Significant </a:t>
            </a:r>
            <a:r>
              <a:rPr lang="en-US" alt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 among agents</a:t>
            </a:r>
            <a:r>
              <a:rPr lang="en-US" alt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six underperformers have low CSAT and slower resolution, pulling down team averages.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7217-13EB-021F-A07F-BD166B1A061F}"/>
              </a:ext>
            </a:extLst>
          </p:cNvPr>
          <p:cNvSpPr txBox="1"/>
          <p:nvPr/>
        </p:nvSpPr>
        <p:spPr>
          <a:xfrm>
            <a:off x="868680" y="1715101"/>
            <a:ext cx="741807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Agent Training &amp; Performance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 targeted coaching for underperformers.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 low performers with top performers for mentorship.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&amp; Process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Configure ticketing tool to align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Severity ↔ Priority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automatically.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AI-based triaging to route urgent tickets faster.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 Optimization</a:t>
            </a:r>
            <a:endParaRPr lang="en-US" sz="20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Deploy seasonal/contract staff during Aug–Dec peaks.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 repetitive tasks (login resets, system checks) to free agents for complex tickets.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276046"/>
            <a:ext cx="7406640" cy="1356360"/>
          </a:xfrm>
        </p:spPr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Dashboard Overview</a:t>
            </a:r>
          </a:p>
        </p:txBody>
      </p:sp>
      <p:sp>
        <p:nvSpPr>
          <p:cNvPr id="3" name="Rectangle 2"/>
          <p:cNvSpPr/>
          <p:nvPr/>
        </p:nvSpPr>
        <p:spPr>
          <a:xfrm>
            <a:off x="816635" y="1552756"/>
            <a:ext cx="7470114" cy="435973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969696"/>
                </a:solidFill>
              </a:defRPr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A38B88-BADD-03D8-F893-6116E4357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634" y="1552754"/>
            <a:ext cx="7470115" cy="435973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8BE-6789-F7B0-3686-4F5203F43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45709AB-9DDC-2820-9ADF-45E0B46F55C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57254" y="1916118"/>
            <a:ext cx="7050294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The IT support team shows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consistent but stagnant performance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with resolution times (~4.5 days) and satisfaction (~4.1).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System and Hardware tickets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remain the key bottlenecks, while Login issues are resolved quickly.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Seasonal peaks (Aug–Dec) increase workload, slowing performance and lowering satisfaction.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Significant variation among agents highlights the need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training, performance management, and workload balancing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With targeted improvements in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training, software, and staffing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, service quality and employee satisfaction can improve sustainably.</a:t>
            </a:r>
          </a:p>
        </p:txBody>
      </p:sp>
    </p:spTree>
    <p:extLst>
      <p:ext uri="{BB962C8B-B14F-4D97-AF65-F5344CB8AC3E}">
        <p14:creationId xmlns:p14="http://schemas.microsoft.com/office/powerpoint/2010/main" val="27981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80D4615-59E1-0B0B-80CA-9CF84CD36DB9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80110" y="1738452"/>
            <a:ext cx="7575551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The IT support team manages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97,000+ tickets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over 5 years, creating high workload pressure.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Average resolution time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4.5 days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but delays are frequent during seasonal peaks (Aug–Dec).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Employee satisfaction remains flat at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4.1/5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showing no improvement despite system upgrades.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Inefficiencies observed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priority vs severity mapping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causing urgent tickets to be delayed.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Management needs clear insights to decide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hiring, firing, training, and software investments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/>
              <a:t>Data Overview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266986-7A98-46CE-182E-7F5513B45F4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80109" y="1848523"/>
            <a:ext cx="77776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Scope: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Dataset covers IT tickets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2016–2020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across multiple categories (Hardware, Software, Login, System).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Attributes: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Ticket ID, Agent, Age, Category, Priority, Severity, Resolution Time, Satisfaction.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Cleaning: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1.Fixed spelling inconsistencies in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column.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2.Standardized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Agent names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(removed dots, duplicates).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3.Checked for missing/blank values — none found.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 Volume: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1.~97,500 total tickets.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2.50+ agents.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         3.Covers 5 years of operational data.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Dataset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clean and ready for analysis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, enabling reliable insights on performance, efficiency, and satisfaction.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IN" dirty="0"/>
              <a:t>Monthly Trends – </a:t>
            </a:r>
            <a:r>
              <a:rPr lang="en-IN" dirty="0" err="1"/>
              <a:t>Avg</a:t>
            </a:r>
            <a:r>
              <a:rPr lang="en-IN" dirty="0"/>
              <a:t> Resolution Time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880110" y="1630392"/>
            <a:ext cx="7176962" cy="3200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969696"/>
                </a:solidFill>
              </a:defRPr>
            </a:pPr>
            <a:endParaRPr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4" y="4754880"/>
            <a:ext cx="6933501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Resolution stable (~4.5 days) across months.</a:t>
            </a: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Spikes in June and Q4 reflect seasonal stress.</a:t>
            </a: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Delays affect employee satisfaction during peak workload</a:t>
            </a:r>
            <a:r>
              <a:rPr sz="2000" dirty="0"/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A534530-D7D9-4A22-BDFC-9A1A38052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1702598"/>
              </p:ext>
            </p:extLst>
          </p:nvPr>
        </p:nvGraphicFramePr>
        <p:xfrm>
          <a:off x="1138687" y="1794294"/>
          <a:ext cx="6596332" cy="29605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Monthly Trends – Avg Satisfaction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91612" y="1691641"/>
            <a:ext cx="7315200" cy="3200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969696"/>
                </a:solidFill>
              </a:defRPr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4" y="4754880"/>
            <a:ext cx="6227987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Satisfaction flat (avg ~4.1).</a:t>
            </a: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Dips during high workload months.</a:t>
            </a: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Employees perceive slower service in peak periods</a:t>
            </a:r>
            <a:r>
              <a:rPr sz="2000" dirty="0"/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C3F3EBC-AE17-489D-B16B-6D5A2FC875A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78209"/>
              </p:ext>
            </p:extLst>
          </p:nvPr>
        </p:nvGraphicFramePr>
        <p:xfrm>
          <a:off x="937188" y="1791420"/>
          <a:ext cx="7056624" cy="3000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n-US" sz="3200" b="1" dirty="0"/>
              <a:t>Monthly Ticket Count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857250" y="1691641"/>
            <a:ext cx="7315200" cy="320040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969696"/>
                </a:solidFill>
              </a:defRPr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4" y="4743378"/>
            <a:ext cx="6684843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/>
              <a:t>•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Ticket volumes steadily increase over the year.</a:t>
            </a: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Peaks Aug–Dec (8,500+ tickets monthly).</a:t>
            </a: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Seasonal workload drives delays and lower satisfaction</a:t>
            </a:r>
            <a:r>
              <a:rPr sz="2000" dirty="0"/>
              <a:t>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C9FB13C-D425-4BE3-A225-7ABBEA1891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261406"/>
              </p:ext>
            </p:extLst>
          </p:nvPr>
        </p:nvGraphicFramePr>
        <p:xfrm>
          <a:off x="929320" y="1842751"/>
          <a:ext cx="7171067" cy="30353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Tickets by Category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9434" y="1771237"/>
            <a:ext cx="3830345" cy="365040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969696"/>
                </a:solidFill>
              </a:defRPr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741873" y="1833400"/>
            <a:ext cx="4152180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System = 40% of tickets, Login = 30%, Software = 20%, Hardware = 10%.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System and Hardware are the most complex issues.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Login tickets resolve quickly despite high volume.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898E84E-8AF3-47A5-AF6B-84E18E5F9C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39645822"/>
              </p:ext>
            </p:extLst>
          </p:nvPr>
        </p:nvGraphicFramePr>
        <p:xfrm>
          <a:off x="5486508" y="2205442"/>
          <a:ext cx="3335546" cy="27819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Avg Resolution Time by Category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4" y="1641898"/>
            <a:ext cx="6872305" cy="315439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969696"/>
                </a:solidFill>
              </a:defRPr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4754880"/>
            <a:ext cx="5139548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/>
              <a:t>• </a:t>
            </a: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Hardware tickets take longest (~7.6 days).</a:t>
            </a: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System tickets also high (~6.6 days).</a:t>
            </a: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Login tickets are resolved in &lt;1 day.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FAE7A9A-676C-4AAE-9C2B-8CBFF716CF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413964"/>
              </p:ext>
            </p:extLst>
          </p:nvPr>
        </p:nvGraphicFramePr>
        <p:xfrm>
          <a:off x="1201948" y="1789984"/>
          <a:ext cx="5986732" cy="28582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Distribution of Tickets by Resolution Time</a:t>
            </a:r>
          </a:p>
        </p:txBody>
      </p:sp>
      <p:sp>
        <p:nvSpPr>
          <p:cNvPr id="3" name="Rectangle 2"/>
          <p:cNvSpPr/>
          <p:nvPr/>
        </p:nvSpPr>
        <p:spPr>
          <a:xfrm>
            <a:off x="816634" y="1840302"/>
            <a:ext cx="7315200" cy="2914578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>
                <a:solidFill>
                  <a:srgbClr val="969696"/>
                </a:solidFill>
              </a:defRPr>
            </a:pP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914404" y="4754880"/>
            <a:ext cx="5933547" cy="12926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Most tickets resolved within 1–2 days.</a:t>
            </a: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A long tail of delayed tickets extends to 20+ days.</a:t>
            </a:r>
          </a:p>
          <a:p>
            <a:pPr>
              <a:defRPr sz="2000">
                <a:solidFill>
                  <a:srgbClr val="505050"/>
                </a:solidFill>
              </a:defRPr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• Delays impact overall employee satisfaction.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221D187E-49EA-4E02-89B9-2358C2B02E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9633605"/>
              </p:ext>
            </p:extLst>
          </p:nvPr>
        </p:nvGraphicFramePr>
        <p:xfrm>
          <a:off x="816638" y="1965960"/>
          <a:ext cx="7257691" cy="2645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93</TotalTime>
  <Words>814</Words>
  <Application>Microsoft Office PowerPoint</Application>
  <PresentationFormat>On-screen Show (4:3)</PresentationFormat>
  <Paragraphs>104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Corbel</vt:lpstr>
      <vt:lpstr>Inter</vt:lpstr>
      <vt:lpstr>Wingdings</vt:lpstr>
      <vt:lpstr>Basis</vt:lpstr>
      <vt:lpstr>IT Ticket Analysis</vt:lpstr>
      <vt:lpstr>Problem Statement</vt:lpstr>
      <vt:lpstr>Data Overview</vt:lpstr>
      <vt:lpstr>Monthly Trends – Avg Resolution Time</vt:lpstr>
      <vt:lpstr>Monthly Trends – Avg Satisfaction</vt:lpstr>
      <vt:lpstr>Monthly Ticket Count</vt:lpstr>
      <vt:lpstr>Tickets by Category</vt:lpstr>
      <vt:lpstr>Avg Resolution Time by Category</vt:lpstr>
      <vt:lpstr>Distribution of Tickets by Resolution Time</vt:lpstr>
      <vt:lpstr>Count Of Ticket IDs By Time </vt:lpstr>
      <vt:lpstr>Tickets by Satisfaction Rate</vt:lpstr>
      <vt:lpstr>Age Group by Satisfaction</vt:lpstr>
      <vt:lpstr>Tickets by Severity</vt:lpstr>
      <vt:lpstr>Summary of Insights</vt:lpstr>
      <vt:lpstr>Recommendations</vt:lpstr>
      <vt:lpstr>Dashboard Overview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THODE ROHITH</dc:creator>
  <cp:keywords/>
  <dc:description>generated using python-pptx</dc:description>
  <cp:lastModifiedBy>ROHITH THODE</cp:lastModifiedBy>
  <cp:revision>6</cp:revision>
  <dcterms:created xsi:type="dcterms:W3CDTF">2013-01-27T09:14:16Z</dcterms:created>
  <dcterms:modified xsi:type="dcterms:W3CDTF">2025-09-24T09:35:54Z</dcterms:modified>
  <cp:category/>
</cp:coreProperties>
</file>