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elveticaNeu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HelveticaNeue-italic.fntdata"/><Relationship Id="rId6" Type="http://schemas.openxmlformats.org/officeDocument/2006/relationships/slide" Target="slides/slide2.xml"/><Relationship Id="rId18"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Good morning everyone,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My name is Rohith, and I’m here with my team Rithwik.</a:t>
            </a:r>
            <a:br>
              <a:rPr lang="en-US"/>
            </a:br>
            <a:br>
              <a:rPr lang="en-US"/>
            </a:br>
            <a:r>
              <a:rPr lang="en-US"/>
              <a:t>This paper tackles a critical challenge in NLP by automating the creation of instruction-tuning datasets directly from unlabeled data, reducing dependency on human annotation or pre-trained instruction-tuned models.</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One of the core strengths of REInstruct is its </a:t>
            </a:r>
            <a:r>
              <a:rPr b="1" lang="en-US" sz="1100">
                <a:latin typeface="Arial"/>
                <a:ea typeface="Arial"/>
                <a:cs typeface="Arial"/>
                <a:sym typeface="Arial"/>
              </a:rPr>
              <a:t>automation</a:t>
            </a:r>
            <a:r>
              <a:rPr lang="en-US" sz="1100">
                <a:latin typeface="Arial"/>
                <a:ea typeface="Arial"/>
                <a:cs typeface="Arial"/>
                <a:sym typeface="Arial"/>
              </a:rPr>
              <a:t>. The entire data generation process is fully automated, eliminating the need for human annotators. This not only reduces the time required but also significantly cuts costs, making it more efficient compared to traditional methods.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terms of </a:t>
            </a:r>
            <a:r>
              <a:rPr b="1" lang="en-US" sz="1100">
                <a:latin typeface="Arial"/>
                <a:ea typeface="Arial"/>
                <a:cs typeface="Arial"/>
                <a:sym typeface="Arial"/>
              </a:rPr>
              <a:t>scalability</a:t>
            </a:r>
            <a:r>
              <a:rPr lang="en-US" sz="1100">
                <a:latin typeface="Arial"/>
                <a:ea typeface="Arial"/>
                <a:cs typeface="Arial"/>
                <a:sym typeface="Arial"/>
              </a:rPr>
              <a:t>, REInstruct can be applied across multiple domains by leveraging large volumes of unlabeled corpora. The data can be generated quickly and at a low cost, making it highly adaptable for a variety of use cases.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Another key strength is its </a:t>
            </a:r>
            <a:r>
              <a:rPr b="1" lang="en-US" sz="1100">
                <a:latin typeface="Arial"/>
                <a:ea typeface="Arial"/>
                <a:cs typeface="Arial"/>
                <a:sym typeface="Arial"/>
              </a:rPr>
              <a:t>independence from proprietary models</a:t>
            </a:r>
            <a:r>
              <a:rPr lang="en-US" sz="1100">
                <a:latin typeface="Arial"/>
                <a:ea typeface="Arial"/>
                <a:cs typeface="Arial"/>
                <a:sym typeface="Arial"/>
              </a:rPr>
              <a:t>. By not relying on expensive, closed-source models, REInstruct ensures accessibility for the broader research community. This makes it a step forward in democratizing instruction-tuning, enabling smaller teams and individuals to create robust instruction-following models without prohibitive costs.</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48" name="Google Shape;14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While REInstruct represents a significant advancement in scalable dataset generation, it does have some limitations. The quality of the generated datasets is heavily dependent on the raw corpora used, meaning that less reliable source material could affect results. Additionally, some specialized domains may require further fine-tuning to ensure higher specificity and better performance. Looking ahead, future work will focus on expanding the diversity of raw corpora and integrating domain-specific expertise to enhance data quality for fields like healthcare or law. Moreover, developing advanced evaluation metrics will ensure that instruction-tuned models are trained on the most reliable and high-quality datasets possible.</a:t>
            </a:r>
            <a:endParaRPr/>
          </a:p>
        </p:txBody>
      </p:sp>
      <p:sp>
        <p:nvSpPr>
          <p:cNvPr id="155" name="Google Shape;155;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500"/>
              <a:t>Instruction-tuned models, such as GPT-4 and ChatGPT, have transformed natural language processing by enabling models to perform complex tasks based on clear instructions. These advancements rely heavily on high-quality instruction-response datasets, which teach models how to interpret and execute tasks. However, creating such datasets is expensive and labor-intensive, often requiring manual annotation or reliance on proprietary tools. Meanwhile, there is an abundance of unlabeled text available that remains underutilized. This creates an opportunity to develop more efficient and accessible methods for generating instruction datasets at scale.</a:t>
            </a:r>
            <a:endParaRPr sz="100"/>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Creating instruction datasets, which are essential for training instruction-tuned models, faces several significant challenges. First, there is a scarcity of high-quality, open-source datasets, limiting accessibility for researchers and developers who lack access to proprietary resources. Second, the manual annotation processes traditionally used to build these datasets are not only costly but also time-intensive and difficult to scale for large tasks. Furthermore, many current approaches rely on proprietary models, such as GPT-4, which come with high licensing costs and resource requirements, making them inaccessible to many.</a:t>
            </a:r>
            <a:endParaRPr/>
          </a:p>
          <a:p>
            <a:pPr indent="0" lvl="0" marL="0" rtl="0" algn="l">
              <a:lnSpc>
                <a:spcPct val="115000"/>
              </a:lnSpc>
              <a:spcBef>
                <a:spcPts val="1200"/>
              </a:spcBef>
              <a:spcAft>
                <a:spcPts val="0"/>
              </a:spcAft>
              <a:buClr>
                <a:schemeClr val="dk1"/>
              </a:buClr>
              <a:buSzPts val="1100"/>
              <a:buFont typeface="Arial"/>
              <a:buNone/>
            </a:pPr>
            <a:r>
              <a:rPr lang="en-US"/>
              <a:t>To overcome these barriers, this research aims to democratize the process of creating instruction datasets by introducing an automated, cost-effective pipeline that leverages unlabeled corpora. This approach has the potential to broaden access to instruction-tuned models, reduce reliance on proprietary systems, and foster innovation across the field of natural language processing.</a:t>
            </a:r>
            <a:endParaRPr/>
          </a:p>
          <a:p>
            <a:pPr indent="0" lvl="0" marL="0" rtl="0" algn="l">
              <a:lnSpc>
                <a:spcPct val="115000"/>
              </a:lnSpc>
              <a:spcBef>
                <a:spcPts val="1200"/>
              </a:spcBef>
              <a:spcAft>
                <a:spcPts val="0"/>
              </a:spcAft>
              <a:buClr>
                <a:schemeClr val="dk1"/>
              </a:buClr>
              <a:buSzPts val="1100"/>
              <a:buFont typeface="Arial"/>
              <a:buNone/>
            </a:pPr>
            <a:r>
              <a:t/>
            </a:r>
            <a:endParaRPr/>
          </a:p>
        </p:txBody>
      </p:sp>
      <p:sp>
        <p:nvSpPr>
          <p:cNvPr id="94" name="Google Shape;9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REInstruct introduces a groundbreaking approach to instruction dataset generation. It is an automated pipeline that transforms raw, unlabeled corpora into instruction-response pairs without relying on manual annotation or external proprietary models. This makes the process scalable, affordable, and accessible for researchers and organizations of all sizes. With REInstruct, we can unlock the full potential of unlabeled data, making high-quality datasets available for training instruction-tuned models.</a:t>
            </a:r>
            <a:endParaRPr/>
          </a:p>
          <a:p>
            <a:pPr indent="0" lvl="0" marL="0" rtl="0" algn="l">
              <a:lnSpc>
                <a:spcPct val="115000"/>
              </a:lnSpc>
              <a:spcBef>
                <a:spcPts val="1200"/>
              </a:spcBef>
              <a:spcAft>
                <a:spcPts val="0"/>
              </a:spcAft>
              <a:buSzPts val="1100"/>
              <a:buNone/>
            </a:pPr>
            <a:r>
              <a:t/>
            </a:r>
            <a:endParaRPr>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SzPts val="1400"/>
              <a:buNone/>
            </a:pPr>
            <a:r>
              <a:rPr b="1" lang="en-US"/>
              <a:t>Why REInstruct?</a:t>
            </a:r>
            <a:endParaRPr/>
          </a:p>
          <a:p>
            <a:pPr indent="-228600" lvl="0" marL="457200" rtl="0" algn="l">
              <a:lnSpc>
                <a:spcPct val="100000"/>
              </a:lnSpc>
              <a:spcBef>
                <a:spcPts val="0"/>
              </a:spcBef>
              <a:spcAft>
                <a:spcPts val="0"/>
              </a:spcAft>
              <a:buSzPts val="1400"/>
              <a:buFont typeface="Arial"/>
              <a:buChar char="•"/>
            </a:pPr>
            <a:r>
              <a:rPr lang="en-US"/>
              <a:t>Fully automated and cost-efficient.</a:t>
            </a:r>
            <a:endParaRPr/>
          </a:p>
          <a:p>
            <a:pPr indent="-228600" lvl="0" marL="457200" rtl="0" algn="l">
              <a:lnSpc>
                <a:spcPct val="100000"/>
              </a:lnSpc>
              <a:spcBef>
                <a:spcPts val="0"/>
              </a:spcBef>
              <a:spcAft>
                <a:spcPts val="0"/>
              </a:spcAft>
              <a:buSzPts val="1400"/>
              <a:buFont typeface="Arial"/>
              <a:buChar char="•"/>
            </a:pPr>
            <a:r>
              <a:rPr lang="en-US"/>
              <a:t>Independent of proprietary instruction-tuned models.</a:t>
            </a:r>
            <a:endParaRPr/>
          </a:p>
          <a:p>
            <a:pPr indent="-228600" lvl="0" marL="457200" rtl="0" algn="l">
              <a:lnSpc>
                <a:spcPct val="100000"/>
              </a:lnSpc>
              <a:spcBef>
                <a:spcPts val="0"/>
              </a:spcBef>
              <a:spcAft>
                <a:spcPts val="0"/>
              </a:spcAft>
              <a:buSzPts val="1400"/>
              <a:buFont typeface="Arial"/>
              <a:buChar char="•"/>
            </a:pPr>
            <a:r>
              <a:rPr lang="en-US"/>
              <a:t>Democratizes access to advanced NLP capabilities.</a:t>
            </a:r>
            <a:endParaRPr/>
          </a:p>
          <a:p>
            <a:pPr indent="0" lvl="0" marL="0" rtl="0" algn="l">
              <a:lnSpc>
                <a:spcPct val="115000"/>
              </a:lnSpc>
              <a:spcBef>
                <a:spcPts val="1200"/>
              </a:spcBef>
              <a:spcAft>
                <a:spcPts val="0"/>
              </a:spcAft>
              <a:buSzPts val="1100"/>
              <a:buNone/>
            </a:pPr>
            <a:r>
              <a:t/>
            </a:r>
            <a:endParaRPr>
              <a:solidFill>
                <a:srgbClr val="000000"/>
              </a:solidFill>
              <a:latin typeface="Arial"/>
              <a:ea typeface="Arial"/>
              <a:cs typeface="Arial"/>
              <a:sym typeface="Arial"/>
            </a:endParaRPr>
          </a:p>
        </p:txBody>
      </p:sp>
      <p:sp>
        <p:nvSpPr>
          <p:cNvPr id="101" name="Google Shape;10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This slide highlights the differences between existing methods and REInstruct. Manual annotation, while accurate, is prohibitively expensive and not scalable. Synthetic data distillation from proprietary models faces challenges of restricted access and variable data quality. In contrast, REInstruct leverages unlabeled corpora and an automated pipeline to produce diverse, high-quality datasets that are scalable and cost-effective. It represents a significant step forward in democratizing NLP advancements.</a:t>
            </a:r>
            <a:endParaRPr/>
          </a:p>
        </p:txBody>
      </p:sp>
      <p:sp>
        <p:nvSpPr>
          <p:cNvPr id="109" name="Google Shape;10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this process, we follow four key steps: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Seed Creation:</a:t>
            </a:r>
            <a:r>
              <a:rPr lang="en-US" sz="1100">
                <a:latin typeface="Arial"/>
                <a:ea typeface="Arial"/>
                <a:cs typeface="Arial"/>
                <a:sym typeface="Arial"/>
              </a:rPr>
              <a:t> We start with a small, high-quality dataset of simple instruction-response pairs, which serves as the foundation for training.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Augmentation:</a:t>
            </a:r>
            <a:r>
              <a:rPr lang="en-US" sz="1100">
                <a:latin typeface="Arial"/>
                <a:ea typeface="Arial"/>
                <a:cs typeface="Arial"/>
                <a:sym typeface="Arial"/>
              </a:rPr>
              <a:t> To increase diversity, we use backtranslation. This involves translating responses into another language and then back to English, creating varied yet semantically similar instructions.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Fine-Tuning:</a:t>
            </a:r>
            <a:r>
              <a:rPr lang="en-US" sz="1100">
                <a:latin typeface="Arial"/>
                <a:ea typeface="Arial"/>
                <a:cs typeface="Arial"/>
                <a:sym typeface="Arial"/>
              </a:rPr>
              <a:t> The augmented dataset is then used to fine-tune the model. </a:t>
            </a:r>
            <a:endParaRPr sz="1100">
              <a:highlight>
                <a:srgbClr val="B7B7B7"/>
              </a:highlight>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Evaluation:</a:t>
            </a:r>
            <a:r>
              <a:rPr lang="en-US" sz="1100">
                <a:latin typeface="Arial"/>
                <a:ea typeface="Arial"/>
                <a:cs typeface="Arial"/>
                <a:sym typeface="Arial"/>
              </a:rPr>
              <a:t> Finally, the fine-tuned model was evaluated on smaller benchmark datasets to validate its performance.</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2000"/>
              <a:buFont typeface="Arial"/>
              <a:buNone/>
            </a:pPr>
            <a:r>
              <a:t/>
            </a:r>
            <a:endParaRPr sz="1100">
              <a:latin typeface="Arial"/>
              <a:ea typeface="Arial"/>
              <a:cs typeface="Arial"/>
              <a:sym typeface="Arial"/>
            </a:endParaRPr>
          </a:p>
        </p:txBody>
      </p:sp>
      <p:sp>
        <p:nvSpPr>
          <p:cNvPr id="118" name="Google Shape;11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This image represents the REInstruct framework for generating instruction-following datasets. The process begins with unlabeled text corpora, such as C4, from which task-relevant text subsets are selected. These subsets are then used to generate instruction-response pairs through automated methods like backtranslation and filtering.</a:t>
            </a:r>
            <a:endParaRPr/>
          </a:p>
          <a:p>
            <a:pPr indent="0" lvl="0" marL="0" rtl="0" algn="l">
              <a:lnSpc>
                <a:spcPct val="115000"/>
              </a:lnSpc>
              <a:spcBef>
                <a:spcPts val="1200"/>
              </a:spcBef>
              <a:spcAft>
                <a:spcPts val="0"/>
              </a:spcAft>
              <a:buClr>
                <a:schemeClr val="dk1"/>
              </a:buClr>
              <a:buSzPts val="1100"/>
              <a:buFont typeface="Arial"/>
              <a:buNone/>
            </a:pPr>
            <a:r>
              <a:rPr lang="en-US"/>
              <a:t>The generated instructions are rewritten and fine-tuned into a model, referred to as the 'Rewrite Model,' which enhances the quality and consistency of the instruction-response pairs. This end-to-end pipeline is designed to minimize human intervention, enabling large-scale and cost-effective dataset creation.</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Clr>
                <a:schemeClr val="dk1"/>
              </a:buClr>
              <a:buSzPts val="2000"/>
              <a:buFont typeface="Arial"/>
              <a:buNone/>
            </a:pPr>
            <a:r>
              <a:t/>
            </a:r>
            <a:endParaRPr/>
          </a:p>
        </p:txBody>
      </p:sp>
      <p:sp>
        <p:nvSpPr>
          <p:cNvPr id="125" name="Google Shape;125;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The REInstruct framework was benchmarked against several baselines. These included OASST3K, which used the LLaMA model fine-tuned with 3,000 instructions, Guanaco with 9,000 instructions, Dromedaryours with 40,000 instructions, and Humpbackours, which utilized the C4 corpus and the larger LLaMA-7B model. While these baselines employed larger datasets and models, our study focused on validating results within the scope of smaller-scale datasets and GPT-2 to ensure compatibility with our hardware.</a:t>
            </a:r>
            <a:endParaRPr/>
          </a:p>
          <a:p>
            <a:pPr indent="0" lvl="0" marL="0" rtl="0" algn="l">
              <a:lnSpc>
                <a:spcPct val="115000"/>
              </a:lnSpc>
              <a:spcBef>
                <a:spcPts val="1200"/>
              </a:spcBef>
              <a:spcAft>
                <a:spcPts val="0"/>
              </a:spcAft>
              <a:buClr>
                <a:schemeClr val="dk1"/>
              </a:buClr>
              <a:buSzPts val="1100"/>
              <a:buFont typeface="Arial"/>
              <a:buNone/>
            </a:pPr>
            <a:r>
              <a:rPr lang="en-US"/>
              <a:t>In our reproducibility study, we used NVIDIA RTX 3090 GPU and we worked with pre-generated datasets due to system constraints. </a:t>
            </a:r>
            <a:endParaRPr/>
          </a:p>
          <a:p>
            <a:pPr indent="0" lvl="0" marL="0" rtl="0" algn="l">
              <a:lnSpc>
                <a:spcPct val="100000"/>
              </a:lnSpc>
              <a:spcBef>
                <a:spcPts val="1200"/>
              </a:spcBef>
              <a:spcAft>
                <a:spcPts val="0"/>
              </a:spcAft>
              <a:buClr>
                <a:schemeClr val="dk1"/>
              </a:buClr>
              <a:buSzPts val="1200"/>
              <a:buFont typeface="Arial"/>
              <a:buNone/>
            </a:pPr>
            <a:r>
              <a:t/>
            </a:r>
            <a:endParaRPr/>
          </a:p>
        </p:txBody>
      </p:sp>
      <p:sp>
        <p:nvSpPr>
          <p:cNvPr id="133" name="Google Shape;133;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sz="1100">
                <a:latin typeface="Arial"/>
                <a:ea typeface="Arial"/>
                <a:cs typeface="Arial"/>
                <a:sym typeface="Arial"/>
              </a:rPr>
              <a:t>The table summarizes the results of our reproducibility study for REInstruct, tested on GPT-2 </a:t>
            </a:r>
            <a:endParaRPr sz="1100">
              <a:latin typeface="Arial"/>
              <a:ea typeface="Arial"/>
              <a:cs typeface="Arial"/>
              <a:sym typeface="Arial"/>
            </a:endParaRPr>
          </a:p>
          <a:p>
            <a:pPr indent="0" lvl="0" marL="0" rtl="0" algn="l">
              <a:lnSpc>
                <a:spcPct val="115000"/>
              </a:lnSpc>
              <a:spcBef>
                <a:spcPts val="1200"/>
              </a:spcBef>
              <a:spcAft>
                <a:spcPts val="0"/>
              </a:spcAft>
              <a:buSzPts val="1100"/>
              <a:buNone/>
            </a:pPr>
            <a:r>
              <a:rPr b="1" lang="en-US" sz="1100">
                <a:latin typeface="Arial"/>
                <a:ea typeface="Arial"/>
                <a:cs typeface="Arial"/>
                <a:sym typeface="Arial"/>
              </a:rPr>
              <a:t>Task Generalization:</a:t>
            </a:r>
            <a:r>
              <a:rPr lang="en-US" sz="1100">
                <a:latin typeface="Arial"/>
                <a:ea typeface="Arial"/>
                <a:cs typeface="Arial"/>
                <a:sym typeface="Arial"/>
              </a:rPr>
              <a:t> this achieved a win rate of ~65% on GPT-2, consistent with trends reported for smaller models. This validates REInstruct’s effectiveness in improving generalization.</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Data Augmentation:</a:t>
            </a:r>
            <a:r>
              <a:rPr lang="en-US" sz="1100">
                <a:latin typeface="Arial"/>
                <a:ea typeface="Arial"/>
                <a:cs typeface="Arial"/>
                <a:sym typeface="Arial"/>
              </a:rPr>
              <a:t> The average instruction length was ~27 tokens (seed: ~18 tokens), aligned with gains in instruction diversity reported in the paper.</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Model Performance:</a:t>
            </a:r>
            <a:r>
              <a:rPr lang="en-US" sz="1100">
                <a:latin typeface="Arial"/>
                <a:ea typeface="Arial"/>
                <a:cs typeface="Arial"/>
                <a:sym typeface="Arial"/>
              </a:rPr>
              <a:t> The weighted F1 score for GPT-2 was ~0.82, slightly below the original results for larger models like LLaMA-7B but still robust for a smaller model.</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Task Robustness:</a:t>
            </a:r>
            <a:r>
              <a:rPr lang="en-US" sz="1100">
                <a:latin typeface="Arial"/>
                <a:ea typeface="Arial"/>
                <a:cs typeface="Arial"/>
                <a:sym typeface="Arial"/>
              </a:rPr>
              <a:t> The model achieved ~78% accuracy on out-of-distribution tasks, demonstrating its ability to generalize to unseen tasks within the scope of GPT-2.</a:t>
            </a:r>
            <a:endParaRPr sz="1100">
              <a:latin typeface="Arial"/>
              <a:ea typeface="Arial"/>
              <a:cs typeface="Arial"/>
              <a:sym typeface="Arial"/>
            </a:endParaRPr>
          </a:p>
          <a:p>
            <a:pPr indent="0" lvl="0" marL="0" rtl="0" algn="l">
              <a:lnSpc>
                <a:spcPct val="115000"/>
              </a:lnSpc>
              <a:spcBef>
                <a:spcPts val="1200"/>
              </a:spcBef>
              <a:spcAft>
                <a:spcPts val="1200"/>
              </a:spcAft>
              <a:buNone/>
            </a:pPr>
            <a:r>
              <a:rPr b="1" lang="en-US" sz="1100">
                <a:latin typeface="Arial"/>
                <a:ea typeface="Arial"/>
                <a:cs typeface="Arial"/>
                <a:sym typeface="Arial"/>
              </a:rPr>
              <a:t>Training Efficiency:</a:t>
            </a:r>
            <a:r>
              <a:rPr lang="en-US" sz="1100">
                <a:latin typeface="Arial"/>
                <a:ea typeface="Arial"/>
                <a:cs typeface="Arial"/>
                <a:sym typeface="Arial"/>
              </a:rPr>
              <a:t> We used pre-generated datasets with ~502k examples as dataset generation was not reproduced due to system constraints.</a:t>
            </a:r>
            <a:endParaRPr/>
          </a:p>
        </p:txBody>
      </p:sp>
      <p:sp>
        <p:nvSpPr>
          <p:cNvPr id="140" name="Google Shape;140;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 Image">
  <p:cSld name="Title w/ Image">
    <p:spTree>
      <p:nvGrpSpPr>
        <p:cNvPr id="17" name="Shape 17"/>
        <p:cNvGrpSpPr/>
        <p:nvPr/>
      </p:nvGrpSpPr>
      <p:grpSpPr>
        <a:xfrm>
          <a:off x="0" y="0"/>
          <a:ext cx="0" cy="0"/>
          <a:chOff x="0" y="0"/>
          <a:chExt cx="0" cy="0"/>
        </a:xfrm>
      </p:grpSpPr>
      <p:pic>
        <p:nvPicPr>
          <p:cNvPr descr="A close up of a stop sign in front of a building&#10;&#10;Description automatically generated" id="18" name="Google Shape;18;p2"/>
          <p:cNvPicPr preferRelativeResize="0"/>
          <p:nvPr/>
        </p:nvPicPr>
        <p:blipFill rotWithShape="1">
          <a:blip r:embed="rId2">
            <a:alphaModFix/>
          </a:blip>
          <a:srcRect b="12787" l="0" r="0" t="2753"/>
          <a:stretch/>
        </p:blipFill>
        <p:spPr>
          <a:xfrm>
            <a:off x="0" y="0"/>
            <a:ext cx="12192000" cy="6858000"/>
          </a:xfrm>
          <a:prstGeom prst="rect">
            <a:avLst/>
          </a:prstGeom>
          <a:noFill/>
          <a:ln>
            <a:noFill/>
          </a:ln>
        </p:spPr>
      </p:pic>
      <p:sp>
        <p:nvSpPr>
          <p:cNvPr id="19" name="Google Shape;19;p2"/>
          <p:cNvSpPr txBox="1"/>
          <p:nvPr>
            <p:ph idx="1" type="body"/>
          </p:nvPr>
        </p:nvSpPr>
        <p:spPr>
          <a:xfrm>
            <a:off x="1072466" y="3972551"/>
            <a:ext cx="9303986" cy="158173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4000"/>
              <a:buFont typeface="Arial"/>
              <a:buNone/>
              <a:defRPr b="0" i="0" sz="4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2" type="body"/>
          </p:nvPr>
        </p:nvSpPr>
        <p:spPr>
          <a:xfrm>
            <a:off x="1072466" y="1903421"/>
            <a:ext cx="9303986" cy="20066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7000"/>
              <a:buFont typeface="Arial"/>
              <a:buNone/>
              <a:defRPr b="1" i="0" sz="7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1" name="Google Shape;21;p2"/>
          <p:cNvPicPr preferRelativeResize="0"/>
          <p:nvPr/>
        </p:nvPicPr>
        <p:blipFill rotWithShape="1">
          <a:blip r:embed="rId3">
            <a:alphaModFix/>
          </a:blip>
          <a:srcRect b="0" l="0" r="0" t="0"/>
          <a:stretch/>
        </p:blipFill>
        <p:spPr>
          <a:xfrm>
            <a:off x="9461596" y="4796445"/>
            <a:ext cx="2708749" cy="207339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63" name="Shape 63"/>
        <p:cNvGrpSpPr/>
        <p:nvPr/>
      </p:nvGrpSpPr>
      <p:grpSpPr>
        <a:xfrm>
          <a:off x="0" y="0"/>
          <a:ext cx="0" cy="0"/>
          <a:chOff x="0" y="0"/>
          <a:chExt cx="0" cy="0"/>
        </a:xfrm>
      </p:grpSpPr>
      <p:sp>
        <p:nvSpPr>
          <p:cNvPr id="64" name="Google Shape;64;p11"/>
          <p:cNvSpPr/>
          <p:nvPr>
            <p:ph idx="2" type="pic"/>
          </p:nvPr>
        </p:nvSpPr>
        <p:spPr>
          <a:xfrm>
            <a:off x="0" y="0"/>
            <a:ext cx="6662425" cy="6869838"/>
          </a:xfrm>
          <a:prstGeom prst="rect">
            <a:avLst/>
          </a:prstGeom>
          <a:solidFill>
            <a:schemeClr val="dk1"/>
          </a:solidFill>
          <a:ln>
            <a:noFill/>
          </a:ln>
        </p:spPr>
      </p:sp>
      <p:sp>
        <p:nvSpPr>
          <p:cNvPr id="65" name="Google Shape;65;p11"/>
          <p:cNvSpPr/>
          <p:nvPr/>
        </p:nvSpPr>
        <p:spPr>
          <a:xfrm rot="5400000">
            <a:off x="7627518" y="1483080"/>
            <a:ext cx="118034" cy="79806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p:txBody>
      </p:sp>
      <p:sp>
        <p:nvSpPr>
          <p:cNvPr id="66" name="Google Shape;66;p11"/>
          <p:cNvSpPr txBox="1"/>
          <p:nvPr>
            <p:ph idx="1" type="body"/>
          </p:nvPr>
        </p:nvSpPr>
        <p:spPr>
          <a:xfrm>
            <a:off x="7182062" y="605971"/>
            <a:ext cx="4599981" cy="121712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4000"/>
              <a:buFont typeface="Arial"/>
              <a:buNone/>
              <a:defRPr b="1" i="0" sz="4000" u="none" cap="none" strike="noStrike">
                <a:solidFill>
                  <a:schemeClr val="dk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1"/>
          <p:cNvSpPr txBox="1"/>
          <p:nvPr>
            <p:ph idx="3" type="body"/>
          </p:nvPr>
        </p:nvSpPr>
        <p:spPr>
          <a:xfrm>
            <a:off x="7171548" y="2288330"/>
            <a:ext cx="4609636" cy="337433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2400"/>
              <a:buFont typeface="Arial"/>
              <a:buNone/>
              <a:defRPr b="0" i="0" sz="2400" u="none" cap="none" strike="noStrike">
                <a:solidFill>
                  <a:schemeClr val="lt2"/>
                </a:solidFill>
                <a:latin typeface="Helvetica Neue"/>
                <a:ea typeface="Helvetica Neue"/>
                <a:cs typeface="Helvetica Neue"/>
                <a:sym typeface="Helvetica Neue"/>
              </a:defRPr>
            </a:lvl1pPr>
            <a:lvl2pPr indent="-355600" lvl="1" marL="914400" marR="0" rtl="0" algn="l">
              <a:lnSpc>
                <a:spcPct val="100000"/>
              </a:lnSpc>
              <a:spcBef>
                <a:spcPts val="5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2pPr>
            <a:lvl3pPr indent="-342900" lvl="2" marL="1371600" marR="0" rtl="0" algn="l">
              <a:lnSpc>
                <a:spcPct val="100000"/>
              </a:lnSpc>
              <a:spcBef>
                <a:spcPts val="50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3pPr>
            <a:lvl4pPr indent="-330200" lvl="3" marL="18288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4pPr>
            <a:lvl5pPr indent="-330200" lvl="4" marL="22860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68" name="Google Shape;68;p11"/>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69" name="Shape 69"/>
        <p:cNvGrpSpPr/>
        <p:nvPr/>
      </p:nvGrpSpPr>
      <p:grpSpPr>
        <a:xfrm>
          <a:off x="0" y="0"/>
          <a:ext cx="0" cy="0"/>
          <a:chOff x="0" y="0"/>
          <a:chExt cx="0" cy="0"/>
        </a:xfrm>
      </p:grpSpPr>
      <p:sp>
        <p:nvSpPr>
          <p:cNvPr id="70" name="Google Shape;70;p12"/>
          <p:cNvSpPr/>
          <p:nvPr>
            <p:ph idx="2" type="pic"/>
          </p:nvPr>
        </p:nvSpPr>
        <p:spPr>
          <a:xfrm>
            <a:off x="0" y="0"/>
            <a:ext cx="9394338" cy="6869838"/>
          </a:xfrm>
          <a:prstGeom prst="rect">
            <a:avLst/>
          </a:prstGeom>
          <a:solidFill>
            <a:schemeClr val="dk1"/>
          </a:solidFill>
          <a:ln>
            <a:noFill/>
          </a:ln>
        </p:spPr>
      </p:sp>
      <p:sp>
        <p:nvSpPr>
          <p:cNvPr id="71" name="Google Shape;71;p12"/>
          <p:cNvSpPr txBox="1"/>
          <p:nvPr>
            <p:ph idx="1" type="body"/>
          </p:nvPr>
        </p:nvSpPr>
        <p:spPr>
          <a:xfrm>
            <a:off x="9654988" y="2172058"/>
            <a:ext cx="2088872" cy="352755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1600"/>
              <a:buFont typeface="Arial"/>
              <a:buNone/>
              <a:defRPr b="0" i="0" sz="1600" u="none" cap="none" strike="noStrike">
                <a:solidFill>
                  <a:schemeClr val="lt2"/>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2" name="Google Shape;72;p12"/>
          <p:cNvPicPr preferRelativeResize="0"/>
          <p:nvPr/>
        </p:nvPicPr>
        <p:blipFill rotWithShape="1">
          <a:blip r:embed="rId2">
            <a:alphaModFix/>
          </a:blip>
          <a:srcRect b="0" l="0" r="0" t="0"/>
          <a:stretch/>
        </p:blipFill>
        <p:spPr>
          <a:xfrm>
            <a:off x="9394338" y="6325022"/>
            <a:ext cx="2797661" cy="53297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73" name="Shape 73"/>
        <p:cNvGrpSpPr/>
        <p:nvPr/>
      </p:nvGrpSpPr>
      <p:grpSpPr>
        <a:xfrm>
          <a:off x="0" y="0"/>
          <a:ext cx="0" cy="0"/>
          <a:chOff x="0" y="0"/>
          <a:chExt cx="0" cy="0"/>
        </a:xfrm>
      </p:grpSpPr>
      <p:sp>
        <p:nvSpPr>
          <p:cNvPr id="74" name="Google Shape;74;p13"/>
          <p:cNvSpPr/>
          <p:nvPr>
            <p:ph idx="2" type="pic"/>
          </p:nvPr>
        </p:nvSpPr>
        <p:spPr>
          <a:xfrm>
            <a:off x="0" y="2450"/>
            <a:ext cx="12207240" cy="5076493"/>
          </a:xfrm>
          <a:prstGeom prst="rect">
            <a:avLst/>
          </a:prstGeom>
          <a:solidFill>
            <a:schemeClr val="dk1"/>
          </a:solidFill>
          <a:ln>
            <a:noFill/>
          </a:ln>
        </p:spPr>
      </p:sp>
      <p:sp>
        <p:nvSpPr>
          <p:cNvPr id="75" name="Google Shape;75;p13"/>
          <p:cNvSpPr txBox="1"/>
          <p:nvPr>
            <p:ph idx="1" type="body"/>
          </p:nvPr>
        </p:nvSpPr>
        <p:spPr>
          <a:xfrm>
            <a:off x="674047" y="5546776"/>
            <a:ext cx="8469954" cy="88052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1600"/>
              <a:buFont typeface="Arial"/>
              <a:buNone/>
              <a:defRPr b="0" i="0" sz="1600" u="none" cap="none" strike="noStrike">
                <a:solidFill>
                  <a:schemeClr val="lt2"/>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6" name="Google Shape;76;p13"/>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sp>
        <p:nvSpPr>
          <p:cNvPr id="23" name="Google Shape;23;p3"/>
          <p:cNvSpPr txBox="1"/>
          <p:nvPr>
            <p:ph idx="1" type="body"/>
          </p:nvPr>
        </p:nvSpPr>
        <p:spPr>
          <a:xfrm>
            <a:off x="1072466" y="3706314"/>
            <a:ext cx="9303986" cy="176020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4000"/>
              <a:buFont typeface="Arial"/>
              <a:buNone/>
              <a:defRPr b="1" i="0" sz="4000" u="none" cap="none" strike="noStrike">
                <a:solidFill>
                  <a:schemeClr val="dk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2" type="body"/>
          </p:nvPr>
        </p:nvSpPr>
        <p:spPr>
          <a:xfrm>
            <a:off x="1072466" y="1215216"/>
            <a:ext cx="9303986" cy="20066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dk2"/>
              </a:buClr>
              <a:buSzPts val="7000"/>
              <a:buFont typeface="Arial"/>
              <a:buNone/>
              <a:defRPr b="1" i="0" sz="7000" u="none" cap="none" strike="noStrike">
                <a:solidFill>
                  <a:schemeClr val="dk2"/>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5" name="Google Shape;25;p3"/>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6" name="Shape 26"/>
        <p:cNvGrpSpPr/>
        <p:nvPr/>
      </p:nvGrpSpPr>
      <p:grpSpPr>
        <a:xfrm>
          <a:off x="0" y="0"/>
          <a:ext cx="0" cy="0"/>
          <a:chOff x="0" y="0"/>
          <a:chExt cx="0" cy="0"/>
        </a:xfrm>
      </p:grpSpPr>
      <p:sp>
        <p:nvSpPr>
          <p:cNvPr id="27" name="Google Shape;27;p4"/>
          <p:cNvSpPr/>
          <p:nvPr>
            <p:ph idx="2" type="pic"/>
          </p:nvPr>
        </p:nvSpPr>
        <p:spPr>
          <a:xfrm>
            <a:off x="6728163" y="1453472"/>
            <a:ext cx="5463837" cy="3995928"/>
          </a:xfrm>
          <a:prstGeom prst="rect">
            <a:avLst/>
          </a:prstGeom>
          <a:solidFill>
            <a:schemeClr val="dk1"/>
          </a:solidFill>
          <a:ln>
            <a:noFill/>
          </a:ln>
        </p:spPr>
      </p:sp>
      <p:sp>
        <p:nvSpPr>
          <p:cNvPr id="28" name="Google Shape;28;p4"/>
          <p:cNvSpPr/>
          <p:nvPr/>
        </p:nvSpPr>
        <p:spPr>
          <a:xfrm rot="5400000">
            <a:off x="1458314" y="1483080"/>
            <a:ext cx="118034" cy="79806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p:txBody>
      </p:sp>
      <p:sp>
        <p:nvSpPr>
          <p:cNvPr id="29" name="Google Shape;29;p4"/>
          <p:cNvSpPr txBox="1"/>
          <p:nvPr>
            <p:ph idx="1" type="subTitle"/>
          </p:nvPr>
        </p:nvSpPr>
        <p:spPr>
          <a:xfrm>
            <a:off x="999348" y="605971"/>
            <a:ext cx="4697118" cy="121712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1000"/>
              </a:spcBef>
              <a:spcAft>
                <a:spcPts val="0"/>
              </a:spcAft>
              <a:buClr>
                <a:schemeClr val="dk1"/>
              </a:buClr>
              <a:buSzPts val="4000"/>
              <a:buFont typeface="Arial"/>
              <a:buNone/>
              <a:defRPr b="1" i="0" sz="4000" u="none" cap="none" strike="noStrike">
                <a:solidFill>
                  <a:schemeClr val="dk1"/>
                </a:solidFill>
                <a:latin typeface="Helvetica Neue"/>
                <a:ea typeface="Helvetica Neue"/>
                <a:cs typeface="Helvetica Neue"/>
                <a:sym typeface="Helvetica Neue"/>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0" name="Google Shape;30;p4"/>
          <p:cNvSpPr txBox="1"/>
          <p:nvPr>
            <p:ph idx="3" type="body"/>
          </p:nvPr>
        </p:nvSpPr>
        <p:spPr>
          <a:xfrm>
            <a:off x="999346" y="2288331"/>
            <a:ext cx="4697119" cy="337433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2400"/>
              <a:buFont typeface="Arial"/>
              <a:buNone/>
              <a:defRPr b="0" i="0" sz="2400" u="none" cap="none" strike="noStrike">
                <a:solidFill>
                  <a:schemeClr val="lt2"/>
                </a:solidFill>
                <a:latin typeface="Helvetica Neue"/>
                <a:ea typeface="Helvetica Neue"/>
                <a:cs typeface="Helvetica Neue"/>
                <a:sym typeface="Helvetica Neue"/>
              </a:defRPr>
            </a:lvl1pPr>
            <a:lvl2pPr indent="-355600" lvl="1" marL="914400" marR="0" rtl="0" algn="l">
              <a:lnSpc>
                <a:spcPct val="100000"/>
              </a:lnSpc>
              <a:spcBef>
                <a:spcPts val="5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2pPr>
            <a:lvl3pPr indent="-342900" lvl="2" marL="1371600" marR="0" rtl="0" algn="l">
              <a:lnSpc>
                <a:spcPct val="100000"/>
              </a:lnSpc>
              <a:spcBef>
                <a:spcPts val="50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3pPr>
            <a:lvl4pPr indent="-330200" lvl="3" marL="18288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4pPr>
            <a:lvl5pPr indent="-330200" lvl="4" marL="22860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1" name="Google Shape;31;p4"/>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Vertical Text">
  <p:cSld name="2_Title and Vertical Text">
    <p:spTree>
      <p:nvGrpSpPr>
        <p:cNvPr id="32" name="Shape 32"/>
        <p:cNvGrpSpPr/>
        <p:nvPr/>
      </p:nvGrpSpPr>
      <p:grpSpPr>
        <a:xfrm>
          <a:off x="0" y="0"/>
          <a:ext cx="0" cy="0"/>
          <a:chOff x="0" y="0"/>
          <a:chExt cx="0" cy="0"/>
        </a:xfrm>
      </p:grpSpPr>
      <p:pic>
        <p:nvPicPr>
          <p:cNvPr id="33" name="Google Shape;33;p5"/>
          <p:cNvPicPr preferRelativeResize="0"/>
          <p:nvPr/>
        </p:nvPicPr>
        <p:blipFill rotWithShape="1">
          <a:blip r:embed="rId2">
            <a:alphaModFix/>
          </a:blip>
          <a:srcRect b="2161" l="283" r="6492" t="36405"/>
          <a:stretch/>
        </p:blipFill>
        <p:spPr>
          <a:xfrm>
            <a:off x="1" y="0"/>
            <a:ext cx="12191998" cy="5356103"/>
          </a:xfrm>
          <a:prstGeom prst="rect">
            <a:avLst/>
          </a:prstGeom>
          <a:noFill/>
          <a:ln>
            <a:noFill/>
          </a:ln>
        </p:spPr>
      </p:pic>
      <p:grpSp>
        <p:nvGrpSpPr>
          <p:cNvPr id="34" name="Google Shape;34;p5"/>
          <p:cNvGrpSpPr/>
          <p:nvPr/>
        </p:nvGrpSpPr>
        <p:grpSpPr>
          <a:xfrm>
            <a:off x="0" y="4660847"/>
            <a:ext cx="12207240" cy="2211441"/>
            <a:chOff x="0" y="4947861"/>
            <a:chExt cx="12191999" cy="2211441"/>
          </a:xfrm>
        </p:grpSpPr>
        <p:sp>
          <p:nvSpPr>
            <p:cNvPr id="35" name="Google Shape;35;p5"/>
            <p:cNvSpPr/>
            <p:nvPr/>
          </p:nvSpPr>
          <p:spPr>
            <a:xfrm>
              <a:off x="0" y="5368194"/>
              <a:ext cx="12191999" cy="17911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5"/>
            <p:cNvSpPr/>
            <p:nvPr/>
          </p:nvSpPr>
          <p:spPr>
            <a:xfrm>
              <a:off x="1623294" y="4947861"/>
              <a:ext cx="1318438" cy="467833"/>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7" name="Google Shape;37;p5"/>
          <p:cNvSpPr txBox="1"/>
          <p:nvPr>
            <p:ph idx="1" type="body"/>
          </p:nvPr>
        </p:nvSpPr>
        <p:spPr>
          <a:xfrm>
            <a:off x="674047" y="5546776"/>
            <a:ext cx="8469954" cy="88052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1600"/>
              <a:buFont typeface="Arial"/>
              <a:buNone/>
              <a:defRPr b="0" i="0" sz="1600" u="none" cap="none" strike="noStrike">
                <a:solidFill>
                  <a:schemeClr val="lt2"/>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8" name="Google Shape;38;p5"/>
          <p:cNvPicPr preferRelativeResize="0"/>
          <p:nvPr/>
        </p:nvPicPr>
        <p:blipFill rotWithShape="1">
          <a:blip r:embed="rId3">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 Image 2">
  <p:cSld name="Title w/ Image 2">
    <p:spTree>
      <p:nvGrpSpPr>
        <p:cNvPr id="39" name="Shape 39"/>
        <p:cNvGrpSpPr/>
        <p:nvPr/>
      </p:nvGrpSpPr>
      <p:grpSpPr>
        <a:xfrm>
          <a:off x="0" y="0"/>
          <a:ext cx="0" cy="0"/>
          <a:chOff x="0" y="0"/>
          <a:chExt cx="0" cy="0"/>
        </a:xfrm>
      </p:grpSpPr>
      <p:pic>
        <p:nvPicPr>
          <p:cNvPr descr="A stop sign on the side of a building&#10;&#10;Description automatically generated" id="40" name="Google Shape;40;p6"/>
          <p:cNvPicPr preferRelativeResize="0"/>
          <p:nvPr/>
        </p:nvPicPr>
        <p:blipFill rotWithShape="1">
          <a:blip r:embed="rId2">
            <a:alphaModFix/>
          </a:blip>
          <a:srcRect b="5614" l="6260" r="2302" t="17228"/>
          <a:stretch/>
        </p:blipFill>
        <p:spPr>
          <a:xfrm>
            <a:off x="0" y="0"/>
            <a:ext cx="12192000" cy="6851904"/>
          </a:xfrm>
          <a:prstGeom prst="rect">
            <a:avLst/>
          </a:prstGeom>
          <a:noFill/>
          <a:ln>
            <a:noFill/>
          </a:ln>
        </p:spPr>
      </p:pic>
      <p:sp>
        <p:nvSpPr>
          <p:cNvPr id="41" name="Google Shape;41;p6"/>
          <p:cNvSpPr txBox="1"/>
          <p:nvPr>
            <p:ph idx="1" type="body"/>
          </p:nvPr>
        </p:nvSpPr>
        <p:spPr>
          <a:xfrm>
            <a:off x="1072466" y="3972551"/>
            <a:ext cx="9303986" cy="158173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4000"/>
              <a:buFont typeface="Arial"/>
              <a:buNone/>
              <a:defRPr b="0" i="0" sz="4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2" type="body"/>
          </p:nvPr>
        </p:nvSpPr>
        <p:spPr>
          <a:xfrm>
            <a:off x="1072466" y="1903421"/>
            <a:ext cx="9303986" cy="20066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7000"/>
              <a:buFont typeface="Arial"/>
              <a:buNone/>
              <a:defRPr b="1" i="0" sz="7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3" name="Google Shape;43;p6"/>
          <p:cNvPicPr preferRelativeResize="0"/>
          <p:nvPr/>
        </p:nvPicPr>
        <p:blipFill rotWithShape="1">
          <a:blip r:embed="rId3">
            <a:alphaModFix/>
          </a:blip>
          <a:srcRect b="0" l="0" r="0" t="0"/>
          <a:stretch/>
        </p:blipFill>
        <p:spPr>
          <a:xfrm>
            <a:off x="9461596" y="4796445"/>
            <a:ext cx="2708749" cy="207339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 Image 3">
  <p:cSld name="Title w/ Image 3">
    <p:spTree>
      <p:nvGrpSpPr>
        <p:cNvPr id="44" name="Shape 44"/>
        <p:cNvGrpSpPr/>
        <p:nvPr/>
      </p:nvGrpSpPr>
      <p:grpSpPr>
        <a:xfrm>
          <a:off x="0" y="0"/>
          <a:ext cx="0" cy="0"/>
          <a:chOff x="0" y="0"/>
          <a:chExt cx="0" cy="0"/>
        </a:xfrm>
      </p:grpSpPr>
      <p:pic>
        <p:nvPicPr>
          <p:cNvPr id="45" name="Google Shape;45;p7"/>
          <p:cNvPicPr preferRelativeResize="0"/>
          <p:nvPr/>
        </p:nvPicPr>
        <p:blipFill rotWithShape="1">
          <a:blip r:embed="rId2">
            <a:alphaModFix/>
          </a:blip>
          <a:srcRect b="135" l="19175" r="7733" t="38087"/>
          <a:stretch/>
        </p:blipFill>
        <p:spPr>
          <a:xfrm>
            <a:off x="1" y="0"/>
            <a:ext cx="12191998" cy="6869838"/>
          </a:xfrm>
          <a:prstGeom prst="rect">
            <a:avLst/>
          </a:prstGeom>
          <a:noFill/>
          <a:ln>
            <a:noFill/>
          </a:ln>
        </p:spPr>
      </p:pic>
      <p:sp>
        <p:nvSpPr>
          <p:cNvPr id="46" name="Google Shape;46;p7"/>
          <p:cNvSpPr txBox="1"/>
          <p:nvPr>
            <p:ph idx="1" type="body"/>
          </p:nvPr>
        </p:nvSpPr>
        <p:spPr>
          <a:xfrm>
            <a:off x="1072466" y="3972551"/>
            <a:ext cx="9303986" cy="158173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4000"/>
              <a:buFont typeface="Arial"/>
              <a:buNone/>
              <a:defRPr b="0" i="0" sz="4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1072466" y="1903421"/>
            <a:ext cx="9303986" cy="2006600"/>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7000"/>
              <a:buFont typeface="Arial"/>
              <a:buNone/>
              <a:defRPr b="1" i="0" sz="70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8" name="Google Shape;48;p7"/>
          <p:cNvPicPr preferRelativeResize="0"/>
          <p:nvPr/>
        </p:nvPicPr>
        <p:blipFill rotWithShape="1">
          <a:blip r:embed="rId3">
            <a:alphaModFix/>
          </a:blip>
          <a:srcRect b="0" l="0" r="0" t="0"/>
          <a:stretch/>
        </p:blipFill>
        <p:spPr>
          <a:xfrm>
            <a:off x="9461596" y="4796445"/>
            <a:ext cx="2708749" cy="207339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49" name="Shape 49"/>
        <p:cNvGrpSpPr/>
        <p:nvPr/>
      </p:nvGrpSpPr>
      <p:grpSpPr>
        <a:xfrm>
          <a:off x="0" y="0"/>
          <a:ext cx="0" cy="0"/>
          <a:chOff x="0" y="0"/>
          <a:chExt cx="0" cy="0"/>
        </a:xfrm>
      </p:grpSpPr>
      <p:sp>
        <p:nvSpPr>
          <p:cNvPr id="50" name="Google Shape;50;p8"/>
          <p:cNvSpPr txBox="1"/>
          <p:nvPr>
            <p:ph idx="1" type="body"/>
          </p:nvPr>
        </p:nvSpPr>
        <p:spPr>
          <a:xfrm>
            <a:off x="1072466" y="1248032"/>
            <a:ext cx="9303986" cy="3073536"/>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1000"/>
              </a:spcBef>
              <a:spcAft>
                <a:spcPts val="0"/>
              </a:spcAft>
              <a:buClr>
                <a:schemeClr val="dk2"/>
              </a:buClr>
              <a:buSzPts val="7000"/>
              <a:buFont typeface="Arial"/>
              <a:buNone/>
              <a:defRPr b="1" i="0" sz="7000" u="none" cap="none" strike="noStrike">
                <a:solidFill>
                  <a:schemeClr val="dk2"/>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1" name="Google Shape;51;p8"/>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 Title ">
  <p:cSld name="1B Title ">
    <p:spTree>
      <p:nvGrpSpPr>
        <p:cNvPr id="52" name="Shape 52"/>
        <p:cNvGrpSpPr/>
        <p:nvPr/>
      </p:nvGrpSpPr>
      <p:grpSpPr>
        <a:xfrm>
          <a:off x="0" y="0"/>
          <a:ext cx="0" cy="0"/>
          <a:chOff x="0" y="0"/>
          <a:chExt cx="0" cy="0"/>
        </a:xfrm>
      </p:grpSpPr>
      <p:sp>
        <p:nvSpPr>
          <p:cNvPr id="53" name="Google Shape;53;p9"/>
          <p:cNvSpPr txBox="1"/>
          <p:nvPr>
            <p:ph type="ctrTitle"/>
          </p:nvPr>
        </p:nvSpPr>
        <p:spPr>
          <a:xfrm>
            <a:off x="1028032" y="1235677"/>
            <a:ext cx="10068336" cy="311798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Helvetica Neue"/>
              <a:buNone/>
              <a:defRPr b="1" i="0" sz="4400" u="none" cap="none" strike="noStrike">
                <a:solidFill>
                  <a:schemeClr val="dk2"/>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54" name="Google Shape;54;p9"/>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55" name="Shape 55"/>
        <p:cNvGrpSpPr/>
        <p:nvPr/>
      </p:nvGrpSpPr>
      <p:grpSpPr>
        <a:xfrm>
          <a:off x="0" y="0"/>
          <a:ext cx="0" cy="0"/>
          <a:chOff x="0" y="0"/>
          <a:chExt cx="0" cy="0"/>
        </a:xfrm>
      </p:grpSpPr>
      <p:sp>
        <p:nvSpPr>
          <p:cNvPr id="56" name="Google Shape;56;p10"/>
          <p:cNvSpPr/>
          <p:nvPr/>
        </p:nvSpPr>
        <p:spPr>
          <a:xfrm>
            <a:off x="0" y="137160"/>
            <a:ext cx="1143000" cy="1161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10"/>
          <p:cNvSpPr/>
          <p:nvPr>
            <p:ph idx="2" type="pic"/>
          </p:nvPr>
        </p:nvSpPr>
        <p:spPr>
          <a:xfrm>
            <a:off x="1570231" y="2332015"/>
            <a:ext cx="4616816" cy="3367763"/>
          </a:xfrm>
          <a:prstGeom prst="rect">
            <a:avLst/>
          </a:prstGeom>
          <a:solidFill>
            <a:schemeClr val="dk1"/>
          </a:solidFill>
          <a:ln>
            <a:noFill/>
          </a:ln>
        </p:spPr>
      </p:sp>
      <p:sp>
        <p:nvSpPr>
          <p:cNvPr id="58" name="Google Shape;58;p10"/>
          <p:cNvSpPr/>
          <p:nvPr/>
        </p:nvSpPr>
        <p:spPr>
          <a:xfrm rot="5400000">
            <a:off x="1265617" y="2179453"/>
            <a:ext cx="118034" cy="798062"/>
          </a:xfrm>
          <a:prstGeom prst="rect">
            <a:avLst/>
          </a:prstGeom>
          <a:solidFill>
            <a:srgbClr val="F5B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10"/>
          <p:cNvSpPr/>
          <p:nvPr/>
        </p:nvSpPr>
        <p:spPr>
          <a:xfrm>
            <a:off x="579241" y="577662"/>
            <a:ext cx="3904747" cy="2960422"/>
          </a:xfrm>
          <a:custGeom>
            <a:rect b="b" l="l" r="r" t="t"/>
            <a:pathLst>
              <a:path extrusionOk="0" h="2960422" w="3904747">
                <a:moveTo>
                  <a:pt x="0" y="0"/>
                </a:moveTo>
                <a:lnTo>
                  <a:pt x="3904747" y="0"/>
                </a:lnTo>
                <a:lnTo>
                  <a:pt x="3904747" y="2528622"/>
                </a:lnTo>
                <a:lnTo>
                  <a:pt x="2664228" y="2528622"/>
                </a:lnTo>
                <a:lnTo>
                  <a:pt x="2222240" y="2960422"/>
                </a:lnTo>
                <a:lnTo>
                  <a:pt x="1780252" y="2528622"/>
                </a:lnTo>
                <a:lnTo>
                  <a:pt x="0" y="2528622"/>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p10"/>
          <p:cNvSpPr txBox="1"/>
          <p:nvPr>
            <p:ph idx="1" type="subTitle"/>
          </p:nvPr>
        </p:nvSpPr>
        <p:spPr>
          <a:xfrm>
            <a:off x="925603" y="857033"/>
            <a:ext cx="3194705" cy="16557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1000"/>
              </a:spcBef>
              <a:spcAft>
                <a:spcPts val="0"/>
              </a:spcAft>
              <a:buClr>
                <a:schemeClr val="lt1"/>
              </a:buClr>
              <a:buSzPts val="4000"/>
              <a:buFont typeface="Arial"/>
              <a:buNone/>
              <a:defRPr b="1" i="0" sz="4000" u="none" cap="none" strike="noStrike">
                <a:solidFill>
                  <a:schemeClr val="lt1"/>
                </a:solidFill>
                <a:latin typeface="Helvetica Neue"/>
                <a:ea typeface="Helvetica Neue"/>
                <a:cs typeface="Helvetica Neue"/>
                <a:sym typeface="Helvetica Neue"/>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1" name="Google Shape;61;p10"/>
          <p:cNvSpPr txBox="1"/>
          <p:nvPr>
            <p:ph idx="3" type="body"/>
          </p:nvPr>
        </p:nvSpPr>
        <p:spPr>
          <a:xfrm>
            <a:off x="6531228" y="2332015"/>
            <a:ext cx="5020453" cy="337433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lt2"/>
              </a:buClr>
              <a:buSzPts val="2400"/>
              <a:buFont typeface="Arial"/>
              <a:buNone/>
              <a:defRPr b="0" i="0" sz="2400" u="none" cap="none" strike="noStrike">
                <a:solidFill>
                  <a:schemeClr val="lt2"/>
                </a:solidFill>
                <a:latin typeface="Helvetica Neue"/>
                <a:ea typeface="Helvetica Neue"/>
                <a:cs typeface="Helvetica Neue"/>
                <a:sym typeface="Helvetica Neue"/>
              </a:defRPr>
            </a:lvl1pPr>
            <a:lvl2pPr indent="-355600" lvl="1" marL="914400" marR="0" rtl="0" algn="l">
              <a:lnSpc>
                <a:spcPct val="100000"/>
              </a:lnSpc>
              <a:spcBef>
                <a:spcPts val="5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2pPr>
            <a:lvl3pPr indent="-342900" lvl="2" marL="1371600" marR="0" rtl="0" algn="l">
              <a:lnSpc>
                <a:spcPct val="100000"/>
              </a:lnSpc>
              <a:spcBef>
                <a:spcPts val="50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3pPr>
            <a:lvl4pPr indent="-330200" lvl="3" marL="18288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4pPr>
            <a:lvl5pPr indent="-330200" lvl="4" marL="2286000" marR="0" rtl="0" algn="l">
              <a:lnSpc>
                <a:spcPct val="100000"/>
              </a:lnSpc>
              <a:spcBef>
                <a:spcPts val="50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62" name="Google Shape;62;p10"/>
          <p:cNvPicPr preferRelativeResize="0"/>
          <p:nvPr/>
        </p:nvPicPr>
        <p:blipFill rotWithShape="1">
          <a:blip r:embed="rId2">
            <a:alphaModFix/>
          </a:blip>
          <a:srcRect b="0" l="0" r="0" t="0"/>
          <a:stretch/>
        </p:blipFill>
        <p:spPr>
          <a:xfrm>
            <a:off x="8842406" y="6219874"/>
            <a:ext cx="3349594" cy="6381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669024"/>
            <a:ext cx="1328738" cy="188976"/>
          </a:xfrm>
          <a:prstGeom prst="rect">
            <a:avLst/>
          </a:prstGeom>
          <a:solidFill>
            <a:srgbClr val="001E6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p:nvPr/>
        </p:nvSpPr>
        <p:spPr>
          <a:xfrm>
            <a:off x="2657476" y="6669024"/>
            <a:ext cx="1328738" cy="188976"/>
          </a:xfrm>
          <a:prstGeom prst="rect">
            <a:avLst/>
          </a:prstGeom>
          <a:solidFill>
            <a:srgbClr val="D500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1"/>
          <p:cNvSpPr/>
          <p:nvPr/>
        </p:nvSpPr>
        <p:spPr>
          <a:xfrm>
            <a:off x="1328738" y="6669024"/>
            <a:ext cx="1328738" cy="188976"/>
          </a:xfrm>
          <a:prstGeom prst="rect">
            <a:avLst/>
          </a:prstGeom>
          <a:solidFill>
            <a:srgbClr val="41B6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3986214" y="6669024"/>
            <a:ext cx="1328738" cy="188976"/>
          </a:xfrm>
          <a:prstGeom prst="rect">
            <a:avLst/>
          </a:prstGeom>
          <a:solidFill>
            <a:srgbClr val="FFB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99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99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99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aclanthology.org/2024.findings-acl.408.pdf" TargetMode="External"/><Relationship Id="rId4" Type="http://schemas.openxmlformats.org/officeDocument/2006/relationships/hyperlink" Target="https://github.com/cs32963/REInstru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idx="1" type="body"/>
          </p:nvPr>
        </p:nvSpPr>
        <p:spPr>
          <a:xfrm>
            <a:off x="336557" y="5757795"/>
            <a:ext cx="3201949" cy="79887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800"/>
              <a:buNone/>
            </a:pPr>
            <a:r>
              <a:rPr b="1" lang="en-US" sz="1800">
                <a:latin typeface="Arial"/>
                <a:ea typeface="Arial"/>
                <a:cs typeface="Arial"/>
                <a:sym typeface="Arial"/>
              </a:rPr>
              <a:t>Rohith Kumar</a:t>
            </a:r>
            <a:endParaRPr b="1" i="0" sz="1800" u="none" strike="noStrike">
              <a:latin typeface="Arial"/>
              <a:ea typeface="Arial"/>
              <a:cs typeface="Arial"/>
              <a:sym typeface="Arial"/>
            </a:endParaRPr>
          </a:p>
          <a:p>
            <a:pPr indent="0" lvl="0" marL="0" rtl="0" algn="l">
              <a:lnSpc>
                <a:spcPct val="100000"/>
              </a:lnSpc>
              <a:spcBef>
                <a:spcPts val="0"/>
              </a:spcBef>
              <a:spcAft>
                <a:spcPts val="0"/>
              </a:spcAft>
              <a:buClr>
                <a:schemeClr val="lt1"/>
              </a:buClr>
              <a:buSzPts val="1800"/>
              <a:buNone/>
            </a:pPr>
            <a:r>
              <a:rPr b="1" lang="en-US" sz="1800">
                <a:latin typeface="Arial"/>
                <a:ea typeface="Arial"/>
                <a:cs typeface="Arial"/>
                <a:sym typeface="Arial"/>
              </a:rPr>
              <a:t>Rithwik Vamshi</a:t>
            </a:r>
            <a:endParaRPr/>
          </a:p>
        </p:txBody>
      </p:sp>
      <p:sp>
        <p:nvSpPr>
          <p:cNvPr id="83" name="Google Shape;83;p14"/>
          <p:cNvSpPr txBox="1"/>
          <p:nvPr>
            <p:ph idx="2" type="body"/>
          </p:nvPr>
        </p:nvSpPr>
        <p:spPr>
          <a:xfrm>
            <a:off x="180374" y="478200"/>
            <a:ext cx="7105200" cy="1042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sz="3000"/>
              <a:t>REInstruct: Building Instruction Data from Unlabeled Corpus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999450" y="582229"/>
            <a:ext cx="6647100" cy="694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Strengths of REInstruct</a:t>
            </a:r>
            <a:endParaRPr b="1" i="0" sz="3200" u="none" cap="none" strike="noStrike">
              <a:solidFill>
                <a:schemeClr val="dk2"/>
              </a:solidFill>
              <a:latin typeface="Helvetica Neue"/>
              <a:ea typeface="Helvetica Neue"/>
              <a:cs typeface="Helvetica Neue"/>
              <a:sym typeface="Helvetica Neue"/>
            </a:endParaRPr>
          </a:p>
        </p:txBody>
      </p:sp>
      <p:sp>
        <p:nvSpPr>
          <p:cNvPr id="151" name="Google Shape;151;p23"/>
          <p:cNvSpPr txBox="1"/>
          <p:nvPr/>
        </p:nvSpPr>
        <p:spPr>
          <a:xfrm>
            <a:off x="999452" y="1539625"/>
            <a:ext cx="10488000" cy="4013100"/>
          </a:xfrm>
          <a:prstGeom prst="rect">
            <a:avLst/>
          </a:prstGeom>
          <a:noFill/>
          <a:ln>
            <a:noFill/>
          </a:ln>
        </p:spPr>
        <p:txBody>
          <a:bodyPr anchorCtr="0" anchor="ctr" bIns="45700" lIns="91425" spcFirstLastPara="1" rIns="91425" wrap="square" tIns="45700">
            <a:normAutofit lnSpcReduction="20000"/>
          </a:bodyPr>
          <a:lstStyle/>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Automation</a:t>
            </a:r>
            <a:endParaRPr b="1" i="0" sz="2000" u="none" cap="none" strike="noStrike">
              <a:solidFill>
                <a:schemeClr val="dk1"/>
              </a:solidFill>
              <a:latin typeface="Calibri"/>
              <a:ea typeface="Calibri"/>
              <a:cs typeface="Calibri"/>
              <a:sym typeface="Calibri"/>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Fully automated data generation process.</a:t>
            </a:r>
            <a:endParaRPr/>
          </a:p>
          <a:p>
            <a:pPr indent="-410028" lvl="1" marL="914400" marR="0" rtl="0" algn="l">
              <a:lnSpc>
                <a:spcPct val="100000"/>
              </a:lnSpc>
              <a:spcBef>
                <a:spcPts val="1000"/>
              </a:spcBef>
              <a:spcAft>
                <a:spcPts val="0"/>
              </a:spcAft>
              <a:buClr>
                <a:schemeClr val="dk1"/>
              </a:buClr>
              <a:buSzPts val="2857"/>
              <a:buFont typeface="Arial"/>
              <a:buChar char="○"/>
            </a:pPr>
            <a:r>
              <a:rPr i="0" lang="en-US" sz="2000" u="none" cap="none" strike="noStrike">
                <a:solidFill>
                  <a:schemeClr val="dk1"/>
                </a:solidFill>
                <a:latin typeface="Calibri"/>
                <a:ea typeface="Calibri"/>
                <a:cs typeface="Calibri"/>
                <a:sym typeface="Calibri"/>
              </a:rPr>
              <a:t>No need for human annotators or proprietary models.</a:t>
            </a:r>
            <a:endParaRPr sz="2000">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None/>
            </a:pPr>
            <a:r>
              <a:rPr b="1" i="0" lang="en-US" sz="2000" u="none" cap="none" strike="noStrike">
                <a:solidFill>
                  <a:schemeClr val="dk1"/>
                </a:solidFill>
                <a:latin typeface="Calibri"/>
                <a:ea typeface="Calibri"/>
                <a:cs typeface="Calibri"/>
                <a:sym typeface="Calibri"/>
              </a:rPr>
              <a:t>Scalability:</a:t>
            </a:r>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Easily scalable to any domain with large unlabeled corpora.</a:t>
            </a:r>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Generate data quickly and at a low cost.</a:t>
            </a:r>
            <a:endParaRPr b="1" sz="2000">
              <a:solidFill>
                <a:schemeClr val="dk1"/>
              </a:solidFill>
              <a:latin typeface="Calibri"/>
              <a:ea typeface="Calibri"/>
              <a:cs typeface="Calibri"/>
              <a:sym typeface="Calibri"/>
            </a:endParaRPr>
          </a:p>
          <a:p>
            <a:pPr indent="0" lvl="1" marL="0" marR="0" rtl="0" algn="l">
              <a:lnSpc>
                <a:spcPct val="100000"/>
              </a:lnSpc>
              <a:spcBef>
                <a:spcPts val="1000"/>
              </a:spcBef>
              <a:spcAft>
                <a:spcPts val="0"/>
              </a:spcAft>
              <a:buNone/>
            </a:pPr>
            <a:r>
              <a:rPr b="1" i="0" lang="en-US" sz="2000" u="none" cap="none" strike="noStrike">
                <a:solidFill>
                  <a:schemeClr val="dk1"/>
                </a:solidFill>
                <a:latin typeface="Calibri"/>
                <a:ea typeface="Calibri"/>
                <a:cs typeface="Calibri"/>
                <a:sym typeface="Calibri"/>
              </a:rPr>
              <a:t>Independence from Proprietary Models</a:t>
            </a:r>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Eno reliance on expensive, closed-source models.</a:t>
            </a:r>
            <a:endParaRPr/>
          </a:p>
          <a:p>
            <a:pPr indent="-410028" lvl="1" marL="914400" marR="0" rtl="0" algn="l">
              <a:lnSpc>
                <a:spcPct val="100000"/>
              </a:lnSpc>
              <a:spcBef>
                <a:spcPts val="1000"/>
              </a:spcBef>
              <a:spcAft>
                <a:spcPts val="0"/>
              </a:spcAft>
              <a:buClr>
                <a:schemeClr val="dk1"/>
              </a:buClr>
              <a:buSzPts val="2857"/>
              <a:buFont typeface="Arial"/>
              <a:buChar char="○"/>
            </a:pPr>
            <a:r>
              <a:rPr b="0" i="0" lang="en-US" sz="2000" u="none" cap="none" strike="noStrike">
                <a:solidFill>
                  <a:schemeClr val="dk1"/>
                </a:solidFill>
                <a:latin typeface="Calibri"/>
                <a:ea typeface="Calibri"/>
                <a:cs typeface="Calibri"/>
                <a:sym typeface="Calibri"/>
              </a:rPr>
              <a:t>Accessible to the broader research community.</a:t>
            </a:r>
            <a:endParaRPr b="1" i="0" sz="3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704548" y="505421"/>
            <a:ext cx="6647100" cy="12171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Limitations &amp; Future work</a:t>
            </a:r>
            <a:endParaRPr b="0" i="0" sz="1400" u="none" cap="none" strike="noStrike">
              <a:solidFill>
                <a:srgbClr val="000000"/>
              </a:solidFill>
              <a:latin typeface="Arial"/>
              <a:ea typeface="Arial"/>
              <a:cs typeface="Arial"/>
              <a:sym typeface="Arial"/>
            </a:endParaRPr>
          </a:p>
        </p:txBody>
      </p:sp>
      <p:sp>
        <p:nvSpPr>
          <p:cNvPr id="158" name="Google Shape;158;p24"/>
          <p:cNvSpPr txBox="1"/>
          <p:nvPr/>
        </p:nvSpPr>
        <p:spPr>
          <a:xfrm>
            <a:off x="999452" y="1164771"/>
            <a:ext cx="10488000" cy="39426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None/>
            </a:pPr>
            <a:r>
              <a:rPr b="1" lang="en-US" sz="1900">
                <a:solidFill>
                  <a:schemeClr val="dk1"/>
                </a:solidFill>
              </a:rPr>
              <a:t>REInstruct Limitations:</a:t>
            </a:r>
            <a:endParaRPr b="1" sz="1900">
              <a:solidFill>
                <a:schemeClr val="dk1"/>
              </a:solidFill>
            </a:endParaRPr>
          </a:p>
          <a:p>
            <a:pPr indent="-349250" lvl="0" marL="457200" rtl="0" algn="l">
              <a:spcBef>
                <a:spcPts val="0"/>
              </a:spcBef>
              <a:spcAft>
                <a:spcPts val="0"/>
              </a:spcAft>
              <a:buSzPts val="1900"/>
              <a:buChar char="●"/>
            </a:pPr>
            <a:r>
              <a:rPr lang="en-US" sz="1900">
                <a:solidFill>
                  <a:schemeClr val="dk1"/>
                </a:solidFill>
              </a:rPr>
              <a:t>REInstruct is limited by the quality of the raw corpora used for instruction generation.</a:t>
            </a:r>
            <a:endParaRPr sz="1900"/>
          </a:p>
          <a:p>
            <a:pPr indent="-349250" lvl="0" marL="457200" rtl="0" algn="l">
              <a:spcBef>
                <a:spcPts val="0"/>
              </a:spcBef>
              <a:spcAft>
                <a:spcPts val="0"/>
              </a:spcAft>
              <a:buSzPts val="1900"/>
              <a:buChar char="●"/>
            </a:pPr>
            <a:r>
              <a:rPr lang="en-US" sz="1900">
                <a:solidFill>
                  <a:schemeClr val="dk1"/>
                </a:solidFill>
              </a:rPr>
              <a:t>Some domains may require additional fine-tuning for higher specificity.</a:t>
            </a:r>
            <a:endParaRPr sz="1900"/>
          </a:p>
          <a:p>
            <a:pPr indent="-349250" lvl="0" marL="457200" rtl="0" algn="l">
              <a:spcBef>
                <a:spcPts val="0"/>
              </a:spcBef>
              <a:spcAft>
                <a:spcPts val="0"/>
              </a:spcAft>
              <a:buSzPts val="1900"/>
              <a:buChar char="●"/>
            </a:pPr>
            <a:r>
              <a:rPr lang="en-US" sz="1900">
                <a:solidFill>
                  <a:schemeClr val="dk1"/>
                </a:solidFill>
              </a:rPr>
              <a:t>Quality control in diverse, niche areas may still need further improvement.</a:t>
            </a:r>
            <a:endParaRPr sz="1900">
              <a:solidFill>
                <a:schemeClr val="dk1"/>
              </a:solidFill>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900">
                <a:solidFill>
                  <a:schemeClr val="dk1"/>
                </a:solidFill>
              </a:rPr>
              <a:t>Future Work:</a:t>
            </a:r>
            <a:endParaRPr b="1" sz="1900">
              <a:solidFill>
                <a:schemeClr val="dk1"/>
              </a:solidFill>
            </a:endParaRPr>
          </a:p>
          <a:p>
            <a:pPr indent="-349250" lvl="0" marL="457200" rtl="0" algn="l">
              <a:spcBef>
                <a:spcPts val="0"/>
              </a:spcBef>
              <a:spcAft>
                <a:spcPts val="0"/>
              </a:spcAft>
              <a:buSzPts val="1900"/>
              <a:buChar char="●"/>
            </a:pPr>
            <a:r>
              <a:rPr lang="en-US" sz="1900">
                <a:solidFill>
                  <a:schemeClr val="dk1"/>
                </a:solidFill>
              </a:rPr>
              <a:t>Integrate domain-specific expertise to improve data quality in specialized areas.</a:t>
            </a:r>
            <a:endParaRPr sz="1900"/>
          </a:p>
          <a:p>
            <a:pPr indent="-349250" lvl="0" marL="457200" rtl="0" algn="l">
              <a:spcBef>
                <a:spcPts val="0"/>
              </a:spcBef>
              <a:spcAft>
                <a:spcPts val="0"/>
              </a:spcAft>
              <a:buSzPts val="1900"/>
              <a:buChar char="●"/>
            </a:pPr>
            <a:r>
              <a:rPr lang="en-US" sz="1900">
                <a:solidFill>
                  <a:schemeClr val="dk1"/>
                </a:solidFill>
              </a:rPr>
              <a:t>Explore advanced evaluation metrics for dataset quality.</a:t>
            </a:r>
            <a:endParaRPr sz="1900">
              <a:solidFill>
                <a:schemeClr val="dk1"/>
              </a:solidFill>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674049" y="5546775"/>
            <a:ext cx="5239500" cy="880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B5E2"/>
              </a:buClr>
              <a:buSzPts val="4800"/>
              <a:buFont typeface="Arial"/>
              <a:buNone/>
            </a:pPr>
            <a:r>
              <a:rPr b="1" lang="en-US" sz="4800">
                <a:solidFill>
                  <a:srgbClr val="00B5E2"/>
                </a:solidFill>
              </a:rPr>
              <a:t>THANK YOU!!</a:t>
            </a:r>
            <a:endParaRPr b="1" i="0" sz="4800" u="none" cap="none" strike="noStrike">
              <a:solidFill>
                <a:srgbClr val="00B5E2"/>
              </a:solidFill>
              <a:latin typeface="Helvetica Neue"/>
              <a:ea typeface="Helvetica Neue"/>
              <a:cs typeface="Helvetica Neue"/>
              <a:sym typeface="Helvetica Neue"/>
            </a:endParaRPr>
          </a:p>
        </p:txBody>
      </p:sp>
      <p:sp>
        <p:nvSpPr>
          <p:cNvPr id="164" name="Google Shape;164;p25"/>
          <p:cNvSpPr txBox="1"/>
          <p:nvPr>
            <p:ph idx="1" type="body"/>
          </p:nvPr>
        </p:nvSpPr>
        <p:spPr>
          <a:xfrm>
            <a:off x="8485825" y="5585025"/>
            <a:ext cx="4818900" cy="804000"/>
          </a:xfrm>
          <a:prstGeom prst="rect">
            <a:avLst/>
          </a:prstGeom>
          <a:noFill/>
          <a:ln>
            <a:noFill/>
          </a:ln>
        </p:spPr>
        <p:txBody>
          <a:bodyPr anchorCtr="0" anchor="t" bIns="45700" lIns="91425" spcFirstLastPara="1" rIns="91425" wrap="square" tIns="45700">
            <a:normAutofit/>
          </a:bodyPr>
          <a:lstStyle/>
          <a:p>
            <a:pPr indent="0" lvl="0" marL="457200" rtl="0" algn="just">
              <a:lnSpc>
                <a:spcPct val="107000"/>
              </a:lnSpc>
              <a:spcBef>
                <a:spcPts val="0"/>
              </a:spcBef>
              <a:spcAft>
                <a:spcPts val="0"/>
              </a:spcAft>
              <a:buNone/>
            </a:pPr>
            <a:r>
              <a:rPr b="1" lang="en-US" sz="817">
                <a:solidFill>
                  <a:schemeClr val="dk1"/>
                </a:solidFill>
                <a:latin typeface="Arial"/>
                <a:ea typeface="Arial"/>
                <a:cs typeface="Arial"/>
                <a:sym typeface="Arial"/>
              </a:rPr>
              <a:t>References</a:t>
            </a:r>
            <a:endParaRPr b="1" sz="817">
              <a:solidFill>
                <a:schemeClr val="dk1"/>
              </a:solidFill>
              <a:latin typeface="Arial"/>
              <a:ea typeface="Arial"/>
              <a:cs typeface="Arial"/>
              <a:sym typeface="Arial"/>
            </a:endParaRPr>
          </a:p>
          <a:p>
            <a:pPr indent="0" lvl="0" marL="457200" rtl="0" algn="just">
              <a:lnSpc>
                <a:spcPct val="115000"/>
              </a:lnSpc>
              <a:spcBef>
                <a:spcPts val="800"/>
              </a:spcBef>
              <a:spcAft>
                <a:spcPts val="0"/>
              </a:spcAft>
              <a:buNone/>
            </a:pPr>
            <a:r>
              <a:rPr lang="en-US" sz="817">
                <a:solidFill>
                  <a:srgbClr val="B7B7B7"/>
                </a:solidFill>
                <a:latin typeface="Arial"/>
                <a:ea typeface="Arial"/>
                <a:cs typeface="Arial"/>
                <a:sym typeface="Arial"/>
              </a:rPr>
              <a:t>ACP Paper 2024: </a:t>
            </a:r>
            <a:r>
              <a:rPr lang="en-US" sz="817" u="sng">
                <a:solidFill>
                  <a:srgbClr val="B7B7B7"/>
                </a:solidFill>
                <a:latin typeface="Arial"/>
                <a:ea typeface="Arial"/>
                <a:cs typeface="Arial"/>
                <a:sym typeface="Arial"/>
                <a:hlinkClick r:id="rId3">
                  <a:extLst>
                    <a:ext uri="{A12FA001-AC4F-418D-AE19-62706E023703}">
                      <ahyp:hlinkClr val="tx"/>
                    </a:ext>
                  </a:extLst>
                </a:hlinkClick>
              </a:rPr>
              <a:t>https://aclanthology.org/2024.findings-acl.408.pdf</a:t>
            </a:r>
            <a:endParaRPr sz="817" u="sng">
              <a:solidFill>
                <a:srgbClr val="B7B7B7"/>
              </a:solidFill>
              <a:latin typeface="Arial"/>
              <a:ea typeface="Arial"/>
              <a:cs typeface="Arial"/>
              <a:sym typeface="Arial"/>
            </a:endParaRPr>
          </a:p>
          <a:p>
            <a:pPr indent="0" lvl="0" marL="457200" rtl="0" algn="just">
              <a:lnSpc>
                <a:spcPct val="115000"/>
              </a:lnSpc>
              <a:spcBef>
                <a:spcPts val="0"/>
              </a:spcBef>
              <a:spcAft>
                <a:spcPts val="0"/>
              </a:spcAft>
              <a:buNone/>
            </a:pPr>
            <a:r>
              <a:rPr lang="en-US" sz="817">
                <a:solidFill>
                  <a:srgbClr val="B7B7B7"/>
                </a:solidFill>
                <a:latin typeface="Arial"/>
                <a:ea typeface="Arial"/>
                <a:cs typeface="Arial"/>
                <a:sym typeface="Arial"/>
              </a:rPr>
              <a:t>GitHub repository: </a:t>
            </a:r>
            <a:r>
              <a:rPr lang="en-US" sz="817" u="sng">
                <a:solidFill>
                  <a:srgbClr val="B7B7B7"/>
                </a:solidFill>
                <a:latin typeface="Arial"/>
                <a:ea typeface="Arial"/>
                <a:cs typeface="Arial"/>
                <a:sym typeface="Arial"/>
                <a:hlinkClick r:id="rId4">
                  <a:extLst>
                    <a:ext uri="{A12FA001-AC4F-418D-AE19-62706E023703}">
                      <ahyp:hlinkClr val="tx"/>
                    </a:ext>
                  </a:extLst>
                </a:hlinkClick>
              </a:rPr>
              <a:t>https://github.com/cs32963/REInstruct</a:t>
            </a:r>
            <a:endParaRPr sz="817" u="sng">
              <a:solidFill>
                <a:srgbClr val="B7B7B7"/>
              </a:solidFill>
              <a:latin typeface="Arial"/>
              <a:ea typeface="Arial"/>
              <a:cs typeface="Arial"/>
              <a:sym typeface="Arial"/>
            </a:endParaRPr>
          </a:p>
          <a:p>
            <a:pPr indent="0" lvl="0" marL="0" marR="0" rtl="0" algn="l">
              <a:lnSpc>
                <a:spcPct val="90000"/>
              </a:lnSpc>
              <a:spcBef>
                <a:spcPts val="0"/>
              </a:spcBef>
              <a:spcAft>
                <a:spcPts val="0"/>
              </a:spcAft>
              <a:buNone/>
            </a:pPr>
            <a:r>
              <a:t/>
            </a:r>
            <a:endParaRPr b="1" sz="91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2" type="body"/>
          </p:nvPr>
        </p:nvSpPr>
        <p:spPr>
          <a:xfrm>
            <a:off x="704542" y="225066"/>
            <a:ext cx="9303986" cy="77590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2800"/>
              <a:buFont typeface="Arial"/>
              <a:buNone/>
            </a:pPr>
            <a:r>
              <a:rPr lang="en-US" sz="2800"/>
              <a:t>Introduction</a:t>
            </a:r>
            <a:endParaRPr sz="2800"/>
          </a:p>
        </p:txBody>
      </p:sp>
      <p:sp>
        <p:nvSpPr>
          <p:cNvPr id="90" name="Google Shape;90;p15"/>
          <p:cNvSpPr txBox="1"/>
          <p:nvPr/>
        </p:nvSpPr>
        <p:spPr>
          <a:xfrm>
            <a:off x="703500" y="1209150"/>
            <a:ext cx="10785000" cy="4439700"/>
          </a:xfrm>
          <a:prstGeom prst="rect">
            <a:avLst/>
          </a:prstGeom>
          <a:noFill/>
          <a:ln>
            <a:noFill/>
          </a:ln>
        </p:spPr>
        <p:txBody>
          <a:bodyPr anchorCtr="0" anchor="t" bIns="45700" lIns="91425" spcFirstLastPara="1" rIns="91425" wrap="square" tIns="45700">
            <a:noAutofit/>
          </a:bodyPr>
          <a:lstStyle/>
          <a:p>
            <a:pPr indent="457200" lvl="0" marL="0" rtl="0" algn="l">
              <a:lnSpc>
                <a:spcPct val="150000"/>
              </a:lnSpc>
              <a:spcBef>
                <a:spcPts val="1000"/>
              </a:spcBef>
              <a:spcAft>
                <a:spcPts val="0"/>
              </a:spcAft>
              <a:buNone/>
            </a:pPr>
            <a:r>
              <a:rPr b="1" lang="en-US" sz="2000">
                <a:solidFill>
                  <a:schemeClr val="dk1"/>
                </a:solidFill>
                <a:latin typeface="Calibri"/>
                <a:ea typeface="Calibri"/>
                <a:cs typeface="Calibri"/>
                <a:sym typeface="Calibri"/>
              </a:rPr>
              <a:t>Instruction-Tuned Models</a:t>
            </a:r>
            <a:endParaRPr b="1" sz="2000">
              <a:solidFill>
                <a:schemeClr val="dk1"/>
              </a:solidFill>
              <a:latin typeface="Calibri"/>
              <a:ea typeface="Calibri"/>
              <a:cs typeface="Calibri"/>
              <a:sym typeface="Calibri"/>
            </a:endParaRPr>
          </a:p>
          <a:p>
            <a:pPr indent="-355600" lvl="1" marL="914400" rtl="0" algn="l">
              <a:lnSpc>
                <a:spcPct val="15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Models fine-tuned on input-output task pairs, e.g., ChatGPT.</a:t>
            </a:r>
            <a:endParaRPr/>
          </a:p>
          <a:p>
            <a:pPr indent="457200" lvl="0" marL="0" rtl="0" algn="l">
              <a:lnSpc>
                <a:spcPct val="150000"/>
              </a:lnSpc>
              <a:spcBef>
                <a:spcPts val="1000"/>
              </a:spcBef>
              <a:spcAft>
                <a:spcPts val="0"/>
              </a:spcAft>
              <a:buNone/>
            </a:pPr>
            <a:r>
              <a:rPr b="1" lang="en-US" sz="2000">
                <a:solidFill>
                  <a:schemeClr val="dk1"/>
                </a:solidFill>
                <a:latin typeface="Calibri"/>
                <a:ea typeface="Calibri"/>
                <a:cs typeface="Calibri"/>
                <a:sym typeface="Calibri"/>
              </a:rPr>
              <a:t>Instruction datasets</a:t>
            </a:r>
            <a:endParaRPr b="1" sz="2000">
              <a:solidFill>
                <a:schemeClr val="dk1"/>
              </a:solidFill>
              <a:latin typeface="Calibri"/>
              <a:ea typeface="Calibri"/>
              <a:cs typeface="Calibri"/>
              <a:sym typeface="Calibri"/>
            </a:endParaRPr>
          </a:p>
          <a:p>
            <a:pPr indent="-355600" lvl="1" marL="914400" rtl="0" algn="l">
              <a:lnSpc>
                <a:spcPct val="15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Enable precise task understanding for models like GPT and ChatGPT</a:t>
            </a:r>
            <a:endParaRPr sz="2000">
              <a:solidFill>
                <a:schemeClr val="dk1"/>
              </a:solidFill>
              <a:latin typeface="Calibri"/>
              <a:ea typeface="Calibri"/>
              <a:cs typeface="Calibri"/>
              <a:sym typeface="Calibri"/>
            </a:endParaRPr>
          </a:p>
          <a:p>
            <a:pPr indent="0" lvl="0" marL="457200" rtl="0" algn="l">
              <a:lnSpc>
                <a:spcPct val="150000"/>
              </a:lnSpc>
              <a:spcBef>
                <a:spcPts val="1000"/>
              </a:spcBef>
              <a:spcAft>
                <a:spcPts val="0"/>
              </a:spcAft>
              <a:buNone/>
            </a:pPr>
            <a:r>
              <a:rPr b="1" lang="en-US" sz="2000">
                <a:solidFill>
                  <a:schemeClr val="dk1"/>
                </a:solidFill>
                <a:latin typeface="Calibri"/>
                <a:ea typeface="Calibri"/>
                <a:cs typeface="Calibri"/>
                <a:sym typeface="Calibri"/>
              </a:rPr>
              <a:t>Challenge</a:t>
            </a:r>
            <a:endParaRPr/>
          </a:p>
          <a:p>
            <a:pPr indent="-355600" lvl="1" marL="914400" rtl="0" algn="l">
              <a:lnSpc>
                <a:spcPct val="15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Expensive, human-annotated datasets.</a:t>
            </a:r>
            <a:endParaRPr sz="2000">
              <a:solidFill>
                <a:schemeClr val="dk1"/>
              </a:solidFill>
              <a:latin typeface="Calibri"/>
              <a:ea typeface="Calibri"/>
              <a:cs typeface="Calibri"/>
              <a:sym typeface="Calibri"/>
            </a:endParaRPr>
          </a:p>
          <a:p>
            <a:pPr indent="-355600" lvl="1" marL="914400" rtl="0" algn="l">
              <a:lnSpc>
                <a:spcPct val="15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Dependency on pre-existing instruction-tuned models</a:t>
            </a:r>
            <a:endParaRPr b="1"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2" type="body"/>
          </p:nvPr>
        </p:nvSpPr>
        <p:spPr>
          <a:xfrm>
            <a:off x="704542" y="225066"/>
            <a:ext cx="9303986" cy="77590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2800"/>
              <a:buFont typeface="Arial"/>
              <a:buNone/>
            </a:pPr>
            <a:r>
              <a:rPr lang="en-US" sz="2800"/>
              <a:t>Problem Statement</a:t>
            </a:r>
            <a:endParaRPr sz="2800"/>
          </a:p>
        </p:txBody>
      </p:sp>
      <p:sp>
        <p:nvSpPr>
          <p:cNvPr id="97" name="Google Shape;97;p16"/>
          <p:cNvSpPr txBox="1"/>
          <p:nvPr/>
        </p:nvSpPr>
        <p:spPr>
          <a:xfrm>
            <a:off x="942039" y="1447689"/>
            <a:ext cx="10785000" cy="3700781"/>
          </a:xfrm>
          <a:prstGeom prst="rect">
            <a:avLst/>
          </a:prstGeom>
          <a:noFill/>
          <a:ln>
            <a:noFill/>
          </a:ln>
        </p:spPr>
        <p:txBody>
          <a:bodyPr anchorCtr="0" anchor="t" bIns="45700" lIns="91425" spcFirstLastPara="1" rIns="91425" wrap="square" tIns="45700">
            <a:noAutofit/>
          </a:bodyPr>
          <a:lstStyle/>
          <a:p>
            <a:pPr indent="0" lvl="2"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Issue Addressed</a:t>
            </a:r>
            <a:endParaRPr/>
          </a:p>
          <a:p>
            <a:pPr indent="0" lvl="2" marL="0" marR="0" rtl="0" algn="l">
              <a:lnSpc>
                <a:spcPct val="100000"/>
              </a:lnSpc>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Scarcity of instruction datasets for open-source use.</a:t>
            </a:r>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High costs and low scalability of manual annotation.</a:t>
            </a:r>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Dependency on proprietary models limits accessibility.</a:t>
            </a:r>
            <a:endParaRPr/>
          </a:p>
          <a:p>
            <a:pPr indent="-342900" lvl="2"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Underutilization of vast unlabeled corpora.</a:t>
            </a:r>
            <a:endParaRPr/>
          </a:p>
          <a:p>
            <a:pPr indent="0" lvl="2"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Goal</a:t>
            </a:r>
            <a:endParaRPr/>
          </a:p>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Democratize dataset creation by making it scalable, cost-effective, and accessible.</a:t>
            </a:r>
            <a:endParaRPr/>
          </a:p>
          <a:p>
            <a:pPr indent="0" lvl="1" marL="558800" marR="0" rtl="0" algn="l">
              <a:lnSpc>
                <a:spcPct val="150000"/>
              </a:lnSpc>
              <a:spcBef>
                <a:spcPts val="1000"/>
              </a:spcBef>
              <a:spcAft>
                <a:spcPts val="0"/>
              </a:spcAft>
              <a:buNone/>
            </a:pPr>
            <a:r>
              <a:t/>
            </a:r>
            <a:endParaRPr b="0" i="0" sz="2000" u="none" cap="none" strike="noStrike">
              <a:solidFill>
                <a:schemeClr val="dk1"/>
              </a:solidFill>
              <a:latin typeface="Calibri"/>
              <a:ea typeface="Calibri"/>
              <a:cs typeface="Calibri"/>
              <a:sym typeface="Calibri"/>
            </a:endParaRPr>
          </a:p>
          <a:p>
            <a:pPr indent="0" lvl="0" marL="1143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A diagram of text and a magnifying glass&#10;&#10;Description automatically generated" id="103" name="Google Shape;103;p17"/>
          <p:cNvPicPr preferRelativeResize="0"/>
          <p:nvPr/>
        </p:nvPicPr>
        <p:blipFill rotWithShape="1">
          <a:blip r:embed="rId3">
            <a:alphaModFix/>
          </a:blip>
          <a:srcRect b="0" l="0" r="0" t="0"/>
          <a:stretch/>
        </p:blipFill>
        <p:spPr>
          <a:xfrm>
            <a:off x="6495525" y="2824850"/>
            <a:ext cx="5463850" cy="1836275"/>
          </a:xfrm>
          <a:prstGeom prst="rect">
            <a:avLst/>
          </a:prstGeom>
          <a:noFill/>
          <a:ln>
            <a:noFill/>
          </a:ln>
        </p:spPr>
      </p:pic>
      <p:sp>
        <p:nvSpPr>
          <p:cNvPr id="104" name="Google Shape;104;p17"/>
          <p:cNvSpPr txBox="1"/>
          <p:nvPr/>
        </p:nvSpPr>
        <p:spPr>
          <a:xfrm>
            <a:off x="999348" y="605971"/>
            <a:ext cx="4697118" cy="121712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1000"/>
              </a:spcBef>
              <a:spcAft>
                <a:spcPts val="0"/>
              </a:spcAft>
              <a:buNone/>
            </a:pPr>
            <a:r>
              <a:rPr b="1" i="0" lang="en-US" sz="4000" u="none" cap="none" strike="noStrike">
                <a:solidFill>
                  <a:schemeClr val="dk1"/>
                </a:solidFill>
                <a:latin typeface="Helvetica Neue"/>
                <a:ea typeface="Helvetica Neue"/>
                <a:cs typeface="Helvetica Neue"/>
                <a:sym typeface="Helvetica Neue"/>
              </a:rPr>
              <a:t>REInstruct</a:t>
            </a:r>
            <a:endParaRPr/>
          </a:p>
        </p:txBody>
      </p:sp>
      <p:sp>
        <p:nvSpPr>
          <p:cNvPr id="105" name="Google Shape;105;p17"/>
          <p:cNvSpPr txBox="1"/>
          <p:nvPr/>
        </p:nvSpPr>
        <p:spPr>
          <a:xfrm>
            <a:off x="999346" y="2288331"/>
            <a:ext cx="4697119" cy="3374337"/>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600">
                <a:solidFill>
                  <a:schemeClr val="dk1"/>
                </a:solidFill>
              </a:rPr>
              <a:t>Pipeline:</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Curate seed dataset with basic instructions.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Augment using backtranslation and filtering.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Fine-tune smaller models (e.g., GPT-2).</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Evaluate with benchmarks like AlpacaEval.</a:t>
            </a:r>
            <a:endParaRPr sz="1600">
              <a:solidFill>
                <a:schemeClr val="dk1"/>
              </a:solidFill>
            </a:endParaRPr>
          </a:p>
          <a:p>
            <a:pPr indent="0" lvl="0" marL="0" rtl="0" algn="l">
              <a:lnSpc>
                <a:spcPct val="115000"/>
              </a:lnSpc>
              <a:spcBef>
                <a:spcPts val="1200"/>
              </a:spcBef>
              <a:spcAft>
                <a:spcPts val="0"/>
              </a:spcAft>
              <a:buNone/>
            </a:pPr>
            <a:r>
              <a:rPr b="1" lang="en-US" sz="1600">
                <a:solidFill>
                  <a:schemeClr val="dk1"/>
                </a:solidFill>
              </a:rPr>
              <a:t>Key Benefits:</a:t>
            </a:r>
            <a:r>
              <a:rPr lang="en-US" sz="1600">
                <a:solidFill>
                  <a:schemeClr val="dk1"/>
                </a:solidFill>
              </a:rPr>
              <a:t> Cost-effective, reduces manual annotation, enables open-source models.</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b="1" lang="en-US" sz="1100">
                <a:solidFill>
                  <a:srgbClr val="B7B7B7"/>
                </a:solidFill>
              </a:rPr>
              <a:t>Constraints:</a:t>
            </a:r>
            <a:r>
              <a:rPr lang="en-US" sz="1100">
                <a:solidFill>
                  <a:srgbClr val="B7B7B7"/>
                </a:solidFill>
              </a:rPr>
              <a:t> Limited to smaller models due to hardware (24GB VRAM).</a:t>
            </a:r>
            <a:endParaRPr sz="1700">
              <a:solidFill>
                <a:srgbClr val="B7B7B7"/>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2" type="body"/>
          </p:nvPr>
        </p:nvSpPr>
        <p:spPr>
          <a:xfrm>
            <a:off x="824300" y="225075"/>
            <a:ext cx="9184200" cy="7758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2800"/>
              <a:buFont typeface="Arial"/>
              <a:buNone/>
            </a:pPr>
            <a:r>
              <a:rPr lang="en-US" sz="3200"/>
              <a:t>Existing Methods vs REInstruct</a:t>
            </a:r>
            <a:endParaRPr sz="3200"/>
          </a:p>
        </p:txBody>
      </p:sp>
      <p:pic>
        <p:nvPicPr>
          <p:cNvPr descr="A diagram of a manual annotation&#10;&#10;Description automatically generated" id="112" name="Google Shape;112;p18"/>
          <p:cNvPicPr preferRelativeResize="0"/>
          <p:nvPr/>
        </p:nvPicPr>
        <p:blipFill rotWithShape="1">
          <a:blip r:embed="rId3">
            <a:alphaModFix/>
          </a:blip>
          <a:srcRect b="0" l="0" r="0" t="0"/>
          <a:stretch/>
        </p:blipFill>
        <p:spPr>
          <a:xfrm>
            <a:off x="989500" y="1292300"/>
            <a:ext cx="4674700" cy="4480076"/>
          </a:xfrm>
          <a:prstGeom prst="rect">
            <a:avLst/>
          </a:prstGeom>
          <a:noFill/>
          <a:ln>
            <a:noFill/>
          </a:ln>
        </p:spPr>
      </p:pic>
      <p:sp>
        <p:nvSpPr>
          <p:cNvPr id="113" name="Google Shape;113;p18"/>
          <p:cNvSpPr txBox="1"/>
          <p:nvPr/>
        </p:nvSpPr>
        <p:spPr>
          <a:xfrm>
            <a:off x="1482375" y="5848150"/>
            <a:ext cx="3811800" cy="480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2"/>
              </a:buClr>
              <a:buSzPts val="2800"/>
              <a:buFont typeface="Arial"/>
              <a:buNone/>
            </a:pPr>
            <a:r>
              <a:rPr b="0" i="0" lang="en-US" sz="1400" u="none" cap="none" strike="noStrike">
                <a:solidFill>
                  <a:srgbClr val="B7B7B7"/>
                </a:solidFill>
                <a:latin typeface="Arial"/>
                <a:ea typeface="Arial"/>
                <a:cs typeface="Arial"/>
                <a:sym typeface="Arial"/>
              </a:rPr>
              <a:t>Comparison of our automatic instruction data annotation method and previous methods.</a:t>
            </a:r>
            <a:endParaRPr b="0" i="0" sz="1400" u="none" cap="none" strike="noStrike">
              <a:solidFill>
                <a:srgbClr val="B7B7B7"/>
              </a:solidFill>
              <a:latin typeface="Arial"/>
              <a:ea typeface="Arial"/>
              <a:cs typeface="Arial"/>
              <a:sym typeface="Arial"/>
            </a:endParaRPr>
          </a:p>
        </p:txBody>
      </p:sp>
      <p:sp>
        <p:nvSpPr>
          <p:cNvPr id="114" name="Google Shape;114;p18"/>
          <p:cNvSpPr txBox="1"/>
          <p:nvPr/>
        </p:nvSpPr>
        <p:spPr>
          <a:xfrm>
            <a:off x="6609523" y="1976362"/>
            <a:ext cx="5436703" cy="34932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700" u="none" cap="none" strike="noStrike">
                <a:solidFill>
                  <a:srgbClr val="000000"/>
                </a:solidFill>
                <a:latin typeface="Calibri"/>
                <a:ea typeface="Calibri"/>
                <a:cs typeface="Calibri"/>
                <a:sym typeface="Calibri"/>
              </a:rPr>
              <a:t>Manual Annotation</a:t>
            </a:r>
            <a:endParaRPr b="0" i="0" sz="1700" u="none" cap="none" strike="noStrike">
              <a:solidFill>
                <a:srgbClr val="000000"/>
              </a:solidFill>
              <a:latin typeface="Calibri"/>
              <a:ea typeface="Calibri"/>
              <a:cs typeface="Calibri"/>
              <a:sym typeface="Calibri"/>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Relies on human experts.</a:t>
            </a:r>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Accurate but time-consuming, expensive, and hard to scale.</a:t>
            </a:r>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700" u="none" cap="none" strike="noStrike">
                <a:solidFill>
                  <a:srgbClr val="000000"/>
                </a:solidFill>
                <a:latin typeface="Calibri"/>
                <a:ea typeface="Calibri"/>
                <a:cs typeface="Calibri"/>
                <a:sym typeface="Calibri"/>
              </a:rPr>
              <a:t>Distillation from Proprietary Models</a:t>
            </a:r>
            <a:endParaRPr b="0" i="0" sz="1700" u="none" cap="none" strike="noStrike">
              <a:solidFill>
                <a:srgbClr val="000000"/>
              </a:solidFill>
              <a:latin typeface="Calibri"/>
              <a:ea typeface="Calibri"/>
              <a:cs typeface="Calibri"/>
              <a:sym typeface="Calibri"/>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Generates synthetic data using pre-trained models.</a:t>
            </a:r>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Limited by restricted access and variable quality.</a:t>
            </a:r>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700" u="none" cap="none" strike="noStrike">
                <a:solidFill>
                  <a:srgbClr val="000000"/>
                </a:solidFill>
                <a:latin typeface="Calibri"/>
                <a:ea typeface="Calibri"/>
                <a:cs typeface="Calibri"/>
                <a:sym typeface="Calibri"/>
              </a:rPr>
              <a:t>Building from Unlabeled Corpus (REInstruct)</a:t>
            </a:r>
            <a:endParaRPr b="0" i="0" sz="1700" u="none" cap="none" strike="noStrike">
              <a:solidFill>
                <a:srgbClr val="000000"/>
              </a:solidFill>
              <a:latin typeface="Calibri"/>
              <a:ea typeface="Calibri"/>
              <a:cs typeface="Calibri"/>
              <a:sym typeface="Calibri"/>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Automates task generation from raw text.</a:t>
            </a:r>
            <a:endParaRPr/>
          </a:p>
          <a:p>
            <a:pPr indent="-107950" lvl="0" marL="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Cost-effective, scalable, and diverse data creation.</a:t>
            </a:r>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subTitle"/>
          </p:nvPr>
        </p:nvSpPr>
        <p:spPr>
          <a:xfrm>
            <a:off x="704550" y="384675"/>
            <a:ext cx="11965200" cy="616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Framework</a:t>
            </a:r>
            <a:endParaRPr b="1" i="0" sz="4000" u="none" cap="none" strike="noStrike">
              <a:solidFill>
                <a:schemeClr val="dk1"/>
              </a:solidFill>
              <a:latin typeface="Helvetica Neue"/>
              <a:ea typeface="Helvetica Neue"/>
              <a:cs typeface="Helvetica Neue"/>
              <a:sym typeface="Helvetica Neue"/>
            </a:endParaRPr>
          </a:p>
        </p:txBody>
      </p:sp>
      <p:sp>
        <p:nvSpPr>
          <p:cNvPr id="121" name="Google Shape;121;p19"/>
          <p:cNvSpPr txBox="1"/>
          <p:nvPr/>
        </p:nvSpPr>
        <p:spPr>
          <a:xfrm>
            <a:off x="1021175" y="1725475"/>
            <a:ext cx="10403100" cy="2642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900">
                <a:solidFill>
                  <a:schemeClr val="dk1"/>
                </a:solidFill>
              </a:rPr>
              <a:t>Steps:</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b="1" lang="en-US" sz="1900">
                <a:solidFill>
                  <a:schemeClr val="dk1"/>
                </a:solidFill>
              </a:rPr>
              <a:t>Seed Creation:</a:t>
            </a:r>
            <a:r>
              <a:rPr lang="en-US" sz="1900">
                <a:solidFill>
                  <a:schemeClr val="dk1"/>
                </a:solidFill>
              </a:rPr>
              <a:t> Simple instruction-response pairs.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Augmentation:</a:t>
            </a:r>
            <a:r>
              <a:rPr lang="en-US" sz="1900">
                <a:solidFill>
                  <a:schemeClr val="dk1"/>
                </a:solidFill>
              </a:rPr>
              <a:t> Backtranslation for diversity.</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Fine-Tuning:</a:t>
            </a:r>
            <a:r>
              <a:rPr lang="en-US" sz="1900">
                <a:solidFill>
                  <a:schemeClr val="dk1"/>
                </a:solidFill>
              </a:rPr>
              <a:t> Train on augmented datasets (GPT-2).</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Evaluation:</a:t>
            </a:r>
            <a:r>
              <a:rPr lang="en-US" sz="1900">
                <a:solidFill>
                  <a:schemeClr val="dk1"/>
                </a:solidFill>
              </a:rPr>
              <a:t> Benchmarked on smaller datasets.</a:t>
            </a:r>
            <a:endParaRPr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rPr b="1" lang="en-US">
                <a:solidFill>
                  <a:srgbClr val="B7B7B7"/>
                </a:solidFill>
              </a:rPr>
              <a:t>Note:</a:t>
            </a:r>
            <a:r>
              <a:rPr lang="en-US">
                <a:solidFill>
                  <a:srgbClr val="B7B7B7"/>
                </a:solidFill>
              </a:rPr>
              <a:t> Pre-generated datasets used; experiments scaled to GPT-2 due to memory constraints.</a:t>
            </a:r>
            <a:endParaRPr sz="2300">
              <a:solidFill>
                <a:srgbClr val="B7B7B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subTitle"/>
          </p:nvPr>
        </p:nvSpPr>
        <p:spPr>
          <a:xfrm>
            <a:off x="704550" y="384675"/>
            <a:ext cx="11965200" cy="616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Framework</a:t>
            </a:r>
            <a:endParaRPr b="1" i="0" sz="4000" u="none" cap="none" strike="noStrike">
              <a:solidFill>
                <a:schemeClr val="dk1"/>
              </a:solidFill>
              <a:latin typeface="Helvetica Neue"/>
              <a:ea typeface="Helvetica Neue"/>
              <a:cs typeface="Helvetica Neue"/>
              <a:sym typeface="Helvetica Neue"/>
            </a:endParaRPr>
          </a:p>
        </p:txBody>
      </p:sp>
      <p:sp>
        <p:nvSpPr>
          <p:cNvPr id="128" name="Google Shape;128;p20"/>
          <p:cNvSpPr txBox="1"/>
          <p:nvPr/>
        </p:nvSpPr>
        <p:spPr>
          <a:xfrm>
            <a:off x="1006550" y="777024"/>
            <a:ext cx="10403100" cy="514669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800"/>
              <a:buFont typeface="Arial"/>
              <a:buNone/>
            </a:pPr>
            <a:r>
              <a:t/>
            </a:r>
            <a:endParaRPr b="0" i="0" sz="2000" u="none" cap="none" strike="noStrike">
              <a:solidFill>
                <a:schemeClr val="dk1"/>
              </a:solidFill>
              <a:latin typeface="Calibri"/>
              <a:ea typeface="Calibri"/>
              <a:cs typeface="Calibri"/>
              <a:sym typeface="Calibri"/>
            </a:endParaRPr>
          </a:p>
        </p:txBody>
      </p:sp>
      <p:pic>
        <p:nvPicPr>
          <p:cNvPr descr="Diagram of instruction&#10;&#10;Description automatically generated" id="129" name="Google Shape;129;p20"/>
          <p:cNvPicPr preferRelativeResize="0"/>
          <p:nvPr/>
        </p:nvPicPr>
        <p:blipFill rotWithShape="1">
          <a:blip r:embed="rId3">
            <a:alphaModFix/>
          </a:blip>
          <a:srcRect b="0" l="0" r="0" t="0"/>
          <a:stretch/>
        </p:blipFill>
        <p:spPr>
          <a:xfrm>
            <a:off x="853850" y="1393225"/>
            <a:ext cx="10831401" cy="4530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subTitle"/>
          </p:nvPr>
        </p:nvSpPr>
        <p:spPr>
          <a:xfrm>
            <a:off x="704550" y="384675"/>
            <a:ext cx="11965200" cy="616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Dataset</a:t>
            </a:r>
            <a:endParaRPr b="1" i="0" sz="3200" u="none" cap="none" strike="noStrike">
              <a:solidFill>
                <a:schemeClr val="dk2"/>
              </a:solidFill>
              <a:latin typeface="Helvetica Neue"/>
              <a:ea typeface="Helvetica Neue"/>
              <a:cs typeface="Helvetica Neue"/>
              <a:sym typeface="Helvetica Neue"/>
            </a:endParaRPr>
          </a:p>
        </p:txBody>
      </p:sp>
      <p:sp>
        <p:nvSpPr>
          <p:cNvPr id="136" name="Google Shape;136;p21"/>
          <p:cNvSpPr txBox="1"/>
          <p:nvPr/>
        </p:nvSpPr>
        <p:spPr>
          <a:xfrm>
            <a:off x="1302075" y="1281875"/>
            <a:ext cx="11167800" cy="5318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900">
                <a:solidFill>
                  <a:schemeClr val="dk1"/>
                </a:solidFill>
              </a:rPr>
              <a:t>Pre-generated Datasets:</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US" sz="1900">
                <a:solidFill>
                  <a:schemeClr val="dk1"/>
                </a:solidFill>
              </a:rPr>
              <a:t>3k instructions from OpenAssistant (Köpf et al., 2023).</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4k rewriting data from GPT-3.5-turbo.</a:t>
            </a:r>
            <a:endParaRPr sz="1900">
              <a:solidFill>
                <a:schemeClr val="dk1"/>
              </a:solidFill>
            </a:endParaRPr>
          </a:p>
          <a:p>
            <a:pPr indent="0" lvl="0" marL="45720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rPr b="1" lang="en-US" sz="1900">
                <a:solidFill>
                  <a:schemeClr val="dk1"/>
                </a:solidFill>
              </a:rPr>
              <a:t>Baselines for Comparison:</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b="1" lang="en-US" sz="1900">
                <a:solidFill>
                  <a:schemeClr val="dk1"/>
                </a:solidFill>
              </a:rPr>
              <a:t>OASST3K</a:t>
            </a:r>
            <a:r>
              <a:rPr lang="en-US" sz="1900">
                <a:solidFill>
                  <a:schemeClr val="dk1"/>
                </a:solidFill>
              </a:rPr>
              <a:t>: LLaMA with 3k instructions.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Guanaco</a:t>
            </a:r>
            <a:r>
              <a:rPr lang="en-US" sz="1900">
                <a:solidFill>
                  <a:schemeClr val="dk1"/>
                </a:solidFill>
              </a:rPr>
              <a:t>: LLaMA with 9k instructions.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Dromedaryours</a:t>
            </a:r>
            <a:r>
              <a:rPr lang="en-US" sz="1900">
                <a:solidFill>
                  <a:schemeClr val="dk1"/>
                </a:solidFill>
              </a:rPr>
              <a:t>: LLaMA with 40k instructions.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Humpbackours</a:t>
            </a:r>
            <a:r>
              <a:rPr lang="en-US" sz="1900">
                <a:solidFill>
                  <a:schemeClr val="dk1"/>
                </a:solidFill>
              </a:rPr>
              <a:t>: C4 + LLaMA-7B.</a:t>
            </a:r>
            <a:endParaRPr sz="1900">
              <a:solidFill>
                <a:schemeClr val="dk1"/>
              </a:solidFill>
            </a:endParaRPr>
          </a:p>
          <a:p>
            <a:pPr indent="0" lvl="0" marL="0" rtl="0" algn="l">
              <a:lnSpc>
                <a:spcPct val="115000"/>
              </a:lnSpc>
              <a:spcBef>
                <a:spcPts val="1200"/>
              </a:spcBef>
              <a:spcAft>
                <a:spcPts val="0"/>
              </a:spcAft>
              <a:buNone/>
            </a:pPr>
            <a:r>
              <a:t/>
            </a:r>
            <a:endParaRPr sz="1900">
              <a:solidFill>
                <a:schemeClr val="dk1"/>
              </a:solidFill>
            </a:endParaRPr>
          </a:p>
          <a:p>
            <a:pPr indent="-298450" lvl="0" marL="457200" rtl="0" algn="l">
              <a:lnSpc>
                <a:spcPct val="115000"/>
              </a:lnSpc>
              <a:spcBef>
                <a:spcPts val="1200"/>
              </a:spcBef>
              <a:spcAft>
                <a:spcPts val="0"/>
              </a:spcAft>
              <a:buClr>
                <a:srgbClr val="CCCCCC"/>
              </a:buClr>
              <a:buSzPts val="1100"/>
              <a:buChar char="❖"/>
            </a:pPr>
            <a:r>
              <a:rPr lang="en-US" sz="1100">
                <a:solidFill>
                  <a:srgbClr val="CCCCCC"/>
                </a:solidFill>
              </a:rPr>
              <a:t>Relied on pre-generated datasets; dataset generation was not reproduced.</a:t>
            </a:r>
            <a:endParaRPr sz="1100">
              <a:solidFill>
                <a:srgbClr val="CCCCCC"/>
              </a:solidFill>
            </a:endParaRPr>
          </a:p>
          <a:p>
            <a:pPr indent="-298450" lvl="0" marL="457200" rtl="0" algn="l">
              <a:lnSpc>
                <a:spcPct val="115000"/>
              </a:lnSpc>
              <a:spcBef>
                <a:spcPts val="0"/>
              </a:spcBef>
              <a:spcAft>
                <a:spcPts val="0"/>
              </a:spcAft>
              <a:buClr>
                <a:srgbClr val="CCCCCC"/>
              </a:buClr>
              <a:buSzPts val="1100"/>
              <a:buChar char="❖"/>
            </a:pPr>
            <a:r>
              <a:rPr lang="en-US" sz="1100">
                <a:solidFill>
                  <a:srgbClr val="CCCCCC"/>
                </a:solidFill>
              </a:rPr>
              <a:t>Experiments were limited to GPT-2 due to system constraints.</a:t>
            </a:r>
            <a:endParaRPr b="1" sz="1700">
              <a:solidFill>
                <a:srgbClr val="CCCCCC"/>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1" type="subTitle"/>
          </p:nvPr>
        </p:nvSpPr>
        <p:spPr>
          <a:xfrm>
            <a:off x="704550" y="384675"/>
            <a:ext cx="11965200" cy="6162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2"/>
              </a:buClr>
              <a:buSzPts val="3200"/>
              <a:buFont typeface="Arial"/>
              <a:buNone/>
            </a:pPr>
            <a:r>
              <a:rPr b="1" i="0" lang="en-US" sz="3200" u="none" cap="none" strike="noStrike">
                <a:solidFill>
                  <a:schemeClr val="dk2"/>
                </a:solidFill>
                <a:latin typeface="Helvetica Neue"/>
                <a:ea typeface="Helvetica Neue"/>
                <a:cs typeface="Helvetica Neue"/>
                <a:sym typeface="Helvetica Neue"/>
              </a:rPr>
              <a:t>Results</a:t>
            </a:r>
            <a:endParaRPr b="1" i="0" sz="3200" u="none" cap="none" strike="noStrike">
              <a:solidFill>
                <a:schemeClr val="dk2"/>
              </a:solidFill>
              <a:latin typeface="Helvetica Neue"/>
              <a:ea typeface="Helvetica Neue"/>
              <a:cs typeface="Helvetica Neue"/>
              <a:sym typeface="Helvetica Neue"/>
            </a:endParaRPr>
          </a:p>
        </p:txBody>
      </p:sp>
      <p:sp>
        <p:nvSpPr>
          <p:cNvPr id="143" name="Google Shape;143;p22"/>
          <p:cNvSpPr txBox="1"/>
          <p:nvPr/>
        </p:nvSpPr>
        <p:spPr>
          <a:xfrm>
            <a:off x="793450" y="1158024"/>
            <a:ext cx="11167800" cy="47474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144" name="Google Shape;144;p22"/>
          <p:cNvPicPr preferRelativeResize="0"/>
          <p:nvPr/>
        </p:nvPicPr>
        <p:blipFill>
          <a:blip r:embed="rId3">
            <a:alphaModFix/>
          </a:blip>
          <a:stretch>
            <a:fillRect/>
          </a:stretch>
        </p:blipFill>
        <p:spPr>
          <a:xfrm>
            <a:off x="990600" y="1440350"/>
            <a:ext cx="10210800" cy="462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s uic december 2020">
  <a:themeElements>
    <a:clrScheme name="Custom 9">
      <a:dk1>
        <a:srgbClr val="001E61"/>
      </a:dk1>
      <a:lt1>
        <a:srgbClr val="FFFFFF"/>
      </a:lt1>
      <a:dk2>
        <a:srgbClr val="00B5E2"/>
      </a:dk2>
      <a:lt2>
        <a:srgbClr val="656665"/>
      </a:lt2>
      <a:accent1>
        <a:srgbClr val="FFC72C"/>
      </a:accent1>
      <a:accent2>
        <a:srgbClr val="00AEC7"/>
      </a:accent2>
      <a:accent3>
        <a:srgbClr val="D50032"/>
      </a:accent3>
      <a:accent4>
        <a:srgbClr val="10069F"/>
      </a:accent4>
      <a:accent5>
        <a:srgbClr val="2CD5C3"/>
      </a:accent5>
      <a:accent6>
        <a:srgbClr val="80276C"/>
      </a:accent6>
      <a:hlink>
        <a:srgbClr val="001D5F"/>
      </a:hlink>
      <a:folHlink>
        <a:srgbClr val="00B4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