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71" r:id="rId4"/>
    <p:sldId id="259" r:id="rId5"/>
    <p:sldId id="258" r:id="rId6"/>
    <p:sldId id="261" r:id="rId7"/>
    <p:sldId id="272" r:id="rId8"/>
    <p:sldId id="262" r:id="rId9"/>
    <p:sldId id="274" r:id="rId10"/>
    <p:sldId id="269" r:id="rId11"/>
    <p:sldId id="273" r:id="rId12"/>
    <p:sldId id="270" r:id="rId13"/>
  </p:sldIdLst>
  <p:sldSz cx="12192000" cy="6858000"/>
  <p:notesSz cx="6858000" cy="9144000"/>
  <p:embeddedFontLst>
    <p:embeddedFont>
      <p:font typeface="Helvetica Neue" panose="02000503000000020004"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CF5F87-8B32-4E0A-A32A-CEBCFC192274}">
  <a:tblStyle styleId="{A2CF5F87-8B32-4E0A-A32A-CEBCFC19227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77570"/>
  </p:normalViewPr>
  <p:slideViewPr>
    <p:cSldViewPr snapToGrid="0">
      <p:cViewPr varScale="1">
        <p:scale>
          <a:sx n="100" d="100"/>
          <a:sy n="100" d="100"/>
        </p:scale>
        <p:origin x="11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Good morning everyone,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My name is Rohith, and I’m here with my team </a:t>
            </a:r>
            <a:r>
              <a:rPr lang="en-US" dirty="0" err="1"/>
              <a:t>Rithwik</a:t>
            </a:r>
            <a:r>
              <a:rPr lang="en-US" dirty="0"/>
              <a:t>.</a:t>
            </a:r>
            <a:br>
              <a:rPr lang="en-US" dirty="0"/>
            </a:br>
            <a:br>
              <a:rPr lang="en-US" dirty="0"/>
            </a:br>
            <a:r>
              <a:rPr lang="en-US" dirty="0"/>
              <a:t>This paper tackles a critical challenge in NLP by automating the creation of instruction-tuning datasets directly from unlabeled data, reducing dependency on human annotation or pre-trained instruction-tuned models.</a:t>
            </a:r>
            <a:endParaRPr dirty="0"/>
          </a:p>
        </p:txBody>
      </p:sp>
      <p:sp>
        <p:nvSpPr>
          <p:cNvPr id="80" name="Google Shape;8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911dd81ff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31911dd81ff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One of </a:t>
            </a:r>
            <a:r>
              <a:rPr lang="en-US" dirty="0" err="1"/>
              <a:t>REInstruct's</a:t>
            </a:r>
            <a:r>
              <a:rPr lang="en-US" dirty="0"/>
              <a:t> greatest strengths is its automation—there is no need for human annotators or proprietary models, which significantly reduces both the time and cost of dataset creation. It can be scaled easily across various domains by using large volumes of unlabeled corpora. This makes it highly adaptable and efficient. Additionally, it eliminates the need for costly proprietary models, making </a:t>
            </a:r>
            <a:r>
              <a:rPr lang="en-US" dirty="0" err="1"/>
              <a:t>REInstruct</a:t>
            </a:r>
            <a:r>
              <a:rPr lang="en-US" dirty="0"/>
              <a:t> a valuable resource for the broader research community and enabling a democratization of instruction-tuned models.</a:t>
            </a:r>
            <a:endParaRPr dirty="0"/>
          </a:p>
        </p:txBody>
      </p:sp>
      <p:sp>
        <p:nvSpPr>
          <p:cNvPr id="188" name="Google Shape;188;g31911dd81ff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4355FFBB-1660-3E28-F0F7-C2010CA29978}"/>
            </a:ext>
          </a:extLst>
        </p:cNvPr>
        <p:cNvGrpSpPr/>
        <p:nvPr/>
      </p:nvGrpSpPr>
      <p:grpSpPr>
        <a:xfrm>
          <a:off x="0" y="0"/>
          <a:ext cx="0" cy="0"/>
          <a:chOff x="0" y="0"/>
          <a:chExt cx="0" cy="0"/>
        </a:xfrm>
      </p:grpSpPr>
      <p:sp>
        <p:nvSpPr>
          <p:cNvPr id="186" name="Google Shape;186;g31911dd81ff_0_1:notes">
            <a:extLst>
              <a:ext uri="{FF2B5EF4-FFF2-40B4-BE49-F238E27FC236}">
                <a16:creationId xmlns:a16="http://schemas.microsoft.com/office/drawing/2014/main" id="{80E67A62-7BA5-7C31-667F-41044A3C34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31911dd81ff_0_1:notes">
            <a:extLst>
              <a:ext uri="{FF2B5EF4-FFF2-40B4-BE49-F238E27FC236}">
                <a16:creationId xmlns:a16="http://schemas.microsoft.com/office/drawing/2014/main" id="{D5582266-9C10-4CB7-B78D-807A363318BB}"/>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While </a:t>
            </a:r>
            <a:r>
              <a:rPr lang="en-US" dirty="0" err="1"/>
              <a:t>REInstruct</a:t>
            </a:r>
            <a:r>
              <a:rPr lang="en-US" dirty="0"/>
              <a:t> is a breakthrough in scalable dataset generation, it does have some limitations. For instance, the quality of the generated datasets depends heavily on the underlying raw corpora. Some specialized domains may need further fine-tuning to achieve optimal performance. In terms of future work, expanding the diversity of corpora and incorporating domain-specific expertise will help improve data quality for specialized fields like healthcare or law. Furthermore, developing more advanced evaluation metrics will ensure the highest quality datasets for training instruction-tuned models.</a:t>
            </a:r>
            <a:endParaRPr dirty="0"/>
          </a:p>
        </p:txBody>
      </p:sp>
      <p:sp>
        <p:nvSpPr>
          <p:cNvPr id="188" name="Google Shape;188;g31911dd81ff_0_1:notes">
            <a:extLst>
              <a:ext uri="{FF2B5EF4-FFF2-40B4-BE49-F238E27FC236}">
                <a16:creationId xmlns:a16="http://schemas.microsoft.com/office/drawing/2014/main" id="{0DED4C0D-8F51-8ABD-CE9A-DCE8C9F0921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43087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4400" dirty="0"/>
              <a:t>Instruction-tuned models like ChatGPT and GPT-4 have revolutionized natural language processing by enabling models to generalize across diverse tasks. These models rely heavily on instruction-response datasets to learn how to follow user instructions. However, creating such datasets is challenging—manual annotation is time-consuming and costly, while relying on proprietary models is limiting due to accessibility and scalability issues. These challenges have created a need for scalable, cost-effective alternatives, which this paper addresses.</a:t>
            </a:r>
            <a:endParaRPr lang="en-US" sz="2000" dirty="0"/>
          </a:p>
        </p:txBody>
      </p:sp>
      <p:sp>
        <p:nvSpPr>
          <p:cNvPr id="87" name="Google Shape;8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AE63B219-9AAA-E5E9-206E-8EFB85CF497B}"/>
            </a:ext>
          </a:extLst>
        </p:cNvPr>
        <p:cNvGrpSpPr/>
        <p:nvPr/>
      </p:nvGrpSpPr>
      <p:grpSpPr>
        <a:xfrm>
          <a:off x="0" y="0"/>
          <a:ext cx="0" cy="0"/>
          <a:chOff x="0" y="0"/>
          <a:chExt cx="0" cy="0"/>
        </a:xfrm>
      </p:grpSpPr>
      <p:sp>
        <p:nvSpPr>
          <p:cNvPr id="85" name="Google Shape;85;p2:notes">
            <a:extLst>
              <a:ext uri="{FF2B5EF4-FFF2-40B4-BE49-F238E27FC236}">
                <a16:creationId xmlns:a16="http://schemas.microsoft.com/office/drawing/2014/main" id="{C650BB52-F093-C3E6-D866-68EC059BF9F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a:extLst>
              <a:ext uri="{FF2B5EF4-FFF2-40B4-BE49-F238E27FC236}">
                <a16:creationId xmlns:a16="http://schemas.microsoft.com/office/drawing/2014/main" id="{DE749DF8-D36D-5235-A523-EEE7FE6A0BB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6000" dirty="0"/>
              <a:t>Instruction datasets are the backbone of instruction-tuned models, but existing methods have significant bottlenecks. Manual annotation is expensive and not scalable for the large datasets required. Additionally, proprietary instruction-tuned models, though useful for generating synthetic datasets, are inaccessible to many due to cost and licensing restrictions. Meanwhile, vast amounts of unlabeled text data remain untapped. The goal is to develop a system that leverages this untapped resource to create instruction datasets efficiently and cost-effectively.</a:t>
            </a:r>
            <a:endParaRPr lang="en-US" sz="2000" dirty="0"/>
          </a:p>
        </p:txBody>
      </p:sp>
      <p:sp>
        <p:nvSpPr>
          <p:cNvPr id="87" name="Google Shape;87;p2:notes">
            <a:extLst>
              <a:ext uri="{FF2B5EF4-FFF2-40B4-BE49-F238E27FC236}">
                <a16:creationId xmlns:a16="http://schemas.microsoft.com/office/drawing/2014/main" id="{8472C7CA-1890-C5FB-199B-89ACDA85216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576562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US" dirty="0" err="1"/>
              <a:t>REInstruct</a:t>
            </a:r>
            <a:r>
              <a:rPr lang="en-US" dirty="0"/>
              <a:t> introduces a groundbreaking approach to instruction dataset generation. It is an automated pipeline that transforms raw, unlabeled corpora into instruction-response pairs without relying on manual annotation or external proprietary models. This makes the process scalable, affordable, and accessible for researchers and organizations of all sizes. With </a:t>
            </a:r>
            <a:r>
              <a:rPr lang="en-US" dirty="0" err="1"/>
              <a:t>REInstruct</a:t>
            </a:r>
            <a:r>
              <a:rPr lang="en-US" dirty="0"/>
              <a:t>, we can unlock the full potential of unlabeled data, making high-quality datasets available for training instruction-tuned models.</a:t>
            </a:r>
          </a:p>
          <a:p>
            <a:pPr marL="0" lvl="0" indent="0" algn="l" rtl="0">
              <a:lnSpc>
                <a:spcPct val="115000"/>
              </a:lnSpc>
              <a:spcBef>
                <a:spcPts val="1200"/>
              </a:spcBef>
              <a:spcAft>
                <a:spcPts val="0"/>
              </a:spcAft>
              <a:buSzPts val="1100"/>
              <a:buNone/>
            </a:pPr>
            <a:endParaRPr lang="en-US" dirty="0">
              <a:solidFill>
                <a:srgbClr val="000000"/>
              </a:solidFill>
              <a:latin typeface="Arial"/>
              <a:ea typeface="Arial"/>
              <a:cs typeface="Arial"/>
              <a:sym typeface="Arial"/>
            </a:endParaRPr>
          </a:p>
          <a:p>
            <a:r>
              <a:rPr lang="en-US" b="1" dirty="0"/>
              <a:t>Why </a:t>
            </a:r>
            <a:r>
              <a:rPr lang="en-US" b="1" dirty="0" err="1"/>
              <a:t>REInstruct</a:t>
            </a:r>
            <a:r>
              <a:rPr lang="en-US" b="1" dirty="0"/>
              <a:t>?</a:t>
            </a:r>
            <a:endParaRPr lang="en-US" dirty="0"/>
          </a:p>
          <a:p>
            <a:pPr>
              <a:buFont typeface="Arial" panose="020B0604020202020204" pitchFamily="34" charset="0"/>
              <a:buChar char="•"/>
            </a:pPr>
            <a:r>
              <a:rPr lang="en-US" dirty="0"/>
              <a:t>Fully automated and cost-efficient.</a:t>
            </a:r>
          </a:p>
          <a:p>
            <a:pPr>
              <a:buFont typeface="Arial" panose="020B0604020202020204" pitchFamily="34" charset="0"/>
              <a:buChar char="•"/>
            </a:pPr>
            <a:r>
              <a:rPr lang="en-US" dirty="0"/>
              <a:t>Independent of proprietary instruction-tuned models.</a:t>
            </a:r>
          </a:p>
          <a:p>
            <a:pPr>
              <a:buFont typeface="Arial" panose="020B0604020202020204" pitchFamily="34" charset="0"/>
              <a:buChar char="•"/>
            </a:pPr>
            <a:r>
              <a:rPr lang="en-US" dirty="0"/>
              <a:t>Democratizes access to advanced NLP capabilities.</a:t>
            </a:r>
          </a:p>
          <a:p>
            <a:pPr marL="0" lvl="0" indent="0" algn="l" rtl="0">
              <a:lnSpc>
                <a:spcPct val="115000"/>
              </a:lnSpc>
              <a:spcBef>
                <a:spcPts val="1200"/>
              </a:spcBef>
              <a:spcAft>
                <a:spcPts val="0"/>
              </a:spcAft>
              <a:buSzPts val="1100"/>
              <a:buNone/>
            </a:pPr>
            <a:endParaRPr dirty="0">
              <a:solidFill>
                <a:srgbClr val="000000"/>
              </a:solidFill>
              <a:latin typeface="Arial"/>
              <a:ea typeface="Arial"/>
              <a:cs typeface="Arial"/>
              <a:sym typeface="Arial"/>
            </a:endParaRPr>
          </a:p>
        </p:txBody>
      </p:sp>
      <p:sp>
        <p:nvSpPr>
          <p:cNvPr id="109" name="Google Shape;10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3200" dirty="0"/>
              <a:t>This slide highlights the differences between existing methods and </a:t>
            </a:r>
            <a:r>
              <a:rPr lang="en-US" sz="3200" dirty="0" err="1"/>
              <a:t>REInstruct</a:t>
            </a:r>
            <a:r>
              <a:rPr lang="en-US" sz="3200" dirty="0"/>
              <a:t>. Manual annotation, while accurate, is prohibitively expensive and not scalable. Synthetic data distillation from proprietary models faces challenges of restricted access and variable data quality. In contrast, </a:t>
            </a:r>
            <a:r>
              <a:rPr lang="en-US" sz="3200" dirty="0" err="1"/>
              <a:t>REInstruct</a:t>
            </a:r>
            <a:r>
              <a:rPr lang="en-US" sz="3200" dirty="0"/>
              <a:t> leverages unlabeled corpora and an automated pipeline to produce diverse, high-quality datasets that are scalable and cost-effective. It represents a significant step forward in democratizing NLP advancements.</a:t>
            </a:r>
            <a:endParaRPr lang="en-US" sz="2000" dirty="0"/>
          </a:p>
        </p:txBody>
      </p:sp>
      <p:sp>
        <p:nvSpPr>
          <p:cNvPr id="99" name="Google Shape;9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1911dd81ff_4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31911dd81ff_4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dirty="0">
              <a:latin typeface="Arial"/>
              <a:ea typeface="Arial"/>
              <a:cs typeface="Arial"/>
              <a:sym typeface="Arial"/>
            </a:endParaRPr>
          </a:p>
        </p:txBody>
      </p:sp>
      <p:sp>
        <p:nvSpPr>
          <p:cNvPr id="124" name="Google Shape;124;g31911dd81ff_4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6173BBC9-940C-8C45-6278-5F5007B27803}"/>
            </a:ext>
          </a:extLst>
        </p:cNvPr>
        <p:cNvGrpSpPr/>
        <p:nvPr/>
      </p:nvGrpSpPr>
      <p:grpSpPr>
        <a:xfrm>
          <a:off x="0" y="0"/>
          <a:ext cx="0" cy="0"/>
          <a:chOff x="0" y="0"/>
          <a:chExt cx="0" cy="0"/>
        </a:xfrm>
      </p:grpSpPr>
      <p:sp>
        <p:nvSpPr>
          <p:cNvPr id="122" name="Google Shape;122;g31911dd81ff_4_15:notes">
            <a:extLst>
              <a:ext uri="{FF2B5EF4-FFF2-40B4-BE49-F238E27FC236}">
                <a16:creationId xmlns:a16="http://schemas.microsoft.com/office/drawing/2014/main" id="{7CC73859-2FAF-DB8B-659F-148230D822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31911dd81ff_4_15:notes">
            <a:extLst>
              <a:ext uri="{FF2B5EF4-FFF2-40B4-BE49-F238E27FC236}">
                <a16:creationId xmlns:a16="http://schemas.microsoft.com/office/drawing/2014/main" id="{1FEED18A-9B9C-94D5-217B-CAA4C3C51833}"/>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6000" dirty="0"/>
              <a:t>The image illustrates the </a:t>
            </a:r>
            <a:r>
              <a:rPr lang="en-US" sz="6000" b="1" dirty="0" err="1"/>
              <a:t>REInstruct</a:t>
            </a:r>
            <a:r>
              <a:rPr lang="en-US" sz="6000" b="1" dirty="0"/>
              <a:t> framework</a:t>
            </a:r>
            <a:r>
              <a:rPr lang="en-US" sz="6000" dirty="0"/>
              <a:t> for creating instruction-following datasets. It starts by extracting </a:t>
            </a:r>
            <a:r>
              <a:rPr lang="en-US" sz="6000" b="1" dirty="0"/>
              <a:t>unlabeled corpora</a:t>
            </a:r>
            <a:r>
              <a:rPr lang="en-US" sz="6000" dirty="0"/>
              <a:t> (like C4), then identifies </a:t>
            </a:r>
            <a:r>
              <a:rPr lang="en-US" sz="6000" b="1" dirty="0"/>
              <a:t>task-relevant text segments</a:t>
            </a:r>
            <a:r>
              <a:rPr lang="en-US" sz="6000" dirty="0"/>
              <a:t>. These segments are transformed into </a:t>
            </a:r>
            <a:r>
              <a:rPr lang="en-US" sz="6000" b="1" dirty="0"/>
              <a:t>instruction-response pairs</a:t>
            </a:r>
            <a:r>
              <a:rPr lang="en-US" sz="6000" dirty="0"/>
              <a:t> for training. Finally, the system evaluates these pairs for </a:t>
            </a:r>
            <a:r>
              <a:rPr lang="en-US" sz="6000" b="1" dirty="0"/>
              <a:t>quality and consistency</a:t>
            </a:r>
            <a:r>
              <a:rPr lang="en-US" sz="6000" dirty="0"/>
              <a:t>. This end-to-end automation minimizes human input and allows large-scale, cost-effective generation of high-quality datasets. The framework ensures </a:t>
            </a:r>
            <a:r>
              <a:rPr lang="en-US" sz="6000" b="1" dirty="0"/>
              <a:t>scalability</a:t>
            </a:r>
            <a:r>
              <a:rPr lang="en-US" sz="6000" dirty="0"/>
              <a:t> and </a:t>
            </a:r>
            <a:r>
              <a:rPr lang="en-US" sz="6000" b="1" dirty="0"/>
              <a:t>flexibility</a:t>
            </a:r>
            <a:r>
              <a:rPr lang="en-US" sz="6000" dirty="0"/>
              <a:t>, enabling instruction-tuning for a wide range of tasks with minimal reliance on proprietary data.</a:t>
            </a:r>
            <a:endParaRPr dirty="0">
              <a:latin typeface="Arial"/>
              <a:ea typeface="Arial"/>
              <a:cs typeface="Arial"/>
              <a:sym typeface="Arial"/>
            </a:endParaRPr>
          </a:p>
        </p:txBody>
      </p:sp>
      <p:sp>
        <p:nvSpPr>
          <p:cNvPr id="124" name="Google Shape;124;g31911dd81ff_4_15:notes">
            <a:extLst>
              <a:ext uri="{FF2B5EF4-FFF2-40B4-BE49-F238E27FC236}">
                <a16:creationId xmlns:a16="http://schemas.microsoft.com/office/drawing/2014/main" id="{E28525C2-79F7-88D1-93BE-7232AF437410}"/>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6064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1911dd81ff_4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31911dd81ff_4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dirty="0"/>
              <a:t>For the dataset used in </a:t>
            </a:r>
            <a:r>
              <a:rPr lang="en-US" dirty="0" err="1"/>
              <a:t>REInstruct</a:t>
            </a:r>
            <a:r>
              <a:rPr lang="en-US" dirty="0"/>
              <a:t>, the authors relied on </a:t>
            </a:r>
            <a:r>
              <a:rPr lang="en-US" b="1" dirty="0"/>
              <a:t>C4</a:t>
            </a:r>
            <a:r>
              <a:rPr lang="en-US" dirty="0"/>
              <a:t>—a popular corpus derived from </a:t>
            </a:r>
            <a:r>
              <a:rPr lang="en-US" b="1" dirty="0"/>
              <a:t>Common Crawl</a:t>
            </a:r>
            <a:r>
              <a:rPr lang="en-US" dirty="0"/>
              <a:t>, containing over </a:t>
            </a:r>
            <a:r>
              <a:rPr lang="en-US" b="1" dirty="0"/>
              <a:t>400 million text segments</a:t>
            </a:r>
            <a:r>
              <a:rPr lang="en-US" dirty="0"/>
              <a:t>. This corpus is commonly used for pre-training large language models (LLMs). For the seed instruction data, they used </a:t>
            </a:r>
            <a:r>
              <a:rPr lang="en-US" b="1" dirty="0"/>
              <a:t>3k high-quality instruction data</a:t>
            </a:r>
            <a:r>
              <a:rPr lang="en-US" dirty="0"/>
              <a:t> collected from the </a:t>
            </a:r>
            <a:r>
              <a:rPr lang="en-US" b="1" dirty="0" err="1"/>
              <a:t>OpenAssistant</a:t>
            </a:r>
            <a:r>
              <a:rPr lang="en-US" dirty="0"/>
              <a:t> dataset. Additionally, </a:t>
            </a:r>
            <a:r>
              <a:rPr lang="en-US" b="1" dirty="0"/>
              <a:t>4k rewriting data</a:t>
            </a:r>
            <a:r>
              <a:rPr lang="en-US" dirty="0"/>
              <a:t> were collected using </a:t>
            </a:r>
            <a:r>
              <a:rPr lang="en-US" b="1" dirty="0"/>
              <a:t>GPT-3.5-turbo</a:t>
            </a:r>
            <a:r>
              <a:rPr lang="en-US" dirty="0"/>
              <a:t> to train the model.</a:t>
            </a:r>
            <a:br>
              <a:rPr lang="en-US" dirty="0"/>
            </a:br>
            <a:r>
              <a:rPr lang="en-US" dirty="0"/>
              <a:t>The paper also compares the proposed </a:t>
            </a:r>
            <a:r>
              <a:rPr lang="en-US" dirty="0" err="1"/>
              <a:t>REInstruct</a:t>
            </a:r>
            <a:r>
              <a:rPr lang="en-US" dirty="0"/>
              <a:t> framework against several baselines, including </a:t>
            </a:r>
            <a:r>
              <a:rPr lang="en-US" b="1" dirty="0"/>
              <a:t>OASST3K</a:t>
            </a:r>
            <a:r>
              <a:rPr lang="en-US" dirty="0"/>
              <a:t> (which uses the Llama model tuned with 3k seed instructions), </a:t>
            </a:r>
            <a:r>
              <a:rPr lang="en-US" b="1" dirty="0"/>
              <a:t>Guanaco</a:t>
            </a:r>
            <a:r>
              <a:rPr lang="en-US" dirty="0"/>
              <a:t>, </a:t>
            </a:r>
            <a:r>
              <a:rPr lang="en-US" b="1" dirty="0" err="1"/>
              <a:t>Dromedaryours</a:t>
            </a:r>
            <a:r>
              <a:rPr lang="en-US" dirty="0"/>
              <a:t>, and a re-implementation of </a:t>
            </a:r>
            <a:r>
              <a:rPr lang="en-US" b="1" dirty="0" err="1"/>
              <a:t>Humpbackours</a:t>
            </a:r>
            <a:r>
              <a:rPr lang="en-US" dirty="0"/>
              <a:t> using </a:t>
            </a:r>
            <a:r>
              <a:rPr lang="en-US" b="1" dirty="0"/>
              <a:t>C4</a:t>
            </a:r>
            <a:r>
              <a:rPr lang="en-US" dirty="0"/>
              <a:t> and the </a:t>
            </a:r>
            <a:r>
              <a:rPr lang="en-US" b="1" dirty="0"/>
              <a:t>Llama7b</a:t>
            </a:r>
            <a:r>
              <a:rPr lang="en-US" dirty="0"/>
              <a:t> model.</a:t>
            </a:r>
            <a:endParaRPr sz="2000" dirty="0">
              <a:solidFill>
                <a:srgbClr val="D50032"/>
              </a:solidFill>
              <a:latin typeface="Arial"/>
              <a:ea typeface="Arial"/>
              <a:cs typeface="Arial"/>
              <a:sym typeface="Arial"/>
            </a:endParaRPr>
          </a:p>
        </p:txBody>
      </p:sp>
      <p:sp>
        <p:nvSpPr>
          <p:cNvPr id="132" name="Google Shape;132;g31911dd81ff_4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9545ACB-6EF8-61F8-0142-B83C9850A7FB}"/>
            </a:ext>
          </a:extLst>
        </p:cNvPr>
        <p:cNvGrpSpPr/>
        <p:nvPr/>
      </p:nvGrpSpPr>
      <p:grpSpPr>
        <a:xfrm>
          <a:off x="0" y="0"/>
          <a:ext cx="0" cy="0"/>
          <a:chOff x="0" y="0"/>
          <a:chExt cx="0" cy="0"/>
        </a:xfrm>
      </p:grpSpPr>
      <p:sp>
        <p:nvSpPr>
          <p:cNvPr id="130" name="Google Shape;130;g31911dd81ff_4_28:notes">
            <a:extLst>
              <a:ext uri="{FF2B5EF4-FFF2-40B4-BE49-F238E27FC236}">
                <a16:creationId xmlns:a16="http://schemas.microsoft.com/office/drawing/2014/main" id="{76F05722-399D-7A13-35A2-CCEDAC526B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31911dd81ff_4_28:notes">
            <a:extLst>
              <a:ext uri="{FF2B5EF4-FFF2-40B4-BE49-F238E27FC236}">
                <a16:creationId xmlns:a16="http://schemas.microsoft.com/office/drawing/2014/main" id="{CBFDD62E-4211-5B2B-6E5E-11C02D7080E0}"/>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dirty="0"/>
              <a:t>The table above compares the performance of </a:t>
            </a:r>
            <a:r>
              <a:rPr lang="en-US" b="1" dirty="0"/>
              <a:t>REInstruct-7B32K</a:t>
            </a:r>
            <a:r>
              <a:rPr lang="en-US" dirty="0"/>
              <a:t> against other instruction-tuned models such as </a:t>
            </a:r>
            <a:r>
              <a:rPr lang="en-US" b="1" dirty="0"/>
              <a:t>Baize-v2-7B</a:t>
            </a:r>
            <a:r>
              <a:rPr lang="en-US" dirty="0"/>
              <a:t>, </a:t>
            </a:r>
            <a:r>
              <a:rPr lang="en-US" b="1" dirty="0"/>
              <a:t>Vicuna-7B-v1.1</a:t>
            </a:r>
            <a:r>
              <a:rPr lang="en-US" dirty="0"/>
              <a:t>, and </a:t>
            </a:r>
            <a:r>
              <a:rPr lang="en-US" b="1" dirty="0"/>
              <a:t>Vicuna-7B-v1.3</a:t>
            </a:r>
            <a:r>
              <a:rPr lang="en-US" dirty="0"/>
              <a:t> on various benchmarks like </a:t>
            </a:r>
            <a:r>
              <a:rPr lang="en-US" b="1" dirty="0" err="1"/>
              <a:t>Hellaswag</a:t>
            </a:r>
            <a:r>
              <a:rPr lang="en-US" dirty="0"/>
              <a:t>, </a:t>
            </a:r>
            <a:r>
              <a:rPr lang="en-US" b="1" dirty="0"/>
              <a:t>PIQA</a:t>
            </a:r>
            <a:r>
              <a:rPr lang="en-US" dirty="0"/>
              <a:t>, </a:t>
            </a:r>
            <a:r>
              <a:rPr lang="en-US" b="1" dirty="0" err="1"/>
              <a:t>Winogrande</a:t>
            </a:r>
            <a:r>
              <a:rPr lang="en-US" dirty="0"/>
              <a:t>, and </a:t>
            </a:r>
            <a:r>
              <a:rPr lang="en-US" b="1" dirty="0"/>
              <a:t>ARC</a:t>
            </a:r>
            <a:r>
              <a:rPr lang="en-US" dirty="0"/>
              <a:t> (both easy and challenge versions).</a:t>
            </a:r>
          </a:p>
          <a:p>
            <a:pPr>
              <a:buFont typeface="Arial" panose="020B0604020202020204" pitchFamily="34" charset="0"/>
              <a:buChar char="•"/>
            </a:pPr>
            <a:r>
              <a:rPr lang="en-US" b="1" dirty="0"/>
              <a:t>REInstruct-7B32K</a:t>
            </a:r>
            <a:r>
              <a:rPr lang="en-US" dirty="0"/>
              <a:t> consistently outperforms the other models across all evaluation metrics. For example, it achieves a score of </a:t>
            </a:r>
            <a:r>
              <a:rPr lang="en-US" b="1" dirty="0"/>
              <a:t>77.04</a:t>
            </a:r>
            <a:r>
              <a:rPr lang="en-US" dirty="0"/>
              <a:t> on </a:t>
            </a:r>
            <a:r>
              <a:rPr lang="en-US" dirty="0" err="1"/>
              <a:t>Hellaswag</a:t>
            </a:r>
            <a:r>
              <a:rPr lang="en-US" dirty="0"/>
              <a:t>, which is higher than Baize-v2-7B’s score of </a:t>
            </a:r>
            <a:r>
              <a:rPr lang="en-US" b="1" dirty="0"/>
              <a:t>73.21</a:t>
            </a:r>
            <a:r>
              <a:rPr lang="en-US" dirty="0"/>
              <a:t>, and </a:t>
            </a:r>
            <a:r>
              <a:rPr lang="en-US" b="1" dirty="0"/>
              <a:t>79.76</a:t>
            </a:r>
            <a:r>
              <a:rPr lang="en-US" dirty="0"/>
              <a:t> on PIQA, surpassing Vicuna-7B-v1.1’s score of </a:t>
            </a:r>
            <a:r>
              <a:rPr lang="en-US" b="1" dirty="0"/>
              <a:t>78.62</a:t>
            </a:r>
            <a:r>
              <a:rPr lang="en-US" dirty="0"/>
              <a:t>.</a:t>
            </a:r>
          </a:p>
          <a:p>
            <a:pPr>
              <a:buFont typeface="Arial" panose="020B0604020202020204" pitchFamily="34" charset="0"/>
              <a:buChar char="•"/>
            </a:pPr>
            <a:r>
              <a:rPr lang="en-US" dirty="0"/>
              <a:t>The </a:t>
            </a:r>
            <a:r>
              <a:rPr lang="en-US" b="1" dirty="0" err="1"/>
              <a:t>Winogrande</a:t>
            </a:r>
            <a:r>
              <a:rPr lang="en-US" dirty="0"/>
              <a:t> and </a:t>
            </a:r>
            <a:r>
              <a:rPr lang="en-US" b="1" dirty="0"/>
              <a:t>ARC</a:t>
            </a:r>
            <a:r>
              <a:rPr lang="en-US" dirty="0"/>
              <a:t> results show similar trends, with </a:t>
            </a:r>
            <a:r>
              <a:rPr lang="en-US" dirty="0" err="1"/>
              <a:t>REInstruct</a:t>
            </a:r>
            <a:r>
              <a:rPr lang="en-US" dirty="0"/>
              <a:t> scoring </a:t>
            </a:r>
            <a:r>
              <a:rPr lang="en-US" b="1" dirty="0"/>
              <a:t>69.77</a:t>
            </a:r>
            <a:r>
              <a:rPr lang="en-US" dirty="0"/>
              <a:t> and </a:t>
            </a:r>
            <a:r>
              <a:rPr lang="en-US" b="1" dirty="0"/>
              <a:t>73.19</a:t>
            </a:r>
            <a:r>
              <a:rPr lang="en-US" dirty="0"/>
              <a:t> on these tasks, respectively, demonstrating its strong performance in a wide range of reasoning tasks. This indicates that </a:t>
            </a:r>
            <a:r>
              <a:rPr lang="en-US" b="1" dirty="0"/>
              <a:t>REInstruct-7B32K</a:t>
            </a:r>
            <a:r>
              <a:rPr lang="en-US" dirty="0"/>
              <a:t> not only improves over previous models but also maintains robustness across multiple tasks, showing its generalization capabilities.</a:t>
            </a:r>
          </a:p>
          <a:p>
            <a:pPr>
              <a:buFont typeface="Arial" panose="020B0604020202020204" pitchFamily="34" charset="0"/>
              <a:buChar char="•"/>
            </a:pPr>
            <a:r>
              <a:rPr lang="en-US" b="1" dirty="0"/>
              <a:t>Strength of </a:t>
            </a:r>
            <a:r>
              <a:rPr lang="en-US" b="1" dirty="0" err="1"/>
              <a:t>REInstruct</a:t>
            </a:r>
            <a:r>
              <a:rPr lang="en-US" dirty="0"/>
              <a:t>: The results underline </a:t>
            </a:r>
            <a:r>
              <a:rPr lang="en-US" b="1" dirty="0" err="1"/>
              <a:t>REInstruct's</a:t>
            </a:r>
            <a:r>
              <a:rPr lang="en-US" b="1" dirty="0"/>
              <a:t> ability</a:t>
            </a:r>
            <a:r>
              <a:rPr lang="en-US" dirty="0"/>
              <a:t> to leverage synthetic instruction data for </a:t>
            </a:r>
            <a:r>
              <a:rPr lang="en-US" b="1" dirty="0"/>
              <a:t>superior model performance</a:t>
            </a:r>
            <a:r>
              <a:rPr lang="en-US" dirty="0"/>
              <a:t>, particularly in tasks requiring complex reasoning. These improvements highlight the potential of </a:t>
            </a:r>
            <a:r>
              <a:rPr lang="en-US" dirty="0" err="1"/>
              <a:t>REInstruct</a:t>
            </a:r>
            <a:r>
              <a:rPr lang="en-US" dirty="0"/>
              <a:t> for </a:t>
            </a:r>
            <a:r>
              <a:rPr lang="en-US" b="1" dirty="0"/>
              <a:t>democratizing instruction-tuning</a:t>
            </a:r>
            <a:r>
              <a:rPr lang="en-US" dirty="0"/>
              <a:t> and providing an </a:t>
            </a:r>
            <a:r>
              <a:rPr lang="en-US" b="1" dirty="0"/>
              <a:t>efficient, scalable alternative</a:t>
            </a:r>
            <a:r>
              <a:rPr lang="en-US" dirty="0"/>
              <a:t> to models relying on more resource-intensive fine-tuning techniques.</a:t>
            </a:r>
          </a:p>
          <a:p>
            <a:r>
              <a:rPr lang="en-US" dirty="0"/>
              <a:t>This comparison highlights the effectiveness of </a:t>
            </a:r>
            <a:r>
              <a:rPr lang="en-US" dirty="0" err="1"/>
              <a:t>REInstruct</a:t>
            </a:r>
            <a:r>
              <a:rPr lang="en-US" dirty="0"/>
              <a:t> in enhancing model performance while reducing reliance on proprietary data, making it a strong candidate for wide adoption in the field of instruction-tuned language models.</a:t>
            </a:r>
          </a:p>
        </p:txBody>
      </p:sp>
      <p:sp>
        <p:nvSpPr>
          <p:cNvPr id="132" name="Google Shape;132;g31911dd81ff_4_28:notes">
            <a:extLst>
              <a:ext uri="{FF2B5EF4-FFF2-40B4-BE49-F238E27FC236}">
                <a16:creationId xmlns:a16="http://schemas.microsoft.com/office/drawing/2014/main" id="{AAEDEFA8-41E2-3665-174C-F94AB99964D8}"/>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811404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w/ Image">
  <p:cSld name="Title w/ Image">
    <p:spTree>
      <p:nvGrpSpPr>
        <p:cNvPr id="1" name="Shape 17"/>
        <p:cNvGrpSpPr/>
        <p:nvPr/>
      </p:nvGrpSpPr>
      <p:grpSpPr>
        <a:xfrm>
          <a:off x="0" y="0"/>
          <a:ext cx="0" cy="0"/>
          <a:chOff x="0" y="0"/>
          <a:chExt cx="0" cy="0"/>
        </a:xfrm>
      </p:grpSpPr>
      <p:pic>
        <p:nvPicPr>
          <p:cNvPr id="18" name="Google Shape;18;p2" descr="A close up of a stop sign in front of a building&#10;&#10;Description automatically generated"/>
          <p:cNvPicPr preferRelativeResize="0"/>
          <p:nvPr/>
        </p:nvPicPr>
        <p:blipFill rotWithShape="1">
          <a:blip r:embed="rId2">
            <a:alphaModFix/>
          </a:blip>
          <a:srcRect t="2753" b="12787"/>
          <a:stretch/>
        </p:blipFill>
        <p:spPr>
          <a:xfrm>
            <a:off x="0" y="0"/>
            <a:ext cx="12192000" cy="6858000"/>
          </a:xfrm>
          <a:prstGeom prst="rect">
            <a:avLst/>
          </a:prstGeom>
          <a:noFill/>
          <a:ln>
            <a:noFill/>
          </a:ln>
        </p:spPr>
      </p:pic>
      <p:sp>
        <p:nvSpPr>
          <p:cNvPr id="19" name="Google Shape;19;p2"/>
          <p:cNvSpPr txBox="1">
            <a:spLocks noGrp="1"/>
          </p:cNvSpPr>
          <p:nvPr>
            <p:ph type="body" idx="1"/>
          </p:nvPr>
        </p:nvSpPr>
        <p:spPr>
          <a:xfrm>
            <a:off x="1072466" y="3972551"/>
            <a:ext cx="9303986" cy="158173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lt1"/>
              </a:buClr>
              <a:buSzPts val="4000"/>
              <a:buFont typeface="Arial"/>
              <a:buNone/>
              <a:defRPr sz="4000" b="0" i="0" u="none" strike="noStrike" cap="none">
                <a:solidFill>
                  <a:schemeClr val="lt1"/>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body" idx="2"/>
          </p:nvPr>
        </p:nvSpPr>
        <p:spPr>
          <a:xfrm>
            <a:off x="1072466" y="1903421"/>
            <a:ext cx="9303986" cy="2006600"/>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1000"/>
              </a:spcBef>
              <a:spcAft>
                <a:spcPts val="0"/>
              </a:spcAft>
              <a:buClr>
                <a:schemeClr val="lt1"/>
              </a:buClr>
              <a:buSzPts val="7000"/>
              <a:buFont typeface="Arial"/>
              <a:buNone/>
              <a:defRPr sz="7000" b="1" i="0" u="none" strike="noStrike" cap="none">
                <a:solidFill>
                  <a:schemeClr val="lt1"/>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1" name="Google Shape;21;p2"/>
          <p:cNvPicPr preferRelativeResize="0"/>
          <p:nvPr/>
        </p:nvPicPr>
        <p:blipFill rotWithShape="1">
          <a:blip r:embed="rId3">
            <a:alphaModFix/>
          </a:blip>
          <a:srcRect/>
          <a:stretch/>
        </p:blipFill>
        <p:spPr>
          <a:xfrm>
            <a:off x="9461596" y="4796445"/>
            <a:ext cx="2708749" cy="207339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63"/>
        <p:cNvGrpSpPr/>
        <p:nvPr/>
      </p:nvGrpSpPr>
      <p:grpSpPr>
        <a:xfrm>
          <a:off x="0" y="0"/>
          <a:ext cx="0" cy="0"/>
          <a:chOff x="0" y="0"/>
          <a:chExt cx="0" cy="0"/>
        </a:xfrm>
      </p:grpSpPr>
      <p:sp>
        <p:nvSpPr>
          <p:cNvPr id="64" name="Google Shape;64;p11"/>
          <p:cNvSpPr>
            <a:spLocks noGrp="1"/>
          </p:cNvSpPr>
          <p:nvPr>
            <p:ph type="pic" idx="2"/>
          </p:nvPr>
        </p:nvSpPr>
        <p:spPr>
          <a:xfrm>
            <a:off x="0" y="0"/>
            <a:ext cx="6662425" cy="6869838"/>
          </a:xfrm>
          <a:prstGeom prst="rect">
            <a:avLst/>
          </a:prstGeom>
          <a:solidFill>
            <a:schemeClr val="dk1"/>
          </a:solidFill>
          <a:ln>
            <a:noFill/>
          </a:ln>
        </p:spPr>
      </p:sp>
      <p:sp>
        <p:nvSpPr>
          <p:cNvPr id="65" name="Google Shape;65;p11"/>
          <p:cNvSpPr/>
          <p:nvPr/>
        </p:nvSpPr>
        <p:spPr>
          <a:xfrm rot="5400000">
            <a:off x="7627518" y="1483080"/>
            <a:ext cx="118034" cy="79806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2"/>
              </a:solidFill>
              <a:latin typeface="Calibri"/>
              <a:ea typeface="Calibri"/>
              <a:cs typeface="Calibri"/>
              <a:sym typeface="Calibri"/>
            </a:endParaRPr>
          </a:p>
        </p:txBody>
      </p:sp>
      <p:sp>
        <p:nvSpPr>
          <p:cNvPr id="66" name="Google Shape;66;p11"/>
          <p:cNvSpPr txBox="1">
            <a:spLocks noGrp="1"/>
          </p:cNvSpPr>
          <p:nvPr>
            <p:ph type="body" idx="1"/>
          </p:nvPr>
        </p:nvSpPr>
        <p:spPr>
          <a:xfrm>
            <a:off x="7182062" y="605971"/>
            <a:ext cx="4599981" cy="121712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4000"/>
              <a:buFont typeface="Arial"/>
              <a:buNone/>
              <a:defRPr sz="4000" b="1" i="0" u="none" strike="noStrike" cap="none">
                <a:solidFill>
                  <a:schemeClr val="dk1"/>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body" idx="3"/>
          </p:nvPr>
        </p:nvSpPr>
        <p:spPr>
          <a:xfrm>
            <a:off x="7171548" y="2288330"/>
            <a:ext cx="4609636" cy="33743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1000"/>
              </a:spcBef>
              <a:spcAft>
                <a:spcPts val="0"/>
              </a:spcAft>
              <a:buClr>
                <a:schemeClr val="lt2"/>
              </a:buClr>
              <a:buSzPts val="2400"/>
              <a:buFont typeface="Arial"/>
              <a:buNone/>
              <a:defRPr sz="2400" b="0" i="0" u="none" strike="noStrike" cap="none">
                <a:solidFill>
                  <a:schemeClr val="lt2"/>
                </a:solidFill>
                <a:latin typeface="Helvetica Neue"/>
                <a:ea typeface="Helvetica Neue"/>
                <a:cs typeface="Helvetica Neue"/>
                <a:sym typeface="Helvetica Neue"/>
              </a:defRPr>
            </a:lvl1pPr>
            <a:lvl2pPr marL="914400" marR="0" lvl="1" indent="-355600" algn="l" rtl="0">
              <a:lnSpc>
                <a:spcPct val="100000"/>
              </a:lnSpc>
              <a:spcBef>
                <a:spcPts val="500"/>
              </a:spcBef>
              <a:spcAft>
                <a:spcPts val="0"/>
              </a:spcAft>
              <a:buClr>
                <a:schemeClr val="lt2"/>
              </a:buClr>
              <a:buSzPts val="2000"/>
              <a:buFont typeface="Arial"/>
              <a:buChar char="•"/>
              <a:defRPr sz="2000" b="0" i="0" u="none" strike="noStrike" cap="none">
                <a:solidFill>
                  <a:schemeClr val="lt2"/>
                </a:solidFill>
                <a:latin typeface="Helvetica Neue"/>
                <a:ea typeface="Helvetica Neue"/>
                <a:cs typeface="Helvetica Neue"/>
                <a:sym typeface="Helvetica Neue"/>
              </a:defRPr>
            </a:lvl2pPr>
            <a:lvl3pPr marL="1371600" marR="0" lvl="2" indent="-342900" algn="l" rtl="0">
              <a:lnSpc>
                <a:spcPct val="100000"/>
              </a:lnSpc>
              <a:spcBef>
                <a:spcPts val="500"/>
              </a:spcBef>
              <a:spcAft>
                <a:spcPts val="0"/>
              </a:spcAft>
              <a:buClr>
                <a:schemeClr val="lt2"/>
              </a:buClr>
              <a:buSzPts val="1800"/>
              <a:buFont typeface="Arial"/>
              <a:buChar char="•"/>
              <a:defRPr sz="1800" b="0" i="0" u="none" strike="noStrike" cap="none">
                <a:solidFill>
                  <a:schemeClr val="lt2"/>
                </a:solidFill>
                <a:latin typeface="Helvetica Neue"/>
                <a:ea typeface="Helvetica Neue"/>
                <a:cs typeface="Helvetica Neue"/>
                <a:sym typeface="Helvetica Neue"/>
              </a:defRPr>
            </a:lvl3pPr>
            <a:lvl4pPr marL="1828800" marR="0" lvl="3" indent="-330200" algn="l" rtl="0">
              <a:lnSpc>
                <a:spcPct val="100000"/>
              </a:lnSpc>
              <a:spcBef>
                <a:spcPts val="500"/>
              </a:spcBef>
              <a:spcAft>
                <a:spcPts val="0"/>
              </a:spcAft>
              <a:buClr>
                <a:schemeClr val="lt2"/>
              </a:buClr>
              <a:buSzPts val="1600"/>
              <a:buFont typeface="Arial"/>
              <a:buChar char="•"/>
              <a:defRPr sz="1600" b="0" i="0" u="none" strike="noStrike" cap="none">
                <a:solidFill>
                  <a:schemeClr val="lt2"/>
                </a:solidFill>
                <a:latin typeface="Helvetica Neue"/>
                <a:ea typeface="Helvetica Neue"/>
                <a:cs typeface="Helvetica Neue"/>
                <a:sym typeface="Helvetica Neue"/>
              </a:defRPr>
            </a:lvl4pPr>
            <a:lvl5pPr marL="2286000" marR="0" lvl="4" indent="-330200" algn="l" rtl="0">
              <a:lnSpc>
                <a:spcPct val="100000"/>
              </a:lnSpc>
              <a:spcBef>
                <a:spcPts val="500"/>
              </a:spcBef>
              <a:spcAft>
                <a:spcPts val="0"/>
              </a:spcAft>
              <a:buClr>
                <a:schemeClr val="lt2"/>
              </a:buClr>
              <a:buSzPts val="1600"/>
              <a:buFont typeface="Arial"/>
              <a:buChar char="•"/>
              <a:defRPr sz="1600" b="0" i="0" u="none" strike="noStrike" cap="none">
                <a:solidFill>
                  <a:schemeClr val="lt2"/>
                </a:solidFill>
                <a:latin typeface="Helvetica Neue"/>
                <a:ea typeface="Helvetica Neue"/>
                <a:cs typeface="Helvetica Neue"/>
                <a:sym typeface="Helvetica Neu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68" name="Google Shape;68;p11"/>
          <p:cNvPicPr preferRelativeResize="0"/>
          <p:nvPr/>
        </p:nvPicPr>
        <p:blipFill rotWithShape="1">
          <a:blip r:embed="rId2">
            <a:alphaModFix/>
          </a:blip>
          <a:srcRect/>
          <a:stretch/>
        </p:blipFill>
        <p:spPr>
          <a:xfrm>
            <a:off x="8842406" y="6219874"/>
            <a:ext cx="3349594" cy="6381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69"/>
        <p:cNvGrpSpPr/>
        <p:nvPr/>
      </p:nvGrpSpPr>
      <p:grpSpPr>
        <a:xfrm>
          <a:off x="0" y="0"/>
          <a:ext cx="0" cy="0"/>
          <a:chOff x="0" y="0"/>
          <a:chExt cx="0" cy="0"/>
        </a:xfrm>
      </p:grpSpPr>
      <p:sp>
        <p:nvSpPr>
          <p:cNvPr id="70" name="Google Shape;70;p12"/>
          <p:cNvSpPr>
            <a:spLocks noGrp="1"/>
          </p:cNvSpPr>
          <p:nvPr>
            <p:ph type="pic" idx="2"/>
          </p:nvPr>
        </p:nvSpPr>
        <p:spPr>
          <a:xfrm>
            <a:off x="0" y="0"/>
            <a:ext cx="9394338" cy="6869838"/>
          </a:xfrm>
          <a:prstGeom prst="rect">
            <a:avLst/>
          </a:prstGeom>
          <a:solidFill>
            <a:schemeClr val="dk1"/>
          </a:solidFill>
          <a:ln>
            <a:noFill/>
          </a:ln>
        </p:spPr>
      </p:sp>
      <p:sp>
        <p:nvSpPr>
          <p:cNvPr id="71" name="Google Shape;71;p12"/>
          <p:cNvSpPr txBox="1">
            <a:spLocks noGrp="1"/>
          </p:cNvSpPr>
          <p:nvPr>
            <p:ph type="body" idx="1"/>
          </p:nvPr>
        </p:nvSpPr>
        <p:spPr>
          <a:xfrm>
            <a:off x="9654988" y="2172058"/>
            <a:ext cx="2088872" cy="352755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1000"/>
              </a:spcBef>
              <a:spcAft>
                <a:spcPts val="0"/>
              </a:spcAft>
              <a:buClr>
                <a:schemeClr val="lt2"/>
              </a:buClr>
              <a:buSzPts val="1600"/>
              <a:buFont typeface="Arial"/>
              <a:buNone/>
              <a:defRPr sz="1600" b="0" i="0" u="none" strike="noStrike" cap="none">
                <a:solidFill>
                  <a:schemeClr val="lt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2" name="Google Shape;72;p12"/>
          <p:cNvPicPr preferRelativeResize="0"/>
          <p:nvPr/>
        </p:nvPicPr>
        <p:blipFill rotWithShape="1">
          <a:blip r:embed="rId2">
            <a:alphaModFix/>
          </a:blip>
          <a:srcRect/>
          <a:stretch/>
        </p:blipFill>
        <p:spPr>
          <a:xfrm>
            <a:off x="9394338" y="6325022"/>
            <a:ext cx="2797661" cy="53297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73"/>
        <p:cNvGrpSpPr/>
        <p:nvPr/>
      </p:nvGrpSpPr>
      <p:grpSpPr>
        <a:xfrm>
          <a:off x="0" y="0"/>
          <a:ext cx="0" cy="0"/>
          <a:chOff x="0" y="0"/>
          <a:chExt cx="0" cy="0"/>
        </a:xfrm>
      </p:grpSpPr>
      <p:sp>
        <p:nvSpPr>
          <p:cNvPr id="74" name="Google Shape;74;p13"/>
          <p:cNvSpPr>
            <a:spLocks noGrp="1"/>
          </p:cNvSpPr>
          <p:nvPr>
            <p:ph type="pic" idx="2"/>
          </p:nvPr>
        </p:nvSpPr>
        <p:spPr>
          <a:xfrm>
            <a:off x="0" y="2450"/>
            <a:ext cx="12207240" cy="5076493"/>
          </a:xfrm>
          <a:prstGeom prst="rect">
            <a:avLst/>
          </a:prstGeom>
          <a:solidFill>
            <a:schemeClr val="dk1"/>
          </a:solidFill>
          <a:ln>
            <a:noFill/>
          </a:ln>
        </p:spPr>
      </p:sp>
      <p:sp>
        <p:nvSpPr>
          <p:cNvPr id="75" name="Google Shape;75;p13"/>
          <p:cNvSpPr txBox="1">
            <a:spLocks noGrp="1"/>
          </p:cNvSpPr>
          <p:nvPr>
            <p:ph type="body" idx="1"/>
          </p:nvPr>
        </p:nvSpPr>
        <p:spPr>
          <a:xfrm>
            <a:off x="674047" y="5546776"/>
            <a:ext cx="8469954" cy="88052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1000"/>
              </a:spcBef>
              <a:spcAft>
                <a:spcPts val="0"/>
              </a:spcAft>
              <a:buClr>
                <a:schemeClr val="lt2"/>
              </a:buClr>
              <a:buSzPts val="1600"/>
              <a:buFont typeface="Arial"/>
              <a:buNone/>
              <a:defRPr sz="1600" b="0" i="0" u="none" strike="noStrike" cap="none">
                <a:solidFill>
                  <a:schemeClr val="lt2"/>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6" name="Google Shape;76;p13"/>
          <p:cNvPicPr preferRelativeResize="0"/>
          <p:nvPr/>
        </p:nvPicPr>
        <p:blipFill rotWithShape="1">
          <a:blip r:embed="rId2">
            <a:alphaModFix/>
          </a:blip>
          <a:srcRect/>
          <a:stretch/>
        </p:blipFill>
        <p:spPr>
          <a:xfrm>
            <a:off x="8842406" y="6219874"/>
            <a:ext cx="3349594" cy="6381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2"/>
        <p:cNvGrpSpPr/>
        <p:nvPr/>
      </p:nvGrpSpPr>
      <p:grpSpPr>
        <a:xfrm>
          <a:off x="0" y="0"/>
          <a:ext cx="0" cy="0"/>
          <a:chOff x="0" y="0"/>
          <a:chExt cx="0" cy="0"/>
        </a:xfrm>
      </p:grpSpPr>
      <p:sp>
        <p:nvSpPr>
          <p:cNvPr id="23" name="Google Shape;23;p3"/>
          <p:cNvSpPr txBox="1">
            <a:spLocks noGrp="1"/>
          </p:cNvSpPr>
          <p:nvPr>
            <p:ph type="body" idx="1"/>
          </p:nvPr>
        </p:nvSpPr>
        <p:spPr>
          <a:xfrm>
            <a:off x="1072466" y="3706314"/>
            <a:ext cx="9303986" cy="176020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4000"/>
              <a:buFont typeface="Arial"/>
              <a:buNone/>
              <a:defRPr sz="4000" b="1" i="0" u="none" strike="noStrike" cap="none">
                <a:solidFill>
                  <a:schemeClr val="dk1"/>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2"/>
          </p:nvPr>
        </p:nvSpPr>
        <p:spPr>
          <a:xfrm>
            <a:off x="1072466" y="1215216"/>
            <a:ext cx="9303986" cy="2006600"/>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1000"/>
              </a:spcBef>
              <a:spcAft>
                <a:spcPts val="0"/>
              </a:spcAft>
              <a:buClr>
                <a:schemeClr val="dk2"/>
              </a:buClr>
              <a:buSzPts val="7000"/>
              <a:buFont typeface="Arial"/>
              <a:buNone/>
              <a:defRPr sz="7000" b="1" i="0" u="none" strike="noStrike" cap="none">
                <a:solidFill>
                  <a:schemeClr val="dk2"/>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5" name="Google Shape;25;p3"/>
          <p:cNvPicPr preferRelativeResize="0"/>
          <p:nvPr/>
        </p:nvPicPr>
        <p:blipFill rotWithShape="1">
          <a:blip r:embed="rId2">
            <a:alphaModFix/>
          </a:blip>
          <a:srcRect/>
          <a:stretch/>
        </p:blipFill>
        <p:spPr>
          <a:xfrm>
            <a:off x="8842406" y="6219874"/>
            <a:ext cx="3349594" cy="6381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6"/>
        <p:cNvGrpSpPr/>
        <p:nvPr/>
      </p:nvGrpSpPr>
      <p:grpSpPr>
        <a:xfrm>
          <a:off x="0" y="0"/>
          <a:ext cx="0" cy="0"/>
          <a:chOff x="0" y="0"/>
          <a:chExt cx="0" cy="0"/>
        </a:xfrm>
      </p:grpSpPr>
      <p:sp>
        <p:nvSpPr>
          <p:cNvPr id="27" name="Google Shape;27;p4"/>
          <p:cNvSpPr>
            <a:spLocks noGrp="1"/>
          </p:cNvSpPr>
          <p:nvPr>
            <p:ph type="pic" idx="2"/>
          </p:nvPr>
        </p:nvSpPr>
        <p:spPr>
          <a:xfrm>
            <a:off x="6728163" y="1453472"/>
            <a:ext cx="5463837" cy="3995928"/>
          </a:xfrm>
          <a:prstGeom prst="rect">
            <a:avLst/>
          </a:prstGeom>
          <a:solidFill>
            <a:schemeClr val="dk1"/>
          </a:solidFill>
          <a:ln>
            <a:noFill/>
          </a:ln>
        </p:spPr>
      </p:sp>
      <p:sp>
        <p:nvSpPr>
          <p:cNvPr id="28" name="Google Shape;28;p4"/>
          <p:cNvSpPr/>
          <p:nvPr/>
        </p:nvSpPr>
        <p:spPr>
          <a:xfrm rot="5400000">
            <a:off x="1458314" y="1483080"/>
            <a:ext cx="118034" cy="79806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2"/>
              </a:solidFill>
              <a:latin typeface="Calibri"/>
              <a:ea typeface="Calibri"/>
              <a:cs typeface="Calibri"/>
              <a:sym typeface="Calibri"/>
            </a:endParaRPr>
          </a:p>
        </p:txBody>
      </p:sp>
      <p:sp>
        <p:nvSpPr>
          <p:cNvPr id="29" name="Google Shape;29;p4"/>
          <p:cNvSpPr txBox="1">
            <a:spLocks noGrp="1"/>
          </p:cNvSpPr>
          <p:nvPr>
            <p:ph type="subTitle" idx="1"/>
          </p:nvPr>
        </p:nvSpPr>
        <p:spPr>
          <a:xfrm>
            <a:off x="999348" y="605971"/>
            <a:ext cx="4697118" cy="121712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1000"/>
              </a:spcBef>
              <a:spcAft>
                <a:spcPts val="0"/>
              </a:spcAft>
              <a:buClr>
                <a:schemeClr val="dk1"/>
              </a:buClr>
              <a:buSzPts val="4000"/>
              <a:buFont typeface="Arial"/>
              <a:buNone/>
              <a:defRPr sz="4000" b="1" i="0" u="none" strike="noStrike" cap="none">
                <a:solidFill>
                  <a:schemeClr val="dk1"/>
                </a:solidFill>
                <a:latin typeface="Helvetica Neue"/>
                <a:ea typeface="Helvetica Neue"/>
                <a:cs typeface="Helvetica Neue"/>
                <a:sym typeface="Helvetica Neue"/>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body" idx="3"/>
          </p:nvPr>
        </p:nvSpPr>
        <p:spPr>
          <a:xfrm>
            <a:off x="999346" y="2288331"/>
            <a:ext cx="4697119" cy="33743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1000"/>
              </a:spcBef>
              <a:spcAft>
                <a:spcPts val="0"/>
              </a:spcAft>
              <a:buClr>
                <a:schemeClr val="lt2"/>
              </a:buClr>
              <a:buSzPts val="2400"/>
              <a:buFont typeface="Arial"/>
              <a:buNone/>
              <a:defRPr sz="2400" b="0" i="0" u="none" strike="noStrike" cap="none">
                <a:solidFill>
                  <a:schemeClr val="lt2"/>
                </a:solidFill>
                <a:latin typeface="Helvetica Neue"/>
                <a:ea typeface="Helvetica Neue"/>
                <a:cs typeface="Helvetica Neue"/>
                <a:sym typeface="Helvetica Neue"/>
              </a:defRPr>
            </a:lvl1pPr>
            <a:lvl2pPr marL="914400" marR="0" lvl="1" indent="-355600" algn="l" rtl="0">
              <a:lnSpc>
                <a:spcPct val="100000"/>
              </a:lnSpc>
              <a:spcBef>
                <a:spcPts val="500"/>
              </a:spcBef>
              <a:spcAft>
                <a:spcPts val="0"/>
              </a:spcAft>
              <a:buClr>
                <a:schemeClr val="lt2"/>
              </a:buClr>
              <a:buSzPts val="2000"/>
              <a:buFont typeface="Arial"/>
              <a:buChar char="•"/>
              <a:defRPr sz="2000" b="0" i="0" u="none" strike="noStrike" cap="none">
                <a:solidFill>
                  <a:schemeClr val="lt2"/>
                </a:solidFill>
                <a:latin typeface="Helvetica Neue"/>
                <a:ea typeface="Helvetica Neue"/>
                <a:cs typeface="Helvetica Neue"/>
                <a:sym typeface="Helvetica Neue"/>
              </a:defRPr>
            </a:lvl2pPr>
            <a:lvl3pPr marL="1371600" marR="0" lvl="2" indent="-342900" algn="l" rtl="0">
              <a:lnSpc>
                <a:spcPct val="100000"/>
              </a:lnSpc>
              <a:spcBef>
                <a:spcPts val="500"/>
              </a:spcBef>
              <a:spcAft>
                <a:spcPts val="0"/>
              </a:spcAft>
              <a:buClr>
                <a:schemeClr val="lt2"/>
              </a:buClr>
              <a:buSzPts val="1800"/>
              <a:buFont typeface="Arial"/>
              <a:buChar char="•"/>
              <a:defRPr sz="1800" b="0" i="0" u="none" strike="noStrike" cap="none">
                <a:solidFill>
                  <a:schemeClr val="lt2"/>
                </a:solidFill>
                <a:latin typeface="Helvetica Neue"/>
                <a:ea typeface="Helvetica Neue"/>
                <a:cs typeface="Helvetica Neue"/>
                <a:sym typeface="Helvetica Neue"/>
              </a:defRPr>
            </a:lvl3pPr>
            <a:lvl4pPr marL="1828800" marR="0" lvl="3" indent="-330200" algn="l" rtl="0">
              <a:lnSpc>
                <a:spcPct val="100000"/>
              </a:lnSpc>
              <a:spcBef>
                <a:spcPts val="500"/>
              </a:spcBef>
              <a:spcAft>
                <a:spcPts val="0"/>
              </a:spcAft>
              <a:buClr>
                <a:schemeClr val="lt2"/>
              </a:buClr>
              <a:buSzPts val="1600"/>
              <a:buFont typeface="Arial"/>
              <a:buChar char="•"/>
              <a:defRPr sz="1600" b="0" i="0" u="none" strike="noStrike" cap="none">
                <a:solidFill>
                  <a:schemeClr val="lt2"/>
                </a:solidFill>
                <a:latin typeface="Helvetica Neue"/>
                <a:ea typeface="Helvetica Neue"/>
                <a:cs typeface="Helvetica Neue"/>
                <a:sym typeface="Helvetica Neue"/>
              </a:defRPr>
            </a:lvl4pPr>
            <a:lvl5pPr marL="2286000" marR="0" lvl="4" indent="-330200" algn="l" rtl="0">
              <a:lnSpc>
                <a:spcPct val="100000"/>
              </a:lnSpc>
              <a:spcBef>
                <a:spcPts val="500"/>
              </a:spcBef>
              <a:spcAft>
                <a:spcPts val="0"/>
              </a:spcAft>
              <a:buClr>
                <a:schemeClr val="lt2"/>
              </a:buClr>
              <a:buSzPts val="1600"/>
              <a:buFont typeface="Arial"/>
              <a:buChar char="•"/>
              <a:defRPr sz="1600" b="0" i="0" u="none" strike="noStrike" cap="none">
                <a:solidFill>
                  <a:schemeClr val="lt2"/>
                </a:solidFill>
                <a:latin typeface="Helvetica Neue"/>
                <a:ea typeface="Helvetica Neue"/>
                <a:cs typeface="Helvetica Neue"/>
                <a:sym typeface="Helvetica Neu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1" name="Google Shape;31;p4"/>
          <p:cNvPicPr preferRelativeResize="0"/>
          <p:nvPr/>
        </p:nvPicPr>
        <p:blipFill rotWithShape="1">
          <a:blip r:embed="rId2">
            <a:alphaModFix/>
          </a:blip>
          <a:srcRect/>
          <a:stretch/>
        </p:blipFill>
        <p:spPr>
          <a:xfrm>
            <a:off x="8842406" y="6219874"/>
            <a:ext cx="3349594" cy="6381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Vertical Text">
  <p:cSld name="2_Title and Vertical Text">
    <p:spTree>
      <p:nvGrpSpPr>
        <p:cNvPr id="1" name="Shape 32"/>
        <p:cNvGrpSpPr/>
        <p:nvPr/>
      </p:nvGrpSpPr>
      <p:grpSpPr>
        <a:xfrm>
          <a:off x="0" y="0"/>
          <a:ext cx="0" cy="0"/>
          <a:chOff x="0" y="0"/>
          <a:chExt cx="0" cy="0"/>
        </a:xfrm>
      </p:grpSpPr>
      <p:pic>
        <p:nvPicPr>
          <p:cNvPr id="33" name="Google Shape;33;p5"/>
          <p:cNvPicPr preferRelativeResize="0"/>
          <p:nvPr/>
        </p:nvPicPr>
        <p:blipFill rotWithShape="1">
          <a:blip r:embed="rId2">
            <a:alphaModFix/>
          </a:blip>
          <a:srcRect l="283" t="36405" r="6492" b="2161"/>
          <a:stretch/>
        </p:blipFill>
        <p:spPr>
          <a:xfrm>
            <a:off x="1" y="0"/>
            <a:ext cx="12191998" cy="5356103"/>
          </a:xfrm>
          <a:prstGeom prst="rect">
            <a:avLst/>
          </a:prstGeom>
          <a:noFill/>
          <a:ln>
            <a:noFill/>
          </a:ln>
        </p:spPr>
      </p:pic>
      <p:grpSp>
        <p:nvGrpSpPr>
          <p:cNvPr id="34" name="Google Shape;34;p5"/>
          <p:cNvGrpSpPr/>
          <p:nvPr/>
        </p:nvGrpSpPr>
        <p:grpSpPr>
          <a:xfrm>
            <a:off x="0" y="4660847"/>
            <a:ext cx="12207240" cy="2211441"/>
            <a:chOff x="0" y="4947861"/>
            <a:chExt cx="12191999" cy="2211441"/>
          </a:xfrm>
        </p:grpSpPr>
        <p:sp>
          <p:nvSpPr>
            <p:cNvPr id="35" name="Google Shape;35;p5"/>
            <p:cNvSpPr/>
            <p:nvPr/>
          </p:nvSpPr>
          <p:spPr>
            <a:xfrm>
              <a:off x="0" y="5368194"/>
              <a:ext cx="12191999" cy="179110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5"/>
            <p:cNvSpPr/>
            <p:nvPr/>
          </p:nvSpPr>
          <p:spPr>
            <a:xfrm>
              <a:off x="1623294" y="4947861"/>
              <a:ext cx="1318438" cy="467833"/>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7" name="Google Shape;37;p5"/>
          <p:cNvSpPr txBox="1">
            <a:spLocks noGrp="1"/>
          </p:cNvSpPr>
          <p:nvPr>
            <p:ph type="body" idx="1"/>
          </p:nvPr>
        </p:nvSpPr>
        <p:spPr>
          <a:xfrm>
            <a:off x="674047" y="5546776"/>
            <a:ext cx="8469954" cy="88052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1000"/>
              </a:spcBef>
              <a:spcAft>
                <a:spcPts val="0"/>
              </a:spcAft>
              <a:buClr>
                <a:schemeClr val="lt2"/>
              </a:buClr>
              <a:buSzPts val="1600"/>
              <a:buFont typeface="Arial"/>
              <a:buNone/>
              <a:defRPr sz="1600" b="0" i="0" u="none" strike="noStrike" cap="none">
                <a:solidFill>
                  <a:schemeClr val="lt2"/>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8" name="Google Shape;38;p5"/>
          <p:cNvPicPr preferRelativeResize="0"/>
          <p:nvPr/>
        </p:nvPicPr>
        <p:blipFill rotWithShape="1">
          <a:blip r:embed="rId3">
            <a:alphaModFix/>
          </a:blip>
          <a:srcRect/>
          <a:stretch/>
        </p:blipFill>
        <p:spPr>
          <a:xfrm>
            <a:off x="8842406" y="6219874"/>
            <a:ext cx="3349594" cy="6381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 Image 2">
  <p:cSld name="Title w/ Image 2">
    <p:spTree>
      <p:nvGrpSpPr>
        <p:cNvPr id="1" name="Shape 39"/>
        <p:cNvGrpSpPr/>
        <p:nvPr/>
      </p:nvGrpSpPr>
      <p:grpSpPr>
        <a:xfrm>
          <a:off x="0" y="0"/>
          <a:ext cx="0" cy="0"/>
          <a:chOff x="0" y="0"/>
          <a:chExt cx="0" cy="0"/>
        </a:xfrm>
      </p:grpSpPr>
      <p:pic>
        <p:nvPicPr>
          <p:cNvPr id="40" name="Google Shape;40;p6" descr="A stop sign on the side of a building&#10;&#10;Description automatically generated"/>
          <p:cNvPicPr preferRelativeResize="0"/>
          <p:nvPr/>
        </p:nvPicPr>
        <p:blipFill rotWithShape="1">
          <a:blip r:embed="rId2">
            <a:alphaModFix/>
          </a:blip>
          <a:srcRect l="6260" t="17228" r="2302" b="5614"/>
          <a:stretch/>
        </p:blipFill>
        <p:spPr>
          <a:xfrm>
            <a:off x="0" y="0"/>
            <a:ext cx="12192000" cy="6851904"/>
          </a:xfrm>
          <a:prstGeom prst="rect">
            <a:avLst/>
          </a:prstGeom>
          <a:noFill/>
          <a:ln>
            <a:noFill/>
          </a:ln>
        </p:spPr>
      </p:pic>
      <p:sp>
        <p:nvSpPr>
          <p:cNvPr id="41" name="Google Shape;41;p6"/>
          <p:cNvSpPr txBox="1">
            <a:spLocks noGrp="1"/>
          </p:cNvSpPr>
          <p:nvPr>
            <p:ph type="body" idx="1"/>
          </p:nvPr>
        </p:nvSpPr>
        <p:spPr>
          <a:xfrm>
            <a:off x="1072466" y="3972551"/>
            <a:ext cx="9303986" cy="158173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lt1"/>
              </a:buClr>
              <a:buSzPts val="4000"/>
              <a:buFont typeface="Arial"/>
              <a:buNone/>
              <a:defRPr sz="4000" b="0" i="0" u="none" strike="noStrike" cap="none">
                <a:solidFill>
                  <a:schemeClr val="lt1"/>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2"/>
          </p:nvPr>
        </p:nvSpPr>
        <p:spPr>
          <a:xfrm>
            <a:off x="1072466" y="1903421"/>
            <a:ext cx="9303986" cy="2006600"/>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1000"/>
              </a:spcBef>
              <a:spcAft>
                <a:spcPts val="0"/>
              </a:spcAft>
              <a:buClr>
                <a:schemeClr val="lt1"/>
              </a:buClr>
              <a:buSzPts val="7000"/>
              <a:buFont typeface="Arial"/>
              <a:buNone/>
              <a:defRPr sz="7000" b="1" i="0" u="none" strike="noStrike" cap="none">
                <a:solidFill>
                  <a:schemeClr val="lt1"/>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3" name="Google Shape;43;p6"/>
          <p:cNvPicPr preferRelativeResize="0"/>
          <p:nvPr/>
        </p:nvPicPr>
        <p:blipFill rotWithShape="1">
          <a:blip r:embed="rId3">
            <a:alphaModFix/>
          </a:blip>
          <a:srcRect/>
          <a:stretch/>
        </p:blipFill>
        <p:spPr>
          <a:xfrm>
            <a:off x="9461596" y="4796445"/>
            <a:ext cx="2708749" cy="207339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 Image 3">
  <p:cSld name="Title w/ Image 3">
    <p:spTree>
      <p:nvGrpSpPr>
        <p:cNvPr id="1" name="Shape 44"/>
        <p:cNvGrpSpPr/>
        <p:nvPr/>
      </p:nvGrpSpPr>
      <p:grpSpPr>
        <a:xfrm>
          <a:off x="0" y="0"/>
          <a:ext cx="0" cy="0"/>
          <a:chOff x="0" y="0"/>
          <a:chExt cx="0" cy="0"/>
        </a:xfrm>
      </p:grpSpPr>
      <p:pic>
        <p:nvPicPr>
          <p:cNvPr id="45" name="Google Shape;45;p7"/>
          <p:cNvPicPr preferRelativeResize="0"/>
          <p:nvPr/>
        </p:nvPicPr>
        <p:blipFill rotWithShape="1">
          <a:blip r:embed="rId2">
            <a:alphaModFix/>
          </a:blip>
          <a:srcRect l="19175" t="38087" r="7733" b="135"/>
          <a:stretch/>
        </p:blipFill>
        <p:spPr>
          <a:xfrm>
            <a:off x="1" y="0"/>
            <a:ext cx="12191998" cy="6869838"/>
          </a:xfrm>
          <a:prstGeom prst="rect">
            <a:avLst/>
          </a:prstGeom>
          <a:noFill/>
          <a:ln>
            <a:noFill/>
          </a:ln>
        </p:spPr>
      </p:pic>
      <p:sp>
        <p:nvSpPr>
          <p:cNvPr id="46" name="Google Shape;46;p7"/>
          <p:cNvSpPr txBox="1">
            <a:spLocks noGrp="1"/>
          </p:cNvSpPr>
          <p:nvPr>
            <p:ph type="body" idx="1"/>
          </p:nvPr>
        </p:nvSpPr>
        <p:spPr>
          <a:xfrm>
            <a:off x="1072466" y="3972551"/>
            <a:ext cx="9303986" cy="158173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lt1"/>
              </a:buClr>
              <a:buSzPts val="4000"/>
              <a:buFont typeface="Arial"/>
              <a:buNone/>
              <a:defRPr sz="4000" b="0" i="0" u="none" strike="noStrike" cap="none">
                <a:solidFill>
                  <a:schemeClr val="lt1"/>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body" idx="2"/>
          </p:nvPr>
        </p:nvSpPr>
        <p:spPr>
          <a:xfrm>
            <a:off x="1072466" y="1903421"/>
            <a:ext cx="9303986" cy="2006600"/>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1000"/>
              </a:spcBef>
              <a:spcAft>
                <a:spcPts val="0"/>
              </a:spcAft>
              <a:buClr>
                <a:schemeClr val="lt1"/>
              </a:buClr>
              <a:buSzPts val="7000"/>
              <a:buFont typeface="Arial"/>
              <a:buNone/>
              <a:defRPr sz="7000" b="1" i="0" u="none" strike="noStrike" cap="none">
                <a:solidFill>
                  <a:schemeClr val="lt1"/>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8" name="Google Shape;48;p7"/>
          <p:cNvPicPr preferRelativeResize="0"/>
          <p:nvPr/>
        </p:nvPicPr>
        <p:blipFill rotWithShape="1">
          <a:blip r:embed="rId3">
            <a:alphaModFix/>
          </a:blip>
          <a:srcRect/>
          <a:stretch/>
        </p:blipFill>
        <p:spPr>
          <a:xfrm>
            <a:off x="9461596" y="4796445"/>
            <a:ext cx="2708749" cy="207339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49"/>
        <p:cNvGrpSpPr/>
        <p:nvPr/>
      </p:nvGrpSpPr>
      <p:grpSpPr>
        <a:xfrm>
          <a:off x="0" y="0"/>
          <a:ext cx="0" cy="0"/>
          <a:chOff x="0" y="0"/>
          <a:chExt cx="0" cy="0"/>
        </a:xfrm>
      </p:grpSpPr>
      <p:sp>
        <p:nvSpPr>
          <p:cNvPr id="50" name="Google Shape;50;p8"/>
          <p:cNvSpPr txBox="1">
            <a:spLocks noGrp="1"/>
          </p:cNvSpPr>
          <p:nvPr>
            <p:ph type="body" idx="1"/>
          </p:nvPr>
        </p:nvSpPr>
        <p:spPr>
          <a:xfrm>
            <a:off x="1072466" y="1248032"/>
            <a:ext cx="9303986" cy="3073536"/>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1000"/>
              </a:spcBef>
              <a:spcAft>
                <a:spcPts val="0"/>
              </a:spcAft>
              <a:buClr>
                <a:schemeClr val="dk2"/>
              </a:buClr>
              <a:buSzPts val="7000"/>
              <a:buFont typeface="Arial"/>
              <a:buNone/>
              <a:defRPr sz="7000" b="1" i="0" u="none" strike="noStrike" cap="none">
                <a:solidFill>
                  <a:schemeClr val="dk2"/>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1" name="Google Shape;51;p8"/>
          <p:cNvPicPr preferRelativeResize="0"/>
          <p:nvPr/>
        </p:nvPicPr>
        <p:blipFill rotWithShape="1">
          <a:blip r:embed="rId2">
            <a:alphaModFix/>
          </a:blip>
          <a:srcRect/>
          <a:stretch/>
        </p:blipFill>
        <p:spPr>
          <a:xfrm>
            <a:off x="8842406" y="6219874"/>
            <a:ext cx="3349594" cy="6381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B Title ">
  <p:cSld name="1B Title ">
    <p:spTree>
      <p:nvGrpSpPr>
        <p:cNvPr id="1" name="Shape 52"/>
        <p:cNvGrpSpPr/>
        <p:nvPr/>
      </p:nvGrpSpPr>
      <p:grpSpPr>
        <a:xfrm>
          <a:off x="0" y="0"/>
          <a:ext cx="0" cy="0"/>
          <a:chOff x="0" y="0"/>
          <a:chExt cx="0" cy="0"/>
        </a:xfrm>
      </p:grpSpPr>
      <p:sp>
        <p:nvSpPr>
          <p:cNvPr id="53" name="Google Shape;53;p9"/>
          <p:cNvSpPr txBox="1">
            <a:spLocks noGrp="1"/>
          </p:cNvSpPr>
          <p:nvPr>
            <p:ph type="ctrTitle"/>
          </p:nvPr>
        </p:nvSpPr>
        <p:spPr>
          <a:xfrm>
            <a:off x="1028032" y="1235677"/>
            <a:ext cx="10068336" cy="3117984"/>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2"/>
              </a:buClr>
              <a:buSzPts val="4400"/>
              <a:buFont typeface="Helvetica Neue"/>
              <a:buNone/>
              <a:defRPr sz="4400" b="1" i="0" u="none" strike="noStrike" cap="none">
                <a:solidFill>
                  <a:schemeClr val="dk2"/>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4" name="Google Shape;54;p9"/>
          <p:cNvPicPr preferRelativeResize="0"/>
          <p:nvPr/>
        </p:nvPicPr>
        <p:blipFill rotWithShape="1">
          <a:blip r:embed="rId2">
            <a:alphaModFix/>
          </a:blip>
          <a:srcRect/>
          <a:stretch/>
        </p:blipFill>
        <p:spPr>
          <a:xfrm>
            <a:off x="8842406" y="6219874"/>
            <a:ext cx="3349594" cy="6381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55"/>
        <p:cNvGrpSpPr/>
        <p:nvPr/>
      </p:nvGrpSpPr>
      <p:grpSpPr>
        <a:xfrm>
          <a:off x="0" y="0"/>
          <a:ext cx="0" cy="0"/>
          <a:chOff x="0" y="0"/>
          <a:chExt cx="0" cy="0"/>
        </a:xfrm>
      </p:grpSpPr>
      <p:sp>
        <p:nvSpPr>
          <p:cNvPr id="56" name="Google Shape;56;p10"/>
          <p:cNvSpPr/>
          <p:nvPr/>
        </p:nvSpPr>
        <p:spPr>
          <a:xfrm>
            <a:off x="0" y="137160"/>
            <a:ext cx="1143000" cy="1161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10"/>
          <p:cNvSpPr>
            <a:spLocks noGrp="1"/>
          </p:cNvSpPr>
          <p:nvPr>
            <p:ph type="pic" idx="2"/>
          </p:nvPr>
        </p:nvSpPr>
        <p:spPr>
          <a:xfrm>
            <a:off x="1570231" y="2332015"/>
            <a:ext cx="4616816" cy="3367763"/>
          </a:xfrm>
          <a:prstGeom prst="rect">
            <a:avLst/>
          </a:prstGeom>
          <a:solidFill>
            <a:schemeClr val="dk1"/>
          </a:solidFill>
          <a:ln>
            <a:noFill/>
          </a:ln>
        </p:spPr>
      </p:sp>
      <p:sp>
        <p:nvSpPr>
          <p:cNvPr id="58" name="Google Shape;58;p10"/>
          <p:cNvSpPr/>
          <p:nvPr/>
        </p:nvSpPr>
        <p:spPr>
          <a:xfrm rot="5400000">
            <a:off x="1265617" y="2179453"/>
            <a:ext cx="118034" cy="798062"/>
          </a:xfrm>
          <a:prstGeom prst="rect">
            <a:avLst/>
          </a:prstGeom>
          <a:solidFill>
            <a:srgbClr val="F5B9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10"/>
          <p:cNvSpPr/>
          <p:nvPr/>
        </p:nvSpPr>
        <p:spPr>
          <a:xfrm>
            <a:off x="579241" y="577662"/>
            <a:ext cx="3904747" cy="2960422"/>
          </a:xfrm>
          <a:custGeom>
            <a:avLst/>
            <a:gdLst/>
            <a:ahLst/>
            <a:cxnLst/>
            <a:rect l="l" t="t" r="r" b="b"/>
            <a:pathLst>
              <a:path w="3904747" h="2960422" extrusionOk="0">
                <a:moveTo>
                  <a:pt x="0" y="0"/>
                </a:moveTo>
                <a:lnTo>
                  <a:pt x="3904747" y="0"/>
                </a:lnTo>
                <a:lnTo>
                  <a:pt x="3904747" y="2528622"/>
                </a:lnTo>
                <a:lnTo>
                  <a:pt x="2664228" y="2528622"/>
                </a:lnTo>
                <a:lnTo>
                  <a:pt x="2222240" y="2960422"/>
                </a:lnTo>
                <a:lnTo>
                  <a:pt x="1780252" y="2528622"/>
                </a:lnTo>
                <a:lnTo>
                  <a:pt x="0" y="2528622"/>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 name="Google Shape;60;p10"/>
          <p:cNvSpPr txBox="1">
            <a:spLocks noGrp="1"/>
          </p:cNvSpPr>
          <p:nvPr>
            <p:ph type="subTitle" idx="1"/>
          </p:nvPr>
        </p:nvSpPr>
        <p:spPr>
          <a:xfrm>
            <a:off x="925603" y="857033"/>
            <a:ext cx="3194705" cy="16557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1000"/>
              </a:spcBef>
              <a:spcAft>
                <a:spcPts val="0"/>
              </a:spcAft>
              <a:buClr>
                <a:schemeClr val="lt1"/>
              </a:buClr>
              <a:buSzPts val="4000"/>
              <a:buFont typeface="Arial"/>
              <a:buNone/>
              <a:defRPr sz="4000" b="1" i="0" u="none" strike="noStrike" cap="none">
                <a:solidFill>
                  <a:schemeClr val="lt1"/>
                </a:solidFill>
                <a:latin typeface="Helvetica Neue"/>
                <a:ea typeface="Helvetica Neue"/>
                <a:cs typeface="Helvetica Neue"/>
                <a:sym typeface="Helvetica Neue"/>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body" idx="3"/>
          </p:nvPr>
        </p:nvSpPr>
        <p:spPr>
          <a:xfrm>
            <a:off x="6531228" y="2332015"/>
            <a:ext cx="5020453" cy="33743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1000"/>
              </a:spcBef>
              <a:spcAft>
                <a:spcPts val="0"/>
              </a:spcAft>
              <a:buClr>
                <a:schemeClr val="lt2"/>
              </a:buClr>
              <a:buSzPts val="2400"/>
              <a:buFont typeface="Arial"/>
              <a:buNone/>
              <a:defRPr sz="2400" b="0" i="0" u="none" strike="noStrike" cap="none">
                <a:solidFill>
                  <a:schemeClr val="lt2"/>
                </a:solidFill>
                <a:latin typeface="Helvetica Neue"/>
                <a:ea typeface="Helvetica Neue"/>
                <a:cs typeface="Helvetica Neue"/>
                <a:sym typeface="Helvetica Neue"/>
              </a:defRPr>
            </a:lvl1pPr>
            <a:lvl2pPr marL="914400" marR="0" lvl="1" indent="-355600" algn="l" rtl="0">
              <a:lnSpc>
                <a:spcPct val="100000"/>
              </a:lnSpc>
              <a:spcBef>
                <a:spcPts val="500"/>
              </a:spcBef>
              <a:spcAft>
                <a:spcPts val="0"/>
              </a:spcAft>
              <a:buClr>
                <a:schemeClr val="lt2"/>
              </a:buClr>
              <a:buSzPts val="2000"/>
              <a:buFont typeface="Arial"/>
              <a:buChar char="•"/>
              <a:defRPr sz="2000" b="0" i="0" u="none" strike="noStrike" cap="none">
                <a:solidFill>
                  <a:schemeClr val="lt2"/>
                </a:solidFill>
                <a:latin typeface="Helvetica Neue"/>
                <a:ea typeface="Helvetica Neue"/>
                <a:cs typeface="Helvetica Neue"/>
                <a:sym typeface="Helvetica Neue"/>
              </a:defRPr>
            </a:lvl2pPr>
            <a:lvl3pPr marL="1371600" marR="0" lvl="2" indent="-342900" algn="l" rtl="0">
              <a:lnSpc>
                <a:spcPct val="100000"/>
              </a:lnSpc>
              <a:spcBef>
                <a:spcPts val="500"/>
              </a:spcBef>
              <a:spcAft>
                <a:spcPts val="0"/>
              </a:spcAft>
              <a:buClr>
                <a:schemeClr val="lt2"/>
              </a:buClr>
              <a:buSzPts val="1800"/>
              <a:buFont typeface="Arial"/>
              <a:buChar char="•"/>
              <a:defRPr sz="1800" b="0" i="0" u="none" strike="noStrike" cap="none">
                <a:solidFill>
                  <a:schemeClr val="lt2"/>
                </a:solidFill>
                <a:latin typeface="Helvetica Neue"/>
                <a:ea typeface="Helvetica Neue"/>
                <a:cs typeface="Helvetica Neue"/>
                <a:sym typeface="Helvetica Neue"/>
              </a:defRPr>
            </a:lvl3pPr>
            <a:lvl4pPr marL="1828800" marR="0" lvl="3" indent="-330200" algn="l" rtl="0">
              <a:lnSpc>
                <a:spcPct val="100000"/>
              </a:lnSpc>
              <a:spcBef>
                <a:spcPts val="500"/>
              </a:spcBef>
              <a:spcAft>
                <a:spcPts val="0"/>
              </a:spcAft>
              <a:buClr>
                <a:schemeClr val="lt2"/>
              </a:buClr>
              <a:buSzPts val="1600"/>
              <a:buFont typeface="Arial"/>
              <a:buChar char="•"/>
              <a:defRPr sz="1600" b="0" i="0" u="none" strike="noStrike" cap="none">
                <a:solidFill>
                  <a:schemeClr val="lt2"/>
                </a:solidFill>
                <a:latin typeface="Helvetica Neue"/>
                <a:ea typeface="Helvetica Neue"/>
                <a:cs typeface="Helvetica Neue"/>
                <a:sym typeface="Helvetica Neue"/>
              </a:defRPr>
            </a:lvl4pPr>
            <a:lvl5pPr marL="2286000" marR="0" lvl="4" indent="-330200" algn="l" rtl="0">
              <a:lnSpc>
                <a:spcPct val="100000"/>
              </a:lnSpc>
              <a:spcBef>
                <a:spcPts val="500"/>
              </a:spcBef>
              <a:spcAft>
                <a:spcPts val="0"/>
              </a:spcAft>
              <a:buClr>
                <a:schemeClr val="lt2"/>
              </a:buClr>
              <a:buSzPts val="1600"/>
              <a:buFont typeface="Arial"/>
              <a:buChar char="•"/>
              <a:defRPr sz="1600" b="0" i="0" u="none" strike="noStrike" cap="none">
                <a:solidFill>
                  <a:schemeClr val="lt2"/>
                </a:solidFill>
                <a:latin typeface="Helvetica Neue"/>
                <a:ea typeface="Helvetica Neue"/>
                <a:cs typeface="Helvetica Neue"/>
                <a:sym typeface="Helvetica Neu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62" name="Google Shape;62;p10"/>
          <p:cNvPicPr preferRelativeResize="0"/>
          <p:nvPr/>
        </p:nvPicPr>
        <p:blipFill rotWithShape="1">
          <a:blip r:embed="rId2">
            <a:alphaModFix/>
          </a:blip>
          <a:srcRect/>
          <a:stretch/>
        </p:blipFill>
        <p:spPr>
          <a:xfrm>
            <a:off x="8842406" y="6219874"/>
            <a:ext cx="3349594" cy="6381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669024"/>
            <a:ext cx="1328738" cy="188976"/>
          </a:xfrm>
          <a:prstGeom prst="rect">
            <a:avLst/>
          </a:prstGeom>
          <a:solidFill>
            <a:srgbClr val="001E6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p:nvPr/>
        </p:nvSpPr>
        <p:spPr>
          <a:xfrm>
            <a:off x="2657476" y="6669024"/>
            <a:ext cx="1328738" cy="188976"/>
          </a:xfrm>
          <a:prstGeom prst="rect">
            <a:avLst/>
          </a:prstGeom>
          <a:solidFill>
            <a:srgbClr val="D500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
          <p:cNvSpPr/>
          <p:nvPr/>
        </p:nvSpPr>
        <p:spPr>
          <a:xfrm>
            <a:off x="1328738" y="6669024"/>
            <a:ext cx="1328738" cy="188976"/>
          </a:xfrm>
          <a:prstGeom prst="rect">
            <a:avLst/>
          </a:prstGeom>
          <a:solidFill>
            <a:srgbClr val="41B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
          <p:cNvSpPr/>
          <p:nvPr/>
        </p:nvSpPr>
        <p:spPr>
          <a:xfrm>
            <a:off x="3986214" y="6669024"/>
            <a:ext cx="1328738" cy="188976"/>
          </a:xfrm>
          <a:prstGeom prst="rect">
            <a:avLst/>
          </a:prstGeom>
          <a:solidFill>
            <a:srgbClr val="FFB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9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99C"/>
                </a:solidFill>
                <a:latin typeface="Calibri"/>
                <a:ea typeface="Calibri"/>
                <a:cs typeface="Calibri"/>
                <a:sym typeface="Calibri"/>
              </a:defRPr>
            </a:lvl1pPr>
            <a:lvl2pPr marL="0" marR="0" lvl="1" indent="0" algn="r" rtl="0">
              <a:spcBef>
                <a:spcPts val="0"/>
              </a:spcBef>
              <a:buNone/>
              <a:defRPr sz="1200" b="0" i="0" u="none" strike="noStrike" cap="none">
                <a:solidFill>
                  <a:srgbClr val="88899C"/>
                </a:solidFill>
                <a:latin typeface="Calibri"/>
                <a:ea typeface="Calibri"/>
                <a:cs typeface="Calibri"/>
                <a:sym typeface="Calibri"/>
              </a:defRPr>
            </a:lvl2pPr>
            <a:lvl3pPr marL="0" marR="0" lvl="2" indent="0" algn="r" rtl="0">
              <a:spcBef>
                <a:spcPts val="0"/>
              </a:spcBef>
              <a:buNone/>
              <a:defRPr sz="1200" b="0" i="0" u="none" strike="noStrike" cap="none">
                <a:solidFill>
                  <a:srgbClr val="88899C"/>
                </a:solidFill>
                <a:latin typeface="Calibri"/>
                <a:ea typeface="Calibri"/>
                <a:cs typeface="Calibri"/>
                <a:sym typeface="Calibri"/>
              </a:defRPr>
            </a:lvl3pPr>
            <a:lvl4pPr marL="0" marR="0" lvl="3" indent="0" algn="r" rtl="0">
              <a:spcBef>
                <a:spcPts val="0"/>
              </a:spcBef>
              <a:buNone/>
              <a:defRPr sz="1200" b="0" i="0" u="none" strike="noStrike" cap="none">
                <a:solidFill>
                  <a:srgbClr val="88899C"/>
                </a:solidFill>
                <a:latin typeface="Calibri"/>
                <a:ea typeface="Calibri"/>
                <a:cs typeface="Calibri"/>
                <a:sym typeface="Calibri"/>
              </a:defRPr>
            </a:lvl4pPr>
            <a:lvl5pPr marL="0" marR="0" lvl="4" indent="0" algn="r" rtl="0">
              <a:spcBef>
                <a:spcPts val="0"/>
              </a:spcBef>
              <a:buNone/>
              <a:defRPr sz="1200" b="0" i="0" u="none" strike="noStrike" cap="none">
                <a:solidFill>
                  <a:srgbClr val="88899C"/>
                </a:solidFill>
                <a:latin typeface="Calibri"/>
                <a:ea typeface="Calibri"/>
                <a:cs typeface="Calibri"/>
                <a:sym typeface="Calibri"/>
              </a:defRPr>
            </a:lvl5pPr>
            <a:lvl6pPr marL="0" marR="0" lvl="5" indent="0" algn="r" rtl="0">
              <a:spcBef>
                <a:spcPts val="0"/>
              </a:spcBef>
              <a:buNone/>
              <a:defRPr sz="1200" b="0" i="0" u="none" strike="noStrike" cap="none">
                <a:solidFill>
                  <a:srgbClr val="88899C"/>
                </a:solidFill>
                <a:latin typeface="Calibri"/>
                <a:ea typeface="Calibri"/>
                <a:cs typeface="Calibri"/>
                <a:sym typeface="Calibri"/>
              </a:defRPr>
            </a:lvl6pPr>
            <a:lvl7pPr marL="0" marR="0" lvl="6" indent="0" algn="r" rtl="0">
              <a:spcBef>
                <a:spcPts val="0"/>
              </a:spcBef>
              <a:buNone/>
              <a:defRPr sz="1200" b="0" i="0" u="none" strike="noStrike" cap="none">
                <a:solidFill>
                  <a:srgbClr val="88899C"/>
                </a:solidFill>
                <a:latin typeface="Calibri"/>
                <a:ea typeface="Calibri"/>
                <a:cs typeface="Calibri"/>
                <a:sym typeface="Calibri"/>
              </a:defRPr>
            </a:lvl7pPr>
            <a:lvl8pPr marL="0" marR="0" lvl="7" indent="0" algn="r" rtl="0">
              <a:spcBef>
                <a:spcPts val="0"/>
              </a:spcBef>
              <a:buNone/>
              <a:defRPr sz="1200" b="0" i="0" u="none" strike="noStrike" cap="none">
                <a:solidFill>
                  <a:srgbClr val="88899C"/>
                </a:solidFill>
                <a:latin typeface="Calibri"/>
                <a:ea typeface="Calibri"/>
                <a:cs typeface="Calibri"/>
                <a:sym typeface="Calibri"/>
              </a:defRPr>
            </a:lvl8pPr>
            <a:lvl9pPr marL="0" marR="0" lvl="8" indent="0" algn="r" rtl="0">
              <a:spcBef>
                <a:spcPts val="0"/>
              </a:spcBef>
              <a:buNone/>
              <a:defRPr sz="1200" b="0" i="0" u="none" strike="noStrike" cap="none">
                <a:solidFill>
                  <a:srgbClr val="88899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9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body" idx="1"/>
          </p:nvPr>
        </p:nvSpPr>
        <p:spPr>
          <a:xfrm>
            <a:off x="336557" y="5757795"/>
            <a:ext cx="3201949" cy="79887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800"/>
              <a:buNone/>
            </a:pPr>
            <a:r>
              <a:rPr lang="en-US" sz="1800" b="1" dirty="0">
                <a:latin typeface="Arial"/>
                <a:ea typeface="Arial"/>
                <a:cs typeface="Arial"/>
                <a:sym typeface="Arial"/>
              </a:rPr>
              <a:t>Rohith Kumar</a:t>
            </a:r>
            <a:endParaRPr sz="1800" b="1" i="0" u="none" strike="noStrike" dirty="0">
              <a:latin typeface="Arial"/>
              <a:ea typeface="Arial"/>
              <a:cs typeface="Arial"/>
              <a:sym typeface="Arial"/>
            </a:endParaRPr>
          </a:p>
          <a:p>
            <a:pPr marL="0" lvl="0" indent="0" algn="l" rtl="0">
              <a:lnSpc>
                <a:spcPct val="100000"/>
              </a:lnSpc>
              <a:spcBef>
                <a:spcPts val="0"/>
              </a:spcBef>
              <a:spcAft>
                <a:spcPts val="0"/>
              </a:spcAft>
              <a:buClr>
                <a:schemeClr val="lt1"/>
              </a:buClr>
              <a:buSzPts val="1800"/>
              <a:buNone/>
            </a:pPr>
            <a:r>
              <a:rPr lang="en-US" sz="1800" b="1" dirty="0" err="1">
                <a:latin typeface="Arial"/>
                <a:ea typeface="Arial"/>
                <a:cs typeface="Arial"/>
                <a:sym typeface="Arial"/>
              </a:rPr>
              <a:t>Rithwik</a:t>
            </a:r>
            <a:r>
              <a:rPr lang="en-US" sz="1800" b="1" dirty="0">
                <a:latin typeface="Arial"/>
                <a:ea typeface="Arial"/>
                <a:cs typeface="Arial"/>
                <a:sym typeface="Arial"/>
              </a:rPr>
              <a:t> Vamshi</a:t>
            </a:r>
            <a:endParaRPr dirty="0"/>
          </a:p>
        </p:txBody>
      </p:sp>
      <p:sp>
        <p:nvSpPr>
          <p:cNvPr id="83" name="Google Shape;83;p14"/>
          <p:cNvSpPr txBox="1">
            <a:spLocks noGrp="1"/>
          </p:cNvSpPr>
          <p:nvPr>
            <p:ph type="body" idx="2"/>
          </p:nvPr>
        </p:nvSpPr>
        <p:spPr>
          <a:xfrm>
            <a:off x="180374" y="478200"/>
            <a:ext cx="7105200" cy="1042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ct val="100000"/>
              <a:buNone/>
            </a:pPr>
            <a:r>
              <a:rPr lang="en-US" sz="3000" dirty="0" err="1"/>
              <a:t>REInstruct</a:t>
            </a:r>
            <a:r>
              <a:rPr lang="en-US" sz="3000" dirty="0"/>
              <a:t>: Building Instruction Data from Unlabeled Corpus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p:nvPr/>
        </p:nvSpPr>
        <p:spPr>
          <a:xfrm>
            <a:off x="999452" y="584409"/>
            <a:ext cx="6647100" cy="12171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200"/>
              <a:buFont typeface="Arial"/>
              <a:buNone/>
            </a:pPr>
            <a:r>
              <a:rPr lang="en-US" sz="3200" b="1" dirty="0">
                <a:solidFill>
                  <a:schemeClr val="dk2"/>
                </a:solidFill>
                <a:latin typeface="Helvetica Neue"/>
                <a:ea typeface="Helvetica Neue"/>
                <a:cs typeface="Helvetica Neue"/>
              </a:rPr>
              <a:t>Strengths of </a:t>
            </a:r>
            <a:r>
              <a:rPr lang="en-US" sz="3200" b="1" dirty="0" err="1">
                <a:solidFill>
                  <a:schemeClr val="dk2"/>
                </a:solidFill>
                <a:latin typeface="Helvetica Neue"/>
                <a:ea typeface="Helvetica Neue"/>
                <a:cs typeface="Helvetica Neue"/>
              </a:rPr>
              <a:t>REInstruct</a:t>
            </a:r>
            <a:endParaRPr sz="3200" b="1" dirty="0">
              <a:solidFill>
                <a:schemeClr val="dk2"/>
              </a:solidFill>
              <a:latin typeface="Helvetica Neue"/>
              <a:ea typeface="Helvetica Neue"/>
              <a:cs typeface="Helvetica Neue"/>
            </a:endParaRPr>
          </a:p>
        </p:txBody>
      </p:sp>
      <p:sp>
        <p:nvSpPr>
          <p:cNvPr id="191" name="Google Shape;191;p27"/>
          <p:cNvSpPr txBox="1"/>
          <p:nvPr/>
        </p:nvSpPr>
        <p:spPr>
          <a:xfrm>
            <a:off x="999452" y="1930400"/>
            <a:ext cx="10488000" cy="4013200"/>
          </a:xfrm>
          <a:prstGeom prst="rect">
            <a:avLst/>
          </a:prstGeom>
          <a:noFill/>
          <a:ln>
            <a:noFill/>
          </a:ln>
        </p:spPr>
        <p:txBody>
          <a:bodyPr spcFirstLastPara="1" wrap="square" lIns="91425" tIns="45700" rIns="91425" bIns="45700" anchor="b" anchorCtr="0">
            <a:normAutofit fontScale="70000" lnSpcReduction="20000"/>
          </a:bodyPr>
          <a:lstStyle/>
          <a:p>
            <a:pPr marL="0" marR="0" lvl="0" indent="457200" algn="l" rtl="0">
              <a:lnSpc>
                <a:spcPct val="150000"/>
              </a:lnSpc>
              <a:spcBef>
                <a:spcPts val="1000"/>
              </a:spcBef>
              <a:spcAft>
                <a:spcPts val="0"/>
              </a:spcAft>
              <a:buNone/>
            </a:pPr>
            <a:r>
              <a:rPr lang="en-US" sz="2000" b="1" dirty="0">
                <a:solidFill>
                  <a:schemeClr val="dk1"/>
                </a:solidFill>
                <a:latin typeface="Calibri"/>
                <a:cs typeface="Calibri"/>
              </a:rPr>
              <a:t>Automation</a:t>
            </a:r>
            <a:endParaRPr lang="en-US" sz="2000" b="1" dirty="0">
              <a:solidFill>
                <a:schemeClr val="dk1"/>
              </a:solidFill>
              <a:latin typeface="Calibri"/>
              <a:cs typeface="Calibri"/>
              <a:sym typeface="Calibri"/>
            </a:endParaRPr>
          </a:p>
          <a:p>
            <a:pPr marL="914400" marR="0" lvl="1" indent="-355600" algn="l" rtl="0">
              <a:lnSpc>
                <a:spcPct val="150000"/>
              </a:lnSpc>
              <a:spcBef>
                <a:spcPts val="1000"/>
              </a:spcBef>
              <a:spcAft>
                <a:spcPts val="0"/>
              </a:spcAft>
              <a:buClr>
                <a:schemeClr val="dk1"/>
              </a:buClr>
              <a:buSzPts val="2000"/>
              <a:buFont typeface="Arial"/>
              <a:buChar char="○"/>
            </a:pPr>
            <a:r>
              <a:rPr lang="en-US" sz="2000" dirty="0">
                <a:solidFill>
                  <a:schemeClr val="tx1"/>
                </a:solidFill>
                <a:latin typeface="Calibri"/>
                <a:cs typeface="Calibri"/>
              </a:rPr>
              <a:t>Fully automated data generation process.</a:t>
            </a:r>
          </a:p>
          <a:p>
            <a:pPr marL="914400" marR="0" lvl="1" indent="-355600" algn="l" rtl="0">
              <a:lnSpc>
                <a:spcPct val="150000"/>
              </a:lnSpc>
              <a:spcBef>
                <a:spcPts val="1000"/>
              </a:spcBef>
              <a:spcAft>
                <a:spcPts val="0"/>
              </a:spcAft>
              <a:buClr>
                <a:schemeClr val="dk1"/>
              </a:buClr>
              <a:buSzPts val="2000"/>
              <a:buFont typeface="Arial"/>
              <a:buChar char="○"/>
            </a:pPr>
            <a:r>
              <a:rPr lang="en-US" sz="2000" b="1" dirty="0">
                <a:solidFill>
                  <a:schemeClr val="tx1"/>
                </a:solidFill>
                <a:latin typeface="Calibri"/>
                <a:cs typeface="Calibri"/>
              </a:rPr>
              <a:t>No need for human annotators or proprietary models.</a:t>
            </a:r>
          </a:p>
          <a:p>
            <a:pPr marL="558800" marR="0" lvl="1" algn="l" rtl="0">
              <a:lnSpc>
                <a:spcPct val="150000"/>
              </a:lnSpc>
              <a:spcBef>
                <a:spcPts val="1000"/>
              </a:spcBef>
              <a:spcAft>
                <a:spcPts val="0"/>
              </a:spcAft>
              <a:buClr>
                <a:schemeClr val="dk1"/>
              </a:buClr>
              <a:buSzPts val="2000"/>
            </a:pPr>
            <a:endParaRPr lang="en-US" sz="2000" b="1" dirty="0">
              <a:solidFill>
                <a:schemeClr val="dk1"/>
              </a:solidFill>
              <a:latin typeface="Calibri"/>
              <a:cs typeface="Calibri"/>
            </a:endParaRPr>
          </a:p>
          <a:p>
            <a:r>
              <a:rPr lang="en-US" sz="2000" b="1" dirty="0">
                <a:solidFill>
                  <a:schemeClr val="dk1"/>
                </a:solidFill>
                <a:latin typeface="Calibri"/>
                <a:cs typeface="Calibri"/>
              </a:rPr>
              <a:t>            Scalability:</a:t>
            </a:r>
          </a:p>
          <a:p>
            <a:pPr marL="914400" marR="0" lvl="1" indent="-355600" algn="l" rtl="0">
              <a:lnSpc>
                <a:spcPct val="150000"/>
              </a:lnSpc>
              <a:spcBef>
                <a:spcPts val="1000"/>
              </a:spcBef>
              <a:spcAft>
                <a:spcPts val="0"/>
              </a:spcAft>
              <a:buClr>
                <a:schemeClr val="dk1"/>
              </a:buClr>
              <a:buSzPts val="2000"/>
              <a:buFont typeface="Arial"/>
              <a:buChar char="○"/>
            </a:pPr>
            <a:r>
              <a:rPr lang="en-US" sz="2000" dirty="0">
                <a:solidFill>
                  <a:schemeClr val="dk1"/>
                </a:solidFill>
                <a:latin typeface="Calibri"/>
                <a:cs typeface="Calibri"/>
              </a:rPr>
              <a:t>Easily scalable to any domain with large unlabeled corpora.</a:t>
            </a:r>
          </a:p>
          <a:p>
            <a:pPr marL="914400" marR="0" lvl="1" indent="-355600" algn="l" rtl="0">
              <a:lnSpc>
                <a:spcPct val="150000"/>
              </a:lnSpc>
              <a:spcBef>
                <a:spcPts val="1000"/>
              </a:spcBef>
              <a:spcAft>
                <a:spcPts val="0"/>
              </a:spcAft>
              <a:buClr>
                <a:schemeClr val="dk1"/>
              </a:buClr>
              <a:buSzPts val="2000"/>
              <a:buFont typeface="Arial"/>
              <a:buChar char="○"/>
            </a:pPr>
            <a:r>
              <a:rPr lang="en-US" sz="2000" dirty="0">
                <a:solidFill>
                  <a:schemeClr val="dk1"/>
                </a:solidFill>
                <a:latin typeface="Calibri"/>
                <a:cs typeface="Calibri"/>
              </a:rPr>
              <a:t>Generate data quickly and at a low cost.</a:t>
            </a:r>
          </a:p>
          <a:p>
            <a:pPr marL="558800" marR="0" lvl="1" algn="l" rtl="0">
              <a:lnSpc>
                <a:spcPct val="150000"/>
              </a:lnSpc>
              <a:spcBef>
                <a:spcPts val="1000"/>
              </a:spcBef>
              <a:spcAft>
                <a:spcPts val="0"/>
              </a:spcAft>
              <a:buClr>
                <a:schemeClr val="dk1"/>
              </a:buClr>
              <a:buSzPts val="2000"/>
            </a:pPr>
            <a:r>
              <a:rPr lang="en-US" sz="2000" b="1" dirty="0">
                <a:solidFill>
                  <a:schemeClr val="dk1"/>
                </a:solidFill>
                <a:latin typeface="Calibri"/>
                <a:cs typeface="Calibri"/>
              </a:rPr>
              <a:t>Independence from Proprietary Models</a:t>
            </a:r>
          </a:p>
          <a:p>
            <a:pPr marL="914400" marR="0" lvl="1" indent="-355600" algn="l" rtl="0">
              <a:lnSpc>
                <a:spcPct val="150000"/>
              </a:lnSpc>
              <a:spcBef>
                <a:spcPts val="1000"/>
              </a:spcBef>
              <a:spcAft>
                <a:spcPts val="0"/>
              </a:spcAft>
              <a:buClr>
                <a:schemeClr val="dk1"/>
              </a:buClr>
              <a:buSzPts val="2000"/>
              <a:buFont typeface="Arial"/>
              <a:buChar char="○"/>
            </a:pPr>
            <a:r>
              <a:rPr lang="en-US" sz="2000" dirty="0">
                <a:solidFill>
                  <a:schemeClr val="dk1"/>
                </a:solidFill>
                <a:latin typeface="Calibri"/>
                <a:cs typeface="Calibri"/>
              </a:rPr>
              <a:t>Eno reliance on expensive, closed-source models.</a:t>
            </a:r>
          </a:p>
          <a:p>
            <a:pPr marL="914400" marR="0" lvl="1" indent="-355600" algn="l" rtl="0">
              <a:lnSpc>
                <a:spcPct val="150000"/>
              </a:lnSpc>
              <a:spcBef>
                <a:spcPts val="1000"/>
              </a:spcBef>
              <a:spcAft>
                <a:spcPts val="0"/>
              </a:spcAft>
              <a:buClr>
                <a:schemeClr val="dk1"/>
              </a:buClr>
              <a:buSzPts val="2000"/>
              <a:buFont typeface="Arial"/>
              <a:buChar char="○"/>
            </a:pPr>
            <a:r>
              <a:rPr lang="en-US" sz="2000" dirty="0">
                <a:solidFill>
                  <a:schemeClr val="dk1"/>
                </a:solidFill>
                <a:latin typeface="Calibri"/>
                <a:cs typeface="Calibri"/>
              </a:rPr>
              <a:t>Accessible to the broader research community.</a:t>
            </a:r>
            <a:endParaRPr lang="en-US" sz="3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a:extLst>
            <a:ext uri="{FF2B5EF4-FFF2-40B4-BE49-F238E27FC236}">
              <a16:creationId xmlns:a16="http://schemas.microsoft.com/office/drawing/2014/main" id="{93684A4D-3778-1B14-455A-4A30F13185D0}"/>
            </a:ext>
          </a:extLst>
        </p:cNvPr>
        <p:cNvGrpSpPr/>
        <p:nvPr/>
      </p:nvGrpSpPr>
      <p:grpSpPr>
        <a:xfrm>
          <a:off x="0" y="0"/>
          <a:ext cx="0" cy="0"/>
          <a:chOff x="0" y="0"/>
          <a:chExt cx="0" cy="0"/>
        </a:xfrm>
      </p:grpSpPr>
      <p:sp>
        <p:nvSpPr>
          <p:cNvPr id="190" name="Google Shape;190;p27">
            <a:extLst>
              <a:ext uri="{FF2B5EF4-FFF2-40B4-BE49-F238E27FC236}">
                <a16:creationId xmlns:a16="http://schemas.microsoft.com/office/drawing/2014/main" id="{8A3F7FBA-221B-DEBA-0B31-8DF6F822771B}"/>
              </a:ext>
            </a:extLst>
          </p:cNvPr>
          <p:cNvSpPr txBox="1"/>
          <p:nvPr/>
        </p:nvSpPr>
        <p:spPr>
          <a:xfrm>
            <a:off x="704548" y="505421"/>
            <a:ext cx="6647100" cy="12171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200"/>
              <a:buFont typeface="Arial"/>
              <a:buNone/>
            </a:pPr>
            <a:r>
              <a:rPr lang="en-US" sz="3200" b="1" dirty="0">
                <a:solidFill>
                  <a:schemeClr val="dk2"/>
                </a:solidFill>
                <a:latin typeface="Helvetica Neue"/>
                <a:ea typeface="Helvetica Neue"/>
                <a:cs typeface="Helvetica Neue"/>
                <a:sym typeface="Helvetica Neue"/>
              </a:rPr>
              <a:t>Limitations &amp; Future work</a:t>
            </a:r>
            <a:endParaRPr dirty="0"/>
          </a:p>
        </p:txBody>
      </p:sp>
      <p:sp>
        <p:nvSpPr>
          <p:cNvPr id="191" name="Google Shape;191;p27">
            <a:extLst>
              <a:ext uri="{FF2B5EF4-FFF2-40B4-BE49-F238E27FC236}">
                <a16:creationId xmlns:a16="http://schemas.microsoft.com/office/drawing/2014/main" id="{7ACF3D10-FA97-F8E3-B53A-A55AF3905FB9}"/>
              </a:ext>
            </a:extLst>
          </p:cNvPr>
          <p:cNvSpPr txBox="1"/>
          <p:nvPr/>
        </p:nvSpPr>
        <p:spPr>
          <a:xfrm>
            <a:off x="999452" y="1722521"/>
            <a:ext cx="10488000" cy="3942520"/>
          </a:xfrm>
          <a:prstGeom prst="rect">
            <a:avLst/>
          </a:prstGeom>
          <a:noFill/>
          <a:ln>
            <a:noFill/>
          </a:ln>
        </p:spPr>
        <p:txBody>
          <a:bodyPr spcFirstLastPara="1" wrap="square" lIns="91425" tIns="45700" rIns="91425" bIns="45700" anchor="b" anchorCtr="0">
            <a:normAutofit/>
          </a:bodyPr>
          <a:lstStyle/>
          <a:p>
            <a:r>
              <a:rPr lang="en-US" sz="2200" b="1" dirty="0">
                <a:solidFill>
                  <a:schemeClr val="dk1"/>
                </a:solidFill>
                <a:latin typeface="Calibri"/>
                <a:cs typeface="Calibri"/>
              </a:rPr>
              <a:t>Current Limitations:</a:t>
            </a:r>
            <a:endParaRPr lang="en-US" sz="2000" dirty="0">
              <a:solidFill>
                <a:schemeClr val="dk1"/>
              </a:solidFill>
              <a:latin typeface="Calibri"/>
              <a:cs typeface="Calibri"/>
            </a:endParaRPr>
          </a:p>
          <a:p>
            <a:pPr>
              <a:buFont typeface="Arial" panose="020B0604020202020204" pitchFamily="34" charset="0"/>
              <a:buChar char="•"/>
            </a:pPr>
            <a:r>
              <a:rPr lang="en-US" sz="2000" dirty="0" err="1">
                <a:solidFill>
                  <a:schemeClr val="dk1"/>
                </a:solidFill>
                <a:latin typeface="Calibri"/>
                <a:cs typeface="Calibri"/>
              </a:rPr>
              <a:t>REInstruct</a:t>
            </a:r>
            <a:r>
              <a:rPr lang="en-US" sz="2000" dirty="0">
                <a:solidFill>
                  <a:schemeClr val="dk1"/>
                </a:solidFill>
                <a:latin typeface="Calibri"/>
                <a:cs typeface="Calibri"/>
              </a:rPr>
              <a:t> is limited by the quality of the raw corpora used for instruction generation.</a:t>
            </a:r>
          </a:p>
          <a:p>
            <a:pPr>
              <a:buFont typeface="Arial" panose="020B0604020202020204" pitchFamily="34" charset="0"/>
              <a:buChar char="•"/>
            </a:pPr>
            <a:r>
              <a:rPr lang="en-US" sz="2000" dirty="0">
                <a:solidFill>
                  <a:schemeClr val="dk1"/>
                </a:solidFill>
                <a:latin typeface="Calibri"/>
                <a:cs typeface="Calibri"/>
              </a:rPr>
              <a:t>Some domains may require additional fine-tuning for higher specificity.</a:t>
            </a:r>
          </a:p>
          <a:p>
            <a:pPr>
              <a:buFont typeface="Arial" panose="020B0604020202020204" pitchFamily="34" charset="0"/>
              <a:buChar char="•"/>
            </a:pPr>
            <a:r>
              <a:rPr lang="en-US" sz="2000" dirty="0">
                <a:solidFill>
                  <a:schemeClr val="dk1"/>
                </a:solidFill>
                <a:latin typeface="Calibri"/>
                <a:cs typeface="Calibri"/>
              </a:rPr>
              <a:t>Quality control in diverse, niche areas may still need further improvement.</a:t>
            </a:r>
          </a:p>
          <a:p>
            <a:endParaRPr lang="en-US" sz="2000" dirty="0">
              <a:solidFill>
                <a:schemeClr val="dk1"/>
              </a:solidFill>
              <a:latin typeface="Calibri"/>
              <a:cs typeface="Calibri"/>
            </a:endParaRPr>
          </a:p>
          <a:p>
            <a:r>
              <a:rPr lang="en-US" sz="2200" b="1" dirty="0">
                <a:solidFill>
                  <a:schemeClr val="dk1"/>
                </a:solidFill>
                <a:latin typeface="Calibri"/>
                <a:cs typeface="Calibri"/>
              </a:rPr>
              <a:t>Future Directions:</a:t>
            </a:r>
          </a:p>
          <a:p>
            <a:pPr>
              <a:buFont typeface="Arial" panose="020B0604020202020204" pitchFamily="34" charset="0"/>
              <a:buChar char="•"/>
            </a:pPr>
            <a:r>
              <a:rPr lang="en-US" sz="2000" dirty="0">
                <a:solidFill>
                  <a:schemeClr val="dk1"/>
                </a:solidFill>
                <a:latin typeface="Calibri"/>
                <a:cs typeface="Calibri"/>
              </a:rPr>
              <a:t>Expand the diversity of corpora to enhance domain coverage.</a:t>
            </a:r>
          </a:p>
          <a:p>
            <a:pPr>
              <a:buFont typeface="Arial" panose="020B0604020202020204" pitchFamily="34" charset="0"/>
              <a:buChar char="•"/>
            </a:pPr>
            <a:r>
              <a:rPr lang="en-US" sz="2000" dirty="0">
                <a:solidFill>
                  <a:schemeClr val="dk1"/>
                </a:solidFill>
                <a:latin typeface="Calibri"/>
                <a:cs typeface="Calibri"/>
              </a:rPr>
              <a:t>Integrate domain-specific expertise to improve data quality in specialized areas.</a:t>
            </a:r>
          </a:p>
          <a:p>
            <a:pPr>
              <a:buFont typeface="Arial" panose="020B0604020202020204" pitchFamily="34" charset="0"/>
              <a:buChar char="•"/>
            </a:pPr>
            <a:r>
              <a:rPr lang="en-US" sz="2000" dirty="0">
                <a:solidFill>
                  <a:schemeClr val="dk1"/>
                </a:solidFill>
                <a:latin typeface="Calibri"/>
                <a:cs typeface="Calibri"/>
              </a:rPr>
              <a:t>Explore advanced evaluation metrics for dataset quality.</a:t>
            </a:r>
          </a:p>
          <a:p>
            <a:pPr marL="0" marR="0" lvl="0" indent="0" algn="l" rtl="0">
              <a:spcBef>
                <a:spcPts val="100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726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body" idx="1"/>
          </p:nvPr>
        </p:nvSpPr>
        <p:spPr>
          <a:xfrm>
            <a:off x="674047" y="5546776"/>
            <a:ext cx="8469954" cy="88052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B5E2"/>
              </a:buClr>
              <a:buSzPts val="4800"/>
              <a:buFont typeface="Arial"/>
              <a:buNone/>
            </a:pPr>
            <a:r>
              <a:rPr lang="en-US" sz="4800" b="1">
                <a:solidFill>
                  <a:srgbClr val="00B5E2"/>
                </a:solidFill>
              </a:rPr>
              <a:t>THANK YOU!!</a:t>
            </a:r>
            <a:endParaRPr sz="4800" b="1" i="0" u="none" strike="noStrike" cap="none">
              <a:solidFill>
                <a:srgbClr val="00B5E2"/>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2"/>
          </p:nvPr>
        </p:nvSpPr>
        <p:spPr>
          <a:xfrm>
            <a:off x="704542" y="225066"/>
            <a:ext cx="9303986" cy="77590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2800"/>
              <a:buFont typeface="Arial"/>
              <a:buNone/>
            </a:pPr>
            <a:r>
              <a:rPr lang="en-US" sz="2800" dirty="0"/>
              <a:t>Introduction</a:t>
            </a:r>
            <a:endParaRPr sz="2800" dirty="0"/>
          </a:p>
        </p:txBody>
      </p:sp>
      <p:sp>
        <p:nvSpPr>
          <p:cNvPr id="90" name="Google Shape;90;p15"/>
          <p:cNvSpPr txBox="1"/>
          <p:nvPr/>
        </p:nvSpPr>
        <p:spPr>
          <a:xfrm>
            <a:off x="703500" y="1209150"/>
            <a:ext cx="10785000" cy="4439700"/>
          </a:xfrm>
          <a:prstGeom prst="rect">
            <a:avLst/>
          </a:prstGeom>
          <a:noFill/>
          <a:ln>
            <a:noFill/>
          </a:ln>
        </p:spPr>
        <p:txBody>
          <a:bodyPr spcFirstLastPara="1" wrap="square" lIns="91425" tIns="45700" rIns="91425" bIns="45700" anchor="t" anchorCtr="0">
            <a:noAutofit/>
          </a:bodyPr>
          <a:lstStyle/>
          <a:p>
            <a:pPr marL="0" marR="0" lvl="0" indent="457200" algn="l" rtl="0">
              <a:lnSpc>
                <a:spcPct val="150000"/>
              </a:lnSpc>
              <a:spcBef>
                <a:spcPts val="1000"/>
              </a:spcBef>
              <a:spcAft>
                <a:spcPts val="0"/>
              </a:spcAft>
              <a:buNone/>
            </a:pPr>
            <a:r>
              <a:rPr lang="en-US" sz="2000" b="1" dirty="0">
                <a:solidFill>
                  <a:schemeClr val="dk1"/>
                </a:solidFill>
                <a:latin typeface="Calibri"/>
                <a:cs typeface="Calibri"/>
              </a:rPr>
              <a:t>Instruction-Tuned Models</a:t>
            </a:r>
            <a:endParaRPr lang="en-US" sz="2000" b="1" dirty="0">
              <a:solidFill>
                <a:schemeClr val="dk1"/>
              </a:solidFill>
              <a:latin typeface="Calibri"/>
              <a:cs typeface="Calibri"/>
              <a:sym typeface="Calibri"/>
            </a:endParaRPr>
          </a:p>
          <a:p>
            <a:pPr marL="914400" marR="0" lvl="1" indent="-355600" algn="l" rtl="0">
              <a:lnSpc>
                <a:spcPct val="150000"/>
              </a:lnSpc>
              <a:spcBef>
                <a:spcPts val="1000"/>
              </a:spcBef>
              <a:spcAft>
                <a:spcPts val="0"/>
              </a:spcAft>
              <a:buClr>
                <a:schemeClr val="dk1"/>
              </a:buClr>
              <a:buSzPts val="2000"/>
              <a:buFont typeface="Arial"/>
              <a:buChar char="○"/>
            </a:pPr>
            <a:r>
              <a:rPr lang="en-US" sz="2000" dirty="0">
                <a:solidFill>
                  <a:schemeClr val="tx1"/>
                </a:solidFill>
                <a:latin typeface="Calibri"/>
                <a:cs typeface="Calibri"/>
              </a:rPr>
              <a:t>Models fine-tuned on input-output task pairs, e.g., ChatGPT</a:t>
            </a:r>
            <a:r>
              <a:rPr lang="en-US" sz="2000" dirty="0">
                <a:solidFill>
                  <a:schemeClr val="tx1"/>
                </a:solidFill>
                <a:latin typeface="Calibri"/>
                <a:cs typeface="Calibri"/>
                <a:sym typeface="Calibri"/>
              </a:rPr>
              <a:t>.</a:t>
            </a:r>
          </a:p>
          <a:p>
            <a:pPr marL="0" marR="0" lvl="0" indent="457200" algn="l" rtl="0">
              <a:lnSpc>
                <a:spcPct val="150000"/>
              </a:lnSpc>
              <a:spcBef>
                <a:spcPts val="1000"/>
              </a:spcBef>
              <a:spcAft>
                <a:spcPts val="0"/>
              </a:spcAft>
              <a:buNone/>
            </a:pPr>
            <a:r>
              <a:rPr lang="en-US" sz="2000" b="1" dirty="0">
                <a:solidFill>
                  <a:schemeClr val="dk1"/>
                </a:solidFill>
                <a:latin typeface="Calibri"/>
                <a:cs typeface="Calibri"/>
              </a:rPr>
              <a:t>Instruction datasets</a:t>
            </a:r>
            <a:endParaRPr lang="en-US" sz="2000" b="1" dirty="0">
              <a:solidFill>
                <a:schemeClr val="dk1"/>
              </a:solidFill>
              <a:latin typeface="Calibri"/>
              <a:cs typeface="Calibri"/>
              <a:sym typeface="Calibri"/>
            </a:endParaRPr>
          </a:p>
          <a:p>
            <a:pPr marL="914400" marR="0" lvl="1" indent="-355600" algn="l" rtl="0">
              <a:lnSpc>
                <a:spcPct val="150000"/>
              </a:lnSpc>
              <a:spcBef>
                <a:spcPts val="1000"/>
              </a:spcBef>
              <a:spcAft>
                <a:spcPts val="0"/>
              </a:spcAft>
              <a:buClr>
                <a:schemeClr val="dk1"/>
              </a:buClr>
              <a:buSzPts val="2000"/>
              <a:buFont typeface="Arial"/>
              <a:buChar char="○"/>
            </a:pPr>
            <a:r>
              <a:rPr lang="en-US" sz="2000" dirty="0">
                <a:solidFill>
                  <a:schemeClr val="dk1"/>
                </a:solidFill>
                <a:latin typeface="Calibri"/>
                <a:cs typeface="Calibri"/>
              </a:rPr>
              <a:t>Enable precise task understanding for models like GPT and ChatGPT</a:t>
            </a:r>
            <a:endParaRPr sz="2000" dirty="0">
              <a:solidFill>
                <a:schemeClr val="dk1"/>
              </a:solidFill>
              <a:latin typeface="Calibri"/>
              <a:cs typeface="Calibri"/>
              <a:sym typeface="Calibri"/>
            </a:endParaRPr>
          </a:p>
          <a:p>
            <a:pPr marL="457200" marR="0" lvl="0" indent="0" algn="l" rtl="0">
              <a:lnSpc>
                <a:spcPct val="150000"/>
              </a:lnSpc>
              <a:spcBef>
                <a:spcPts val="1000"/>
              </a:spcBef>
              <a:spcAft>
                <a:spcPts val="0"/>
              </a:spcAft>
              <a:buNone/>
            </a:pPr>
            <a:r>
              <a:rPr lang="en-US" sz="2000" b="1" dirty="0">
                <a:solidFill>
                  <a:schemeClr val="dk1"/>
                </a:solidFill>
                <a:latin typeface="Calibri"/>
                <a:cs typeface="Calibri"/>
              </a:rPr>
              <a:t>Challenge</a:t>
            </a:r>
            <a:endParaRPr dirty="0"/>
          </a:p>
          <a:p>
            <a:pPr marL="914400" marR="0" lvl="1" indent="-355600" algn="l" rtl="0">
              <a:lnSpc>
                <a:spcPct val="150000"/>
              </a:lnSpc>
              <a:spcBef>
                <a:spcPts val="1000"/>
              </a:spcBef>
              <a:spcAft>
                <a:spcPts val="0"/>
              </a:spcAft>
              <a:buClr>
                <a:schemeClr val="dk1"/>
              </a:buClr>
              <a:buSzPts val="2000"/>
              <a:buFont typeface="Arial"/>
              <a:buChar char="○"/>
            </a:pPr>
            <a:r>
              <a:rPr lang="en-US" sz="2000" dirty="0">
                <a:solidFill>
                  <a:schemeClr val="dk1"/>
                </a:solidFill>
                <a:latin typeface="Calibri"/>
                <a:cs typeface="Calibri"/>
              </a:rPr>
              <a:t>Expensive, human-annotated datasets</a:t>
            </a:r>
            <a:r>
              <a:rPr lang="en-US" sz="2000" dirty="0">
                <a:solidFill>
                  <a:schemeClr val="dk1"/>
                </a:solidFill>
                <a:latin typeface="Calibri"/>
                <a:cs typeface="Calibri"/>
                <a:sym typeface="Calibri"/>
              </a:rPr>
              <a:t>.</a:t>
            </a:r>
            <a:endParaRPr sz="2000" dirty="0">
              <a:solidFill>
                <a:schemeClr val="dk1"/>
              </a:solidFill>
              <a:latin typeface="Calibri"/>
              <a:cs typeface="Calibri"/>
              <a:sym typeface="Calibri"/>
            </a:endParaRPr>
          </a:p>
          <a:p>
            <a:pPr marL="914400" marR="0" lvl="1" indent="-355600" algn="l" rtl="0">
              <a:lnSpc>
                <a:spcPct val="150000"/>
              </a:lnSpc>
              <a:spcBef>
                <a:spcPts val="1000"/>
              </a:spcBef>
              <a:spcAft>
                <a:spcPts val="0"/>
              </a:spcAft>
              <a:buClr>
                <a:schemeClr val="dk1"/>
              </a:buClr>
              <a:buSzPts val="2000"/>
              <a:buFont typeface="Arial"/>
              <a:buChar char="○"/>
            </a:pPr>
            <a:r>
              <a:rPr lang="en-US" sz="2000" dirty="0">
                <a:solidFill>
                  <a:schemeClr val="dk1"/>
                </a:solidFill>
                <a:latin typeface="Calibri"/>
                <a:cs typeface="Calibri"/>
              </a:rPr>
              <a:t>Dependency on pre-existing instruction-tuned models</a:t>
            </a:r>
            <a:endParaRPr lang="en-US" sz="2000" dirty="0">
              <a:solidFill>
                <a:schemeClr val="dk1"/>
              </a:solidFill>
              <a:latin typeface="Calibri"/>
              <a:cs typeface="Calibri"/>
              <a:sym typeface="Calibri"/>
            </a:endParaRPr>
          </a:p>
          <a:p>
            <a:pPr marL="558800" marR="0" lvl="1" algn="l" rtl="0">
              <a:lnSpc>
                <a:spcPct val="150000"/>
              </a:lnSpc>
              <a:spcBef>
                <a:spcPts val="1000"/>
              </a:spcBef>
              <a:spcAft>
                <a:spcPts val="0"/>
              </a:spcAft>
              <a:buClr>
                <a:schemeClr val="dk1"/>
              </a:buClr>
              <a:buSzPts val="2000"/>
            </a:pPr>
            <a:endParaRPr sz="2000" dirty="0">
              <a:solidFill>
                <a:schemeClr val="dk1"/>
              </a:solidFill>
              <a:latin typeface="Calibri"/>
              <a:cs typeface="Calibri"/>
              <a:sym typeface="Calibri"/>
            </a:endParaRPr>
          </a:p>
          <a:p>
            <a:pPr marL="114300" marR="0" lvl="0" indent="0" algn="l"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554067C2-85F6-D39D-DC77-234B2E6FE7E1}"/>
            </a:ext>
          </a:extLst>
        </p:cNvPr>
        <p:cNvGrpSpPr/>
        <p:nvPr/>
      </p:nvGrpSpPr>
      <p:grpSpPr>
        <a:xfrm>
          <a:off x="0" y="0"/>
          <a:ext cx="0" cy="0"/>
          <a:chOff x="0" y="0"/>
          <a:chExt cx="0" cy="0"/>
        </a:xfrm>
      </p:grpSpPr>
      <p:sp>
        <p:nvSpPr>
          <p:cNvPr id="89" name="Google Shape;89;p15">
            <a:extLst>
              <a:ext uri="{FF2B5EF4-FFF2-40B4-BE49-F238E27FC236}">
                <a16:creationId xmlns:a16="http://schemas.microsoft.com/office/drawing/2014/main" id="{962D9F0A-CD92-BB78-EC93-C9A64834DBF0}"/>
              </a:ext>
            </a:extLst>
          </p:cNvPr>
          <p:cNvSpPr txBox="1">
            <a:spLocks noGrp="1"/>
          </p:cNvSpPr>
          <p:nvPr>
            <p:ph type="body" idx="2"/>
          </p:nvPr>
        </p:nvSpPr>
        <p:spPr>
          <a:xfrm>
            <a:off x="704542" y="225066"/>
            <a:ext cx="9303986" cy="77590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2800"/>
              <a:buFont typeface="Arial"/>
              <a:buNone/>
            </a:pPr>
            <a:r>
              <a:rPr lang="en-US" sz="2800" dirty="0"/>
              <a:t>Problem Statement</a:t>
            </a:r>
            <a:endParaRPr sz="2800" dirty="0"/>
          </a:p>
        </p:txBody>
      </p:sp>
      <p:sp>
        <p:nvSpPr>
          <p:cNvPr id="90" name="Google Shape;90;p15">
            <a:extLst>
              <a:ext uri="{FF2B5EF4-FFF2-40B4-BE49-F238E27FC236}">
                <a16:creationId xmlns:a16="http://schemas.microsoft.com/office/drawing/2014/main" id="{EF8B8A37-9EDB-DE44-C500-6F65DB0DDB60}"/>
              </a:ext>
            </a:extLst>
          </p:cNvPr>
          <p:cNvSpPr txBox="1"/>
          <p:nvPr/>
        </p:nvSpPr>
        <p:spPr>
          <a:xfrm>
            <a:off x="942039" y="1447689"/>
            <a:ext cx="10785000" cy="3700781"/>
          </a:xfrm>
          <a:prstGeom prst="rect">
            <a:avLst/>
          </a:prstGeom>
          <a:noFill/>
          <a:ln>
            <a:noFill/>
          </a:ln>
        </p:spPr>
        <p:txBody>
          <a:bodyPr spcFirstLastPara="1" wrap="square" lIns="91425" tIns="45700" rIns="91425" bIns="45700" anchor="t" anchorCtr="0">
            <a:noAutofit/>
          </a:bodyPr>
          <a:lstStyle/>
          <a:p>
            <a:pPr lvl="2"/>
            <a:r>
              <a:rPr lang="en-US" sz="2400" b="1" dirty="0">
                <a:solidFill>
                  <a:schemeClr val="dk1"/>
                </a:solidFill>
                <a:latin typeface="Calibri"/>
                <a:cs typeface="Calibri"/>
              </a:rPr>
              <a:t>Issue Addressed</a:t>
            </a:r>
          </a:p>
          <a:p>
            <a:pPr lvl="2"/>
            <a:endParaRPr lang="en-US" sz="2000" b="1" dirty="0">
              <a:solidFill>
                <a:schemeClr val="dk1"/>
              </a:solidFill>
              <a:latin typeface="Calibri"/>
              <a:cs typeface="Calibri"/>
            </a:endParaRPr>
          </a:p>
          <a:p>
            <a:pPr marL="342900" lvl="2" indent="-342900">
              <a:buFont typeface="Arial"/>
              <a:buChar char="•"/>
            </a:pPr>
            <a:r>
              <a:rPr lang="en-US" sz="2000" dirty="0">
                <a:solidFill>
                  <a:schemeClr val="dk1"/>
                </a:solidFill>
                <a:latin typeface="Calibri"/>
                <a:cs typeface="Calibri"/>
              </a:rPr>
              <a:t>Scarcity of instruction datasets for open-source use.</a:t>
            </a:r>
          </a:p>
          <a:p>
            <a:pPr marL="342900" lvl="2" indent="-342900">
              <a:buFont typeface="Arial"/>
              <a:buChar char="•"/>
            </a:pPr>
            <a:r>
              <a:rPr lang="en-US" sz="2000" dirty="0">
                <a:solidFill>
                  <a:schemeClr val="dk1"/>
                </a:solidFill>
                <a:latin typeface="Calibri"/>
                <a:cs typeface="Calibri"/>
              </a:rPr>
              <a:t>High costs and low scalability of manual annotation.</a:t>
            </a:r>
          </a:p>
          <a:p>
            <a:pPr marL="342900" lvl="2" indent="-342900">
              <a:buFont typeface="Arial"/>
              <a:buChar char="•"/>
            </a:pPr>
            <a:r>
              <a:rPr lang="en-US" sz="2000" dirty="0">
                <a:solidFill>
                  <a:schemeClr val="dk1"/>
                </a:solidFill>
                <a:latin typeface="Calibri"/>
                <a:cs typeface="Calibri"/>
              </a:rPr>
              <a:t>Dependency on proprietary models limits accessibility.</a:t>
            </a:r>
          </a:p>
          <a:p>
            <a:pPr marL="342900" lvl="2" indent="-342900">
              <a:buFont typeface="Arial"/>
              <a:buChar char="•"/>
            </a:pPr>
            <a:r>
              <a:rPr lang="en-US" sz="2000" dirty="0">
                <a:solidFill>
                  <a:schemeClr val="dk1"/>
                </a:solidFill>
                <a:latin typeface="Calibri"/>
                <a:cs typeface="Calibri"/>
              </a:rPr>
              <a:t>Underutilization of vast unlabeled corpora.</a:t>
            </a:r>
          </a:p>
          <a:p>
            <a:pPr lvl="2"/>
            <a:endParaRPr lang="en-US" sz="2800" dirty="0"/>
          </a:p>
          <a:p>
            <a:r>
              <a:rPr lang="en-US" sz="2400" b="1" dirty="0">
                <a:solidFill>
                  <a:schemeClr val="dk1"/>
                </a:solidFill>
                <a:latin typeface="Calibri"/>
                <a:cs typeface="Calibri"/>
              </a:rPr>
              <a:t>Goal</a:t>
            </a:r>
          </a:p>
          <a:p>
            <a:r>
              <a:rPr lang="en-US" sz="2000" dirty="0">
                <a:solidFill>
                  <a:schemeClr val="dk1"/>
                </a:solidFill>
                <a:latin typeface="Calibri"/>
                <a:cs typeface="Calibri"/>
              </a:rPr>
              <a:t>Democratize dataset creation by making it scalable, cost-effective, and accessible.</a:t>
            </a:r>
          </a:p>
          <a:p>
            <a:pPr marL="558800" marR="0" lvl="1" algn="l" rtl="0">
              <a:lnSpc>
                <a:spcPct val="150000"/>
              </a:lnSpc>
              <a:spcBef>
                <a:spcPts val="1000"/>
              </a:spcBef>
              <a:spcAft>
                <a:spcPts val="0"/>
              </a:spcAft>
              <a:buClr>
                <a:schemeClr val="dk1"/>
              </a:buClr>
              <a:buSzPts val="2000"/>
            </a:pPr>
            <a:endParaRPr sz="2000" dirty="0">
              <a:solidFill>
                <a:schemeClr val="dk1"/>
              </a:solidFill>
              <a:latin typeface="Calibri"/>
              <a:cs typeface="Calibri"/>
              <a:sym typeface="Calibri"/>
            </a:endParaRPr>
          </a:p>
          <a:p>
            <a:pPr marL="114300" marR="0" lvl="0" indent="0" algn="l"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40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3" name="Picture 2" descr="A diagram of text and a magnifying glass&#10;&#10;Description automatically generated">
            <a:extLst>
              <a:ext uri="{FF2B5EF4-FFF2-40B4-BE49-F238E27FC236}">
                <a16:creationId xmlns:a16="http://schemas.microsoft.com/office/drawing/2014/main" id="{8E135411-F203-3B92-5012-CBDF73A8C405}"/>
              </a:ext>
            </a:extLst>
          </p:cNvPr>
          <p:cNvPicPr>
            <a:picLocks noChangeAspect="1"/>
          </p:cNvPicPr>
          <p:nvPr/>
        </p:nvPicPr>
        <p:blipFill>
          <a:blip r:embed="rId3"/>
          <a:stretch>
            <a:fillRect/>
          </a:stretch>
        </p:blipFill>
        <p:spPr>
          <a:xfrm>
            <a:off x="6495537" y="2056002"/>
            <a:ext cx="5463837" cy="2873807"/>
          </a:xfrm>
          <a:prstGeom prst="rect">
            <a:avLst/>
          </a:prstGeom>
          <a:noFill/>
          <a:ln>
            <a:noFill/>
          </a:ln>
        </p:spPr>
      </p:pic>
      <p:sp>
        <p:nvSpPr>
          <p:cNvPr id="111" name="Google Shape;111;p17"/>
          <p:cNvSpPr txBox="1"/>
          <p:nvPr/>
        </p:nvSpPr>
        <p:spPr>
          <a:xfrm>
            <a:off x="999348" y="605971"/>
            <a:ext cx="4697118" cy="1217123"/>
          </a:xfrm>
          <a:prstGeom prst="rect">
            <a:avLst/>
          </a:prstGeom>
          <a:noFill/>
          <a:ln>
            <a:noFill/>
          </a:ln>
        </p:spPr>
        <p:txBody>
          <a:bodyPr spcFirstLastPara="1" wrap="square" lIns="91425" tIns="45700" rIns="91425" bIns="45700" anchor="b" anchorCtr="0">
            <a:normAutofit/>
          </a:bodyPr>
          <a:lstStyle/>
          <a:p>
            <a:pPr marL="0" lvl="0" indent="0">
              <a:lnSpc>
                <a:spcPct val="90000"/>
              </a:lnSpc>
              <a:spcBef>
                <a:spcPts val="1000"/>
              </a:spcBef>
              <a:buClr>
                <a:schemeClr val="dk1"/>
              </a:buClr>
              <a:buSzPts val="4000"/>
            </a:pPr>
            <a:r>
              <a:rPr lang="en-US" sz="4000" b="1" i="0" u="none" strike="noStrike" cap="none">
                <a:solidFill>
                  <a:schemeClr val="dk1"/>
                </a:solidFill>
                <a:latin typeface="Helvetica Neue"/>
                <a:ea typeface="Helvetica Neue"/>
                <a:cs typeface="Helvetica Neue"/>
                <a:sym typeface="Helvetica Neue"/>
              </a:rPr>
              <a:t>REInstruct</a:t>
            </a:r>
          </a:p>
        </p:txBody>
      </p:sp>
      <p:sp>
        <p:nvSpPr>
          <p:cNvPr id="112" name="Google Shape;112;p17"/>
          <p:cNvSpPr txBox="1"/>
          <p:nvPr/>
        </p:nvSpPr>
        <p:spPr>
          <a:xfrm>
            <a:off x="999346" y="2288331"/>
            <a:ext cx="4697119" cy="3374337"/>
          </a:xfrm>
          <a:prstGeom prst="rect">
            <a:avLst/>
          </a:prstGeom>
          <a:noFill/>
          <a:ln>
            <a:noFill/>
          </a:ln>
        </p:spPr>
        <p:txBody>
          <a:bodyPr spcFirstLastPara="1" wrap="square" lIns="91425" tIns="45700" rIns="91425" bIns="45700" anchor="t" anchorCtr="0">
            <a:normAutofit/>
          </a:bodyPr>
          <a:lstStyle/>
          <a:p>
            <a:pPr marL="457200" lvl="0" indent="-228600">
              <a:lnSpc>
                <a:spcPct val="90000"/>
              </a:lnSpc>
              <a:spcBef>
                <a:spcPts val="1000"/>
              </a:spcBef>
              <a:buClr>
                <a:schemeClr val="lt2"/>
              </a:buClr>
              <a:buSzPts val="2400"/>
            </a:pPr>
            <a:r>
              <a:rPr lang="en-US" sz="1700" b="0" i="0" u="none" strike="noStrike" cap="none">
                <a:solidFill>
                  <a:schemeClr val="lt2"/>
                </a:solidFill>
                <a:latin typeface="Helvetica Neue"/>
                <a:ea typeface="Helvetica Neue"/>
                <a:cs typeface="Helvetica Neue"/>
                <a:sym typeface="Helvetica Neue"/>
              </a:rPr>
              <a:t>REInstruct:</a:t>
            </a:r>
            <a:br>
              <a:rPr lang="en-US" sz="1700" b="0" i="0" u="none" strike="noStrike" cap="none">
                <a:solidFill>
                  <a:schemeClr val="lt2"/>
                </a:solidFill>
                <a:latin typeface="Helvetica Neue"/>
                <a:ea typeface="Helvetica Neue"/>
                <a:cs typeface="Helvetica Neue"/>
                <a:sym typeface="Helvetica Neue"/>
              </a:rPr>
            </a:br>
            <a:endParaRPr lang="en-US" sz="1700" b="0" i="0" u="none" strike="noStrike" cap="none">
              <a:solidFill>
                <a:schemeClr val="lt2"/>
              </a:solidFill>
              <a:latin typeface="Helvetica Neue"/>
              <a:ea typeface="Helvetica Neue"/>
              <a:cs typeface="Helvetica Neue"/>
              <a:sym typeface="Helvetica Neue"/>
            </a:endParaRPr>
          </a:p>
          <a:p>
            <a:pPr marL="457200" lvl="2" indent="-228600">
              <a:lnSpc>
                <a:spcPct val="90000"/>
              </a:lnSpc>
              <a:spcBef>
                <a:spcPts val="1000"/>
              </a:spcBef>
              <a:buClr>
                <a:schemeClr val="lt2"/>
              </a:buClr>
              <a:buSzPts val="2400"/>
            </a:pPr>
            <a:r>
              <a:rPr lang="en-US" sz="1700" b="0" i="0" u="none" strike="noStrike" cap="none">
                <a:solidFill>
                  <a:schemeClr val="lt2"/>
                </a:solidFill>
                <a:latin typeface="Helvetica Neue"/>
                <a:ea typeface="Helvetica Neue"/>
                <a:cs typeface="Helvetica Neue"/>
                <a:sym typeface="Helvetica Neue"/>
              </a:rPr>
              <a:t>Automated pipeline for generating instruction-response datasets.</a:t>
            </a:r>
          </a:p>
          <a:p>
            <a:pPr marL="457200" lvl="2" indent="-228600">
              <a:lnSpc>
                <a:spcPct val="90000"/>
              </a:lnSpc>
              <a:spcBef>
                <a:spcPts val="1000"/>
              </a:spcBef>
              <a:buClr>
                <a:schemeClr val="lt2"/>
              </a:buClr>
              <a:buSzPts val="2400"/>
            </a:pPr>
            <a:endParaRPr lang="en-US" sz="1700" b="0" i="0" u="none" strike="noStrike" cap="none">
              <a:solidFill>
                <a:schemeClr val="lt2"/>
              </a:solidFill>
              <a:latin typeface="Helvetica Neue"/>
              <a:ea typeface="Helvetica Neue"/>
              <a:cs typeface="Helvetica Neue"/>
              <a:sym typeface="Helvetica Neue"/>
            </a:endParaRPr>
          </a:p>
          <a:p>
            <a:pPr marL="457200" lvl="2" indent="-228600">
              <a:lnSpc>
                <a:spcPct val="90000"/>
              </a:lnSpc>
              <a:spcBef>
                <a:spcPts val="1000"/>
              </a:spcBef>
              <a:buClr>
                <a:schemeClr val="lt2"/>
              </a:buClr>
              <a:buSzPts val="2400"/>
            </a:pPr>
            <a:r>
              <a:rPr lang="en-US" sz="1700" b="0" i="0" u="none" strike="noStrike" cap="none">
                <a:solidFill>
                  <a:schemeClr val="lt2"/>
                </a:solidFill>
                <a:latin typeface="Helvetica Neue"/>
                <a:ea typeface="Helvetica Neue"/>
                <a:cs typeface="Helvetica Neue"/>
                <a:sym typeface="Helvetica Neue"/>
              </a:rPr>
              <a:t>Leverages unlabeled corpora to bypass manual annotation.</a:t>
            </a:r>
          </a:p>
          <a:p>
            <a:pPr marL="457200" lvl="2" indent="-228600">
              <a:lnSpc>
                <a:spcPct val="90000"/>
              </a:lnSpc>
              <a:spcBef>
                <a:spcPts val="1000"/>
              </a:spcBef>
              <a:buClr>
                <a:schemeClr val="lt2"/>
              </a:buClr>
              <a:buSzPts val="2400"/>
            </a:pPr>
            <a:endParaRPr lang="en-US" sz="1700" b="0" i="0" u="none" strike="noStrike" cap="none">
              <a:solidFill>
                <a:schemeClr val="lt2"/>
              </a:solidFill>
              <a:latin typeface="Helvetica Neue"/>
              <a:ea typeface="Helvetica Neue"/>
              <a:cs typeface="Helvetica Neue"/>
              <a:sym typeface="Helvetica Neue"/>
            </a:endParaRPr>
          </a:p>
          <a:p>
            <a:pPr marL="457200" lvl="2" indent="-228600">
              <a:lnSpc>
                <a:spcPct val="90000"/>
              </a:lnSpc>
              <a:spcBef>
                <a:spcPts val="1000"/>
              </a:spcBef>
              <a:buClr>
                <a:schemeClr val="lt2"/>
              </a:buClr>
              <a:buSzPts val="2400"/>
            </a:pPr>
            <a:r>
              <a:rPr lang="en-US" sz="1700" b="0" i="0" u="none" strike="noStrike" cap="none">
                <a:solidFill>
                  <a:schemeClr val="lt2"/>
                </a:solidFill>
                <a:latin typeface="Helvetica Neue"/>
                <a:ea typeface="Helvetica Neue"/>
                <a:cs typeface="Helvetica Neue"/>
                <a:sym typeface="Helvetica Neue"/>
              </a:rPr>
              <a:t>Produces diverse, scalable, and high-quality datasets..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body" idx="2"/>
          </p:nvPr>
        </p:nvSpPr>
        <p:spPr>
          <a:xfrm>
            <a:off x="824300" y="225075"/>
            <a:ext cx="9184200" cy="7758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2800"/>
              <a:buFont typeface="Arial"/>
              <a:buNone/>
            </a:pPr>
            <a:r>
              <a:rPr lang="en-US" sz="3200" dirty="0"/>
              <a:t>Existing Methods vs </a:t>
            </a:r>
            <a:r>
              <a:rPr lang="en-US" sz="3200" dirty="0" err="1"/>
              <a:t>REInstruct</a:t>
            </a:r>
            <a:endParaRPr sz="3200" dirty="0"/>
          </a:p>
        </p:txBody>
      </p:sp>
      <p:pic>
        <p:nvPicPr>
          <p:cNvPr id="4" name="Picture 3" descr="A diagram of a manual annotation&#10;&#10;Description automatically generated">
            <a:extLst>
              <a:ext uri="{FF2B5EF4-FFF2-40B4-BE49-F238E27FC236}">
                <a16:creationId xmlns:a16="http://schemas.microsoft.com/office/drawing/2014/main" id="{EEFCC643-3ACC-1EC7-0BEE-9F2E2506F9D8}"/>
              </a:ext>
            </a:extLst>
          </p:cNvPr>
          <p:cNvPicPr>
            <a:picLocks noChangeAspect="1"/>
          </p:cNvPicPr>
          <p:nvPr/>
        </p:nvPicPr>
        <p:blipFill>
          <a:blip r:embed="rId3"/>
          <a:stretch>
            <a:fillRect/>
          </a:stretch>
        </p:blipFill>
        <p:spPr>
          <a:xfrm>
            <a:off x="956822" y="1304510"/>
            <a:ext cx="5139178" cy="4480063"/>
          </a:xfrm>
          <a:prstGeom prst="rect">
            <a:avLst/>
          </a:prstGeom>
        </p:spPr>
      </p:pic>
      <p:sp>
        <p:nvSpPr>
          <p:cNvPr id="6" name="TextBox 5">
            <a:extLst>
              <a:ext uri="{FF2B5EF4-FFF2-40B4-BE49-F238E27FC236}">
                <a16:creationId xmlns:a16="http://schemas.microsoft.com/office/drawing/2014/main" id="{56FA16F9-7214-A8C2-B803-C3F9C2AB07A3}"/>
              </a:ext>
            </a:extLst>
          </p:cNvPr>
          <p:cNvSpPr txBox="1"/>
          <p:nvPr/>
        </p:nvSpPr>
        <p:spPr>
          <a:xfrm>
            <a:off x="1421295" y="5848142"/>
            <a:ext cx="6102626" cy="480131"/>
          </a:xfrm>
          <a:prstGeom prst="rect">
            <a:avLst/>
          </a:prstGeom>
          <a:noFill/>
        </p:spPr>
        <p:txBody>
          <a:bodyPr wrap="square">
            <a:spAutoFit/>
          </a:bodyPr>
          <a:lstStyle/>
          <a:p>
            <a:pPr marL="0" marR="0" lvl="0" indent="0" algn="l" rtl="0">
              <a:lnSpc>
                <a:spcPct val="90000"/>
              </a:lnSpc>
              <a:spcBef>
                <a:spcPts val="0"/>
              </a:spcBef>
              <a:spcAft>
                <a:spcPts val="0"/>
              </a:spcAft>
              <a:buClr>
                <a:schemeClr val="dk2"/>
              </a:buClr>
              <a:buSzPts val="2800"/>
              <a:buFont typeface="Arial"/>
              <a:buNone/>
            </a:pPr>
            <a:r>
              <a:rPr lang="en-US" dirty="0"/>
              <a:t>Comparison of our automatic instruction data annotation method and previous methods.</a:t>
            </a:r>
            <a:endParaRPr lang="en-US" sz="1400" dirty="0"/>
          </a:p>
        </p:txBody>
      </p:sp>
      <p:sp>
        <p:nvSpPr>
          <p:cNvPr id="8" name="TextBox 7">
            <a:extLst>
              <a:ext uri="{FF2B5EF4-FFF2-40B4-BE49-F238E27FC236}">
                <a16:creationId xmlns:a16="http://schemas.microsoft.com/office/drawing/2014/main" id="{CED57466-2AAD-9111-B21C-C81FBA4C7C2D}"/>
              </a:ext>
            </a:extLst>
          </p:cNvPr>
          <p:cNvSpPr txBox="1"/>
          <p:nvPr/>
        </p:nvSpPr>
        <p:spPr>
          <a:xfrm>
            <a:off x="6609523" y="1976362"/>
            <a:ext cx="5436703" cy="3493264"/>
          </a:xfrm>
          <a:prstGeom prst="rect">
            <a:avLst/>
          </a:prstGeom>
          <a:noFill/>
        </p:spPr>
        <p:txBody>
          <a:bodyPr wrap="square">
            <a:spAutoFit/>
          </a:bodyPr>
          <a:lstStyle/>
          <a:p>
            <a:r>
              <a:rPr lang="en-US" sz="1700" b="1" dirty="0">
                <a:latin typeface="Calibri" panose="020F0502020204030204" pitchFamily="34" charset="0"/>
                <a:cs typeface="Calibri" panose="020F0502020204030204" pitchFamily="34" charset="0"/>
              </a:rPr>
              <a:t>Manual Annotation</a:t>
            </a:r>
            <a:endParaRPr lang="en-US" sz="17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700" dirty="0">
                <a:latin typeface="Calibri" panose="020F0502020204030204" pitchFamily="34" charset="0"/>
                <a:cs typeface="Calibri" panose="020F0502020204030204" pitchFamily="34" charset="0"/>
              </a:rPr>
              <a:t>Relies on human experts.</a:t>
            </a:r>
          </a:p>
          <a:p>
            <a:pPr>
              <a:buFont typeface="Arial" panose="020B0604020202020204" pitchFamily="34" charset="0"/>
              <a:buChar char="•"/>
            </a:pPr>
            <a:r>
              <a:rPr lang="en-US" sz="1700" dirty="0">
                <a:latin typeface="Calibri" panose="020F0502020204030204" pitchFamily="34" charset="0"/>
                <a:cs typeface="Calibri" panose="020F0502020204030204" pitchFamily="34" charset="0"/>
              </a:rPr>
              <a:t>Accurate but time-consuming, expensive, and hard to scale.</a:t>
            </a:r>
          </a:p>
          <a:p>
            <a:endParaRPr lang="en-US" sz="1700" dirty="0">
              <a:latin typeface="Calibri" panose="020F0502020204030204" pitchFamily="34" charset="0"/>
              <a:cs typeface="Calibri" panose="020F0502020204030204" pitchFamily="34" charset="0"/>
            </a:endParaRPr>
          </a:p>
          <a:p>
            <a:r>
              <a:rPr lang="en-US" sz="1700" b="1" dirty="0">
                <a:latin typeface="Calibri" panose="020F0502020204030204" pitchFamily="34" charset="0"/>
                <a:cs typeface="Calibri" panose="020F0502020204030204" pitchFamily="34" charset="0"/>
              </a:rPr>
              <a:t>Distillation from Proprietary Models</a:t>
            </a:r>
            <a:endParaRPr lang="en-US" sz="17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700" dirty="0">
                <a:latin typeface="Calibri" panose="020F0502020204030204" pitchFamily="34" charset="0"/>
                <a:cs typeface="Calibri" panose="020F0502020204030204" pitchFamily="34" charset="0"/>
              </a:rPr>
              <a:t>Generates synthetic data using pre-trained models.</a:t>
            </a:r>
          </a:p>
          <a:p>
            <a:pPr>
              <a:buFont typeface="Arial" panose="020B0604020202020204" pitchFamily="34" charset="0"/>
              <a:buChar char="•"/>
            </a:pPr>
            <a:r>
              <a:rPr lang="en-US" sz="1700" dirty="0">
                <a:latin typeface="Calibri" panose="020F0502020204030204" pitchFamily="34" charset="0"/>
                <a:cs typeface="Calibri" panose="020F0502020204030204" pitchFamily="34" charset="0"/>
              </a:rPr>
              <a:t>Limited by restricted access and variable quality.</a:t>
            </a:r>
          </a:p>
          <a:p>
            <a:pPr>
              <a:buFont typeface="Arial" panose="020B0604020202020204" pitchFamily="34" charset="0"/>
              <a:buChar char="•"/>
            </a:pPr>
            <a:endParaRPr lang="en-US" sz="1700" dirty="0">
              <a:latin typeface="Calibri" panose="020F0502020204030204" pitchFamily="34" charset="0"/>
              <a:cs typeface="Calibri" panose="020F0502020204030204" pitchFamily="34" charset="0"/>
            </a:endParaRPr>
          </a:p>
          <a:p>
            <a:r>
              <a:rPr lang="en-US" sz="1700" b="1" dirty="0">
                <a:latin typeface="Calibri" panose="020F0502020204030204" pitchFamily="34" charset="0"/>
                <a:cs typeface="Calibri" panose="020F0502020204030204" pitchFamily="34" charset="0"/>
              </a:rPr>
              <a:t>Building from Unlabeled Corpus (</a:t>
            </a:r>
            <a:r>
              <a:rPr lang="en-US" sz="1700" b="1" dirty="0" err="1">
                <a:latin typeface="Calibri" panose="020F0502020204030204" pitchFamily="34" charset="0"/>
                <a:cs typeface="Calibri" panose="020F0502020204030204" pitchFamily="34" charset="0"/>
              </a:rPr>
              <a:t>REInstruct</a:t>
            </a:r>
            <a:r>
              <a:rPr lang="en-US" sz="1700" b="1" dirty="0">
                <a:latin typeface="Calibri" panose="020F0502020204030204" pitchFamily="34" charset="0"/>
                <a:cs typeface="Calibri" panose="020F0502020204030204" pitchFamily="34" charset="0"/>
              </a:rPr>
              <a:t>)</a:t>
            </a:r>
            <a:endParaRPr lang="en-US" sz="17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700" dirty="0">
                <a:latin typeface="Calibri" panose="020F0502020204030204" pitchFamily="34" charset="0"/>
                <a:cs typeface="Calibri" panose="020F0502020204030204" pitchFamily="34" charset="0"/>
              </a:rPr>
              <a:t>Automates task generation from raw text.</a:t>
            </a:r>
          </a:p>
          <a:p>
            <a:pPr>
              <a:buFont typeface="Arial" panose="020B0604020202020204" pitchFamily="34" charset="0"/>
              <a:buChar char="•"/>
            </a:pPr>
            <a:r>
              <a:rPr lang="en-US" sz="1700" dirty="0">
                <a:latin typeface="Calibri" panose="020F0502020204030204" pitchFamily="34" charset="0"/>
                <a:cs typeface="Calibri" panose="020F0502020204030204" pitchFamily="34" charset="0"/>
              </a:rPr>
              <a:t>Cost-effective, scalable, and diverse data creation.</a:t>
            </a:r>
          </a:p>
          <a:p>
            <a:endParaRPr lang="en-US" sz="17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subTitle" idx="1"/>
          </p:nvPr>
        </p:nvSpPr>
        <p:spPr>
          <a:xfrm>
            <a:off x="704550" y="384675"/>
            <a:ext cx="11965200" cy="616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200"/>
              <a:buNone/>
            </a:pPr>
            <a:r>
              <a:rPr lang="en-US" sz="3200" b="1">
                <a:solidFill>
                  <a:schemeClr val="dk2"/>
                </a:solidFill>
              </a:rPr>
              <a:t>Framework</a:t>
            </a:r>
            <a:endParaRPr b="1"/>
          </a:p>
        </p:txBody>
      </p:sp>
      <p:sp>
        <p:nvSpPr>
          <p:cNvPr id="127" name="Google Shape;127;p19"/>
          <p:cNvSpPr txBox="1"/>
          <p:nvPr/>
        </p:nvSpPr>
        <p:spPr>
          <a:xfrm>
            <a:off x="1006550" y="777024"/>
            <a:ext cx="10403100" cy="514669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endParaRPr sz="2000" dirty="0">
              <a:solidFill>
                <a:schemeClr val="dk1"/>
              </a:solidFill>
              <a:latin typeface="Calibri"/>
              <a:ea typeface="Calibri"/>
              <a:cs typeface="Calibri"/>
              <a:sym typeface="Calibri"/>
            </a:endParaRPr>
          </a:p>
          <a:p>
            <a:pPr marL="342900" marR="0" lvl="0" indent="-355600" algn="l" rtl="0">
              <a:lnSpc>
                <a:spcPct val="150000"/>
              </a:lnSpc>
              <a:spcBef>
                <a:spcPts val="1000"/>
              </a:spcBef>
              <a:spcAft>
                <a:spcPts val="0"/>
              </a:spcAft>
              <a:buClr>
                <a:schemeClr val="dk2"/>
              </a:buClr>
              <a:buSzPts val="2000"/>
              <a:buFont typeface="Calibri"/>
              <a:buChar char="•"/>
            </a:pPr>
            <a:r>
              <a:rPr lang="en-US" sz="2800" b="1" dirty="0"/>
              <a:t>Step 1</a:t>
            </a:r>
            <a:r>
              <a:rPr lang="en-US" sz="2800" dirty="0"/>
              <a:t>: Extract unlabeled corpora as input.</a:t>
            </a:r>
          </a:p>
          <a:p>
            <a:pPr marL="342900" marR="0" lvl="0" indent="-355600" algn="l" rtl="0">
              <a:lnSpc>
                <a:spcPct val="150000"/>
              </a:lnSpc>
              <a:spcBef>
                <a:spcPts val="1000"/>
              </a:spcBef>
              <a:spcAft>
                <a:spcPts val="0"/>
              </a:spcAft>
              <a:buClr>
                <a:schemeClr val="dk2"/>
              </a:buClr>
              <a:buSzPts val="2000"/>
              <a:buFont typeface="Calibri"/>
              <a:buChar char="•"/>
            </a:pPr>
            <a:r>
              <a:rPr lang="en-US" sz="2800" b="1" dirty="0"/>
              <a:t>Step 2</a:t>
            </a:r>
            <a:r>
              <a:rPr lang="en-US" sz="2800" dirty="0"/>
              <a:t>: Identify task-relevant text segments.</a:t>
            </a:r>
          </a:p>
          <a:p>
            <a:pPr marL="342900" marR="0" lvl="0" indent="-355600" algn="l" rtl="0">
              <a:lnSpc>
                <a:spcPct val="150000"/>
              </a:lnSpc>
              <a:spcBef>
                <a:spcPts val="1000"/>
              </a:spcBef>
              <a:spcAft>
                <a:spcPts val="0"/>
              </a:spcAft>
              <a:buClr>
                <a:schemeClr val="dk2"/>
              </a:buClr>
              <a:buSzPts val="2000"/>
              <a:buFont typeface="Calibri"/>
              <a:buChar char="•"/>
            </a:pPr>
            <a:r>
              <a:rPr lang="en-US" sz="2800" b="1" dirty="0"/>
              <a:t>Step 3</a:t>
            </a:r>
            <a:r>
              <a:rPr lang="en-US" sz="2800" dirty="0"/>
              <a:t>: Rewrite text into instruction-response pairs.</a:t>
            </a:r>
          </a:p>
          <a:p>
            <a:pPr marL="342900" marR="0" lvl="0" indent="-355600" algn="l" rtl="0">
              <a:lnSpc>
                <a:spcPct val="150000"/>
              </a:lnSpc>
              <a:spcBef>
                <a:spcPts val="1000"/>
              </a:spcBef>
              <a:spcAft>
                <a:spcPts val="0"/>
              </a:spcAft>
              <a:buClr>
                <a:schemeClr val="dk2"/>
              </a:buClr>
              <a:buSzPts val="2000"/>
              <a:buFont typeface="Calibri"/>
              <a:buChar char="•"/>
            </a:pPr>
            <a:r>
              <a:rPr lang="en-US" sz="2800" b="1" dirty="0"/>
              <a:t>Step 4</a:t>
            </a:r>
            <a:r>
              <a:rPr lang="en-US" sz="2800" dirty="0"/>
              <a:t>: Evaluate for quality and consistency.</a:t>
            </a:r>
            <a:endParaRPr sz="20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A08BFA94-03A1-33A1-D89C-49CEC67A50D0}"/>
            </a:ext>
          </a:extLst>
        </p:cNvPr>
        <p:cNvGrpSpPr/>
        <p:nvPr/>
      </p:nvGrpSpPr>
      <p:grpSpPr>
        <a:xfrm>
          <a:off x="0" y="0"/>
          <a:ext cx="0" cy="0"/>
          <a:chOff x="0" y="0"/>
          <a:chExt cx="0" cy="0"/>
        </a:xfrm>
      </p:grpSpPr>
      <p:sp>
        <p:nvSpPr>
          <p:cNvPr id="126" name="Google Shape;126;p19">
            <a:extLst>
              <a:ext uri="{FF2B5EF4-FFF2-40B4-BE49-F238E27FC236}">
                <a16:creationId xmlns:a16="http://schemas.microsoft.com/office/drawing/2014/main" id="{FA564AAF-DA79-CD91-6799-CE9F04B32BC0}"/>
              </a:ext>
            </a:extLst>
          </p:cNvPr>
          <p:cNvSpPr txBox="1">
            <a:spLocks noGrp="1"/>
          </p:cNvSpPr>
          <p:nvPr>
            <p:ph type="subTitle" idx="1"/>
          </p:nvPr>
        </p:nvSpPr>
        <p:spPr>
          <a:xfrm>
            <a:off x="704550" y="384675"/>
            <a:ext cx="11965200" cy="616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200"/>
              <a:buNone/>
            </a:pPr>
            <a:r>
              <a:rPr lang="en-US" sz="3200" b="1">
                <a:solidFill>
                  <a:schemeClr val="dk2"/>
                </a:solidFill>
              </a:rPr>
              <a:t>Framework</a:t>
            </a:r>
            <a:endParaRPr b="1"/>
          </a:p>
        </p:txBody>
      </p:sp>
      <p:sp>
        <p:nvSpPr>
          <p:cNvPr id="127" name="Google Shape;127;p19">
            <a:extLst>
              <a:ext uri="{FF2B5EF4-FFF2-40B4-BE49-F238E27FC236}">
                <a16:creationId xmlns:a16="http://schemas.microsoft.com/office/drawing/2014/main" id="{BE0164E8-1803-746D-E194-D811C09F362A}"/>
              </a:ext>
            </a:extLst>
          </p:cNvPr>
          <p:cNvSpPr txBox="1"/>
          <p:nvPr/>
        </p:nvSpPr>
        <p:spPr>
          <a:xfrm>
            <a:off x="1006550" y="777024"/>
            <a:ext cx="10403100" cy="514669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endParaRPr sz="2000" dirty="0">
              <a:solidFill>
                <a:schemeClr val="dk1"/>
              </a:solidFill>
              <a:latin typeface="Calibri"/>
              <a:ea typeface="Calibri"/>
              <a:cs typeface="Calibri"/>
              <a:sym typeface="Calibri"/>
            </a:endParaRPr>
          </a:p>
        </p:txBody>
      </p:sp>
      <p:pic>
        <p:nvPicPr>
          <p:cNvPr id="3" name="Picture 2" descr="Diagram of instruction&#10;&#10;Description automatically generated">
            <a:extLst>
              <a:ext uri="{FF2B5EF4-FFF2-40B4-BE49-F238E27FC236}">
                <a16:creationId xmlns:a16="http://schemas.microsoft.com/office/drawing/2014/main" id="{E3817DE0-7442-2CCA-01DA-8C86BDA5C3C0}"/>
              </a:ext>
            </a:extLst>
          </p:cNvPr>
          <p:cNvPicPr>
            <a:picLocks noChangeAspect="1"/>
          </p:cNvPicPr>
          <p:nvPr/>
        </p:nvPicPr>
        <p:blipFill>
          <a:blip r:embed="rId3"/>
          <a:stretch>
            <a:fillRect/>
          </a:stretch>
        </p:blipFill>
        <p:spPr>
          <a:xfrm>
            <a:off x="1292087" y="1393224"/>
            <a:ext cx="9104243" cy="3934150"/>
          </a:xfrm>
          <a:prstGeom prst="rect">
            <a:avLst/>
          </a:prstGeom>
        </p:spPr>
      </p:pic>
    </p:spTree>
    <p:extLst>
      <p:ext uri="{BB962C8B-B14F-4D97-AF65-F5344CB8AC3E}">
        <p14:creationId xmlns:p14="http://schemas.microsoft.com/office/powerpoint/2010/main" val="347565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subTitle" idx="1"/>
          </p:nvPr>
        </p:nvSpPr>
        <p:spPr>
          <a:xfrm>
            <a:off x="704550" y="384675"/>
            <a:ext cx="11965200" cy="616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200"/>
              <a:buNone/>
            </a:pPr>
            <a:r>
              <a:rPr lang="en-US" sz="3200" b="1" dirty="0">
                <a:solidFill>
                  <a:schemeClr val="dk2"/>
                </a:solidFill>
                <a:latin typeface="Helvetica Neue"/>
                <a:ea typeface="Helvetica Neue"/>
                <a:cs typeface="Helvetica Neue"/>
                <a:sym typeface="Helvetica Neue"/>
              </a:rPr>
              <a:t>Dataset</a:t>
            </a:r>
            <a:endParaRPr sz="3200" b="1" dirty="0">
              <a:solidFill>
                <a:schemeClr val="dk2"/>
              </a:solidFill>
            </a:endParaRPr>
          </a:p>
        </p:txBody>
      </p:sp>
      <p:sp>
        <p:nvSpPr>
          <p:cNvPr id="135" name="Google Shape;135;p20"/>
          <p:cNvSpPr txBox="1"/>
          <p:nvPr/>
        </p:nvSpPr>
        <p:spPr>
          <a:xfrm>
            <a:off x="793450" y="1158024"/>
            <a:ext cx="11167800" cy="4747476"/>
          </a:xfrm>
          <a:prstGeom prst="rect">
            <a:avLst/>
          </a:prstGeom>
          <a:noFill/>
          <a:ln>
            <a:noFill/>
          </a:ln>
        </p:spPr>
        <p:txBody>
          <a:bodyPr spcFirstLastPara="1" wrap="square" lIns="91425" tIns="45700" rIns="91425" bIns="45700" anchor="t" anchorCtr="0">
            <a:noAutofit/>
          </a:bodyPr>
          <a:lstStyle/>
          <a:p>
            <a:endParaRPr lang="en-US" b="1" dirty="0"/>
          </a:p>
          <a:p>
            <a:pPr>
              <a:lnSpc>
                <a:spcPct val="80000"/>
              </a:lnSpc>
            </a:pPr>
            <a:r>
              <a:rPr lang="en-US" b="1" dirty="0">
                <a:solidFill>
                  <a:schemeClr val="dk1"/>
                </a:solidFill>
                <a:latin typeface="Calibri"/>
                <a:cs typeface="Calibri"/>
              </a:rPr>
              <a:t>Datasets Used:</a:t>
            </a:r>
          </a:p>
          <a:p>
            <a:pPr>
              <a:lnSpc>
                <a:spcPct val="80000"/>
              </a:lnSpc>
            </a:pPr>
            <a:r>
              <a:rPr lang="en-US" b="1" dirty="0">
                <a:solidFill>
                  <a:schemeClr val="dk1"/>
                </a:solidFill>
                <a:latin typeface="Calibri"/>
                <a:cs typeface="Calibri"/>
              </a:rPr>
              <a:t>C4 Corpus</a:t>
            </a:r>
          </a:p>
          <a:p>
            <a:pPr marL="742950" lvl="1" indent="-285750">
              <a:lnSpc>
                <a:spcPct val="80000"/>
              </a:lnSpc>
              <a:buFont typeface="Arial"/>
              <a:buChar char="•"/>
            </a:pPr>
            <a:r>
              <a:rPr lang="en-US" dirty="0">
                <a:solidFill>
                  <a:schemeClr val="dk1"/>
                </a:solidFill>
                <a:latin typeface="Calibri"/>
                <a:cs typeface="Calibri"/>
              </a:rPr>
              <a:t>400M text segments from the Common Crawl project</a:t>
            </a:r>
          </a:p>
          <a:p>
            <a:pPr marL="742950" lvl="1" indent="-285750">
              <a:lnSpc>
                <a:spcPct val="80000"/>
              </a:lnSpc>
              <a:buFont typeface="Arial"/>
              <a:buChar char="•"/>
            </a:pPr>
            <a:r>
              <a:rPr lang="en-US" dirty="0">
                <a:solidFill>
                  <a:schemeClr val="dk1"/>
                </a:solidFill>
                <a:latin typeface="Calibri"/>
                <a:cs typeface="Calibri"/>
              </a:rPr>
              <a:t>Widely used for pre-training LLMs</a:t>
            </a:r>
          </a:p>
          <a:p>
            <a:pPr marL="457200" lvl="1">
              <a:lnSpc>
                <a:spcPct val="80000"/>
              </a:lnSpc>
            </a:pPr>
            <a:endParaRPr lang="en-US" dirty="0">
              <a:solidFill>
                <a:schemeClr val="dk1"/>
              </a:solidFill>
              <a:latin typeface="Calibri"/>
              <a:cs typeface="Calibri"/>
            </a:endParaRPr>
          </a:p>
          <a:p>
            <a:pPr>
              <a:lnSpc>
                <a:spcPct val="80000"/>
              </a:lnSpc>
            </a:pPr>
            <a:r>
              <a:rPr lang="en-US" b="1" dirty="0">
                <a:solidFill>
                  <a:schemeClr val="dk1"/>
                </a:solidFill>
                <a:latin typeface="Calibri"/>
                <a:cs typeface="Calibri"/>
              </a:rPr>
              <a:t>Seed Instruction Data</a:t>
            </a:r>
          </a:p>
          <a:p>
            <a:pPr marL="742950" lvl="1" indent="-285750">
              <a:lnSpc>
                <a:spcPct val="80000"/>
              </a:lnSpc>
              <a:buFont typeface="Arial"/>
              <a:buChar char="•"/>
            </a:pPr>
            <a:r>
              <a:rPr lang="en-US" dirty="0">
                <a:solidFill>
                  <a:schemeClr val="dk1"/>
                </a:solidFill>
                <a:latin typeface="Calibri"/>
                <a:cs typeface="Calibri"/>
              </a:rPr>
              <a:t>3k high-quality instruction data from the first round of </a:t>
            </a:r>
            <a:r>
              <a:rPr lang="en-US" dirty="0" err="1">
                <a:solidFill>
                  <a:schemeClr val="dk1"/>
                </a:solidFill>
                <a:latin typeface="Calibri"/>
                <a:cs typeface="Calibri"/>
              </a:rPr>
              <a:t>OpenAssistant</a:t>
            </a:r>
            <a:r>
              <a:rPr lang="en-US" dirty="0">
                <a:solidFill>
                  <a:schemeClr val="dk1"/>
                </a:solidFill>
                <a:latin typeface="Calibri"/>
                <a:cs typeface="Calibri"/>
              </a:rPr>
              <a:t> conversations (</a:t>
            </a:r>
            <a:r>
              <a:rPr lang="en-US" dirty="0" err="1">
                <a:solidFill>
                  <a:schemeClr val="dk1"/>
                </a:solidFill>
                <a:latin typeface="Calibri"/>
                <a:cs typeface="Calibri"/>
              </a:rPr>
              <a:t>Köpf</a:t>
            </a:r>
            <a:r>
              <a:rPr lang="en-US" dirty="0">
                <a:solidFill>
                  <a:schemeClr val="dk1"/>
                </a:solidFill>
                <a:latin typeface="Calibri"/>
                <a:cs typeface="Calibri"/>
              </a:rPr>
              <a:t> et al., 2023)</a:t>
            </a:r>
          </a:p>
          <a:p>
            <a:pPr marL="457200" lvl="1">
              <a:lnSpc>
                <a:spcPct val="80000"/>
              </a:lnSpc>
            </a:pPr>
            <a:endParaRPr lang="en-US" dirty="0">
              <a:solidFill>
                <a:schemeClr val="dk1"/>
              </a:solidFill>
              <a:latin typeface="Calibri"/>
              <a:cs typeface="Calibri"/>
            </a:endParaRPr>
          </a:p>
          <a:p>
            <a:pPr>
              <a:lnSpc>
                <a:spcPct val="80000"/>
              </a:lnSpc>
            </a:pPr>
            <a:r>
              <a:rPr lang="en-US" b="1" dirty="0">
                <a:solidFill>
                  <a:schemeClr val="dk1"/>
                </a:solidFill>
                <a:latin typeface="Calibri"/>
                <a:cs typeface="Calibri"/>
              </a:rPr>
              <a:t>Rewriting Data</a:t>
            </a:r>
          </a:p>
          <a:p>
            <a:pPr marL="742950" lvl="1" indent="-285750">
              <a:lnSpc>
                <a:spcPct val="80000"/>
              </a:lnSpc>
              <a:buFont typeface="Arial"/>
              <a:buChar char="•"/>
            </a:pPr>
            <a:r>
              <a:rPr lang="en-US" dirty="0">
                <a:solidFill>
                  <a:schemeClr val="dk1"/>
                </a:solidFill>
                <a:latin typeface="Calibri"/>
                <a:cs typeface="Calibri"/>
              </a:rPr>
              <a:t>4k data from GPT-3.5-turbo for training the rewriting model</a:t>
            </a:r>
          </a:p>
          <a:p>
            <a:pPr>
              <a:lnSpc>
                <a:spcPct val="80000"/>
              </a:lnSpc>
            </a:pPr>
            <a:endParaRPr lang="en-US" b="1" dirty="0">
              <a:solidFill>
                <a:schemeClr val="dk1"/>
              </a:solidFill>
              <a:latin typeface="Calibri"/>
              <a:cs typeface="Calibri"/>
            </a:endParaRPr>
          </a:p>
          <a:p>
            <a:pPr>
              <a:lnSpc>
                <a:spcPct val="80000"/>
              </a:lnSpc>
            </a:pPr>
            <a:endParaRPr lang="en-US" b="1" dirty="0">
              <a:solidFill>
                <a:schemeClr val="dk1"/>
              </a:solidFill>
              <a:latin typeface="Calibri"/>
              <a:cs typeface="Calibri"/>
            </a:endParaRPr>
          </a:p>
          <a:p>
            <a:pPr>
              <a:lnSpc>
                <a:spcPct val="80000"/>
              </a:lnSpc>
            </a:pPr>
            <a:r>
              <a:rPr lang="en-US" b="1" dirty="0">
                <a:solidFill>
                  <a:schemeClr val="dk1"/>
                </a:solidFill>
                <a:latin typeface="Calibri"/>
                <a:cs typeface="Calibri"/>
              </a:rPr>
              <a:t>Baselines for Comparison:</a:t>
            </a:r>
          </a:p>
          <a:p>
            <a:pPr>
              <a:lnSpc>
                <a:spcPct val="80000"/>
              </a:lnSpc>
            </a:pPr>
            <a:r>
              <a:rPr lang="en-US" b="1" dirty="0">
                <a:solidFill>
                  <a:schemeClr val="dk1"/>
                </a:solidFill>
                <a:latin typeface="Calibri"/>
                <a:cs typeface="Calibri"/>
              </a:rPr>
              <a:t>OASST3K (</a:t>
            </a:r>
            <a:r>
              <a:rPr lang="en-US" b="1" dirty="0" err="1">
                <a:solidFill>
                  <a:schemeClr val="dk1"/>
                </a:solidFill>
                <a:latin typeface="Calibri"/>
                <a:cs typeface="Calibri"/>
              </a:rPr>
              <a:t>Köpf</a:t>
            </a:r>
            <a:r>
              <a:rPr lang="en-US" b="1" dirty="0">
                <a:solidFill>
                  <a:schemeClr val="dk1"/>
                </a:solidFill>
                <a:latin typeface="Calibri"/>
                <a:cs typeface="Calibri"/>
              </a:rPr>
              <a:t> et al., 2023)</a:t>
            </a:r>
          </a:p>
          <a:p>
            <a:pPr marL="742950" lvl="1" indent="-285750">
              <a:lnSpc>
                <a:spcPct val="80000"/>
              </a:lnSpc>
              <a:buFont typeface="Arial" panose="020B0604020202020204" pitchFamily="34" charset="0"/>
              <a:buChar char="•"/>
            </a:pPr>
            <a:r>
              <a:rPr lang="en-US" dirty="0">
                <a:solidFill>
                  <a:schemeClr val="dk1"/>
                </a:solidFill>
                <a:latin typeface="Calibri"/>
                <a:cs typeface="Calibri"/>
              </a:rPr>
              <a:t>Llama model tuned with 3k seed instruction data</a:t>
            </a:r>
          </a:p>
          <a:p>
            <a:pPr marL="457200" lvl="1">
              <a:lnSpc>
                <a:spcPct val="80000"/>
              </a:lnSpc>
            </a:pPr>
            <a:endParaRPr lang="en-US" dirty="0">
              <a:solidFill>
                <a:schemeClr val="dk1"/>
              </a:solidFill>
              <a:latin typeface="Calibri"/>
              <a:cs typeface="Calibri"/>
            </a:endParaRPr>
          </a:p>
          <a:p>
            <a:pPr>
              <a:lnSpc>
                <a:spcPct val="80000"/>
              </a:lnSpc>
            </a:pPr>
            <a:r>
              <a:rPr lang="en-US" b="1" dirty="0">
                <a:solidFill>
                  <a:schemeClr val="dk1"/>
                </a:solidFill>
                <a:latin typeface="Calibri"/>
                <a:cs typeface="Calibri"/>
              </a:rPr>
              <a:t>Guanaco (</a:t>
            </a:r>
            <a:r>
              <a:rPr lang="en-US" b="1" dirty="0" err="1">
                <a:solidFill>
                  <a:schemeClr val="dk1"/>
                </a:solidFill>
                <a:latin typeface="Calibri"/>
                <a:cs typeface="Calibri"/>
              </a:rPr>
              <a:t>Dettmers</a:t>
            </a:r>
            <a:r>
              <a:rPr lang="en-US" b="1" dirty="0">
                <a:solidFill>
                  <a:schemeClr val="dk1"/>
                </a:solidFill>
                <a:latin typeface="Calibri"/>
                <a:cs typeface="Calibri"/>
              </a:rPr>
              <a:t> et al., 2023)</a:t>
            </a:r>
            <a:endParaRPr lang="en-US" dirty="0">
              <a:solidFill>
                <a:schemeClr val="dk1"/>
              </a:solidFill>
              <a:latin typeface="Calibri"/>
              <a:cs typeface="Calibri"/>
            </a:endParaRPr>
          </a:p>
          <a:p>
            <a:pPr marL="742950" lvl="1" indent="-285750">
              <a:lnSpc>
                <a:spcPct val="80000"/>
              </a:lnSpc>
              <a:buFont typeface="Arial" panose="020B0604020202020204" pitchFamily="34" charset="0"/>
              <a:buChar char="•"/>
            </a:pPr>
            <a:r>
              <a:rPr lang="en-US" dirty="0">
                <a:solidFill>
                  <a:schemeClr val="dk1"/>
                </a:solidFill>
                <a:latin typeface="Calibri"/>
                <a:cs typeface="Calibri"/>
              </a:rPr>
              <a:t>Llama model tuned with 9k instruction data from </a:t>
            </a:r>
            <a:r>
              <a:rPr lang="en-US" dirty="0" err="1">
                <a:solidFill>
                  <a:schemeClr val="dk1"/>
                </a:solidFill>
                <a:latin typeface="Calibri"/>
                <a:cs typeface="Calibri"/>
              </a:rPr>
              <a:t>OpenAssistant</a:t>
            </a:r>
            <a:endParaRPr lang="en-US" dirty="0">
              <a:solidFill>
                <a:schemeClr val="dk1"/>
              </a:solidFill>
              <a:latin typeface="Calibri"/>
              <a:cs typeface="Calibri"/>
            </a:endParaRPr>
          </a:p>
          <a:p>
            <a:pPr marL="457200" lvl="1">
              <a:lnSpc>
                <a:spcPct val="80000"/>
              </a:lnSpc>
            </a:pPr>
            <a:endParaRPr lang="en-US" dirty="0">
              <a:solidFill>
                <a:schemeClr val="dk1"/>
              </a:solidFill>
              <a:latin typeface="Calibri"/>
              <a:cs typeface="Calibri"/>
            </a:endParaRPr>
          </a:p>
          <a:p>
            <a:pPr>
              <a:lnSpc>
                <a:spcPct val="80000"/>
              </a:lnSpc>
            </a:pPr>
            <a:r>
              <a:rPr lang="en-US" b="1" dirty="0" err="1">
                <a:solidFill>
                  <a:schemeClr val="dk1"/>
                </a:solidFill>
                <a:latin typeface="Calibri"/>
                <a:cs typeface="Calibri"/>
              </a:rPr>
              <a:t>Dromedaryours</a:t>
            </a:r>
            <a:r>
              <a:rPr lang="en-US" b="1" dirty="0">
                <a:solidFill>
                  <a:schemeClr val="dk1"/>
                </a:solidFill>
                <a:latin typeface="Calibri"/>
                <a:cs typeface="Calibri"/>
              </a:rPr>
              <a:t> (Sun et al., 2023)</a:t>
            </a:r>
          </a:p>
          <a:p>
            <a:pPr marL="742950" lvl="1" indent="-285750">
              <a:lnSpc>
                <a:spcPct val="80000"/>
              </a:lnSpc>
              <a:buFont typeface="Arial" panose="020B0604020202020204" pitchFamily="34" charset="0"/>
              <a:buChar char="•"/>
            </a:pPr>
            <a:r>
              <a:rPr lang="en-US" dirty="0">
                <a:solidFill>
                  <a:schemeClr val="dk1"/>
                </a:solidFill>
                <a:latin typeface="Calibri"/>
                <a:cs typeface="Calibri"/>
              </a:rPr>
              <a:t>Llama model trained with 40k random instructions from Dromedary dataset</a:t>
            </a:r>
          </a:p>
          <a:p>
            <a:pPr>
              <a:lnSpc>
                <a:spcPct val="80000"/>
              </a:lnSpc>
            </a:pPr>
            <a:endParaRPr lang="en-US" b="1" dirty="0">
              <a:solidFill>
                <a:schemeClr val="dk1"/>
              </a:solidFill>
              <a:latin typeface="Calibri"/>
              <a:cs typeface="Calibri"/>
            </a:endParaRPr>
          </a:p>
          <a:p>
            <a:pPr>
              <a:lnSpc>
                <a:spcPct val="80000"/>
              </a:lnSpc>
            </a:pPr>
            <a:r>
              <a:rPr lang="en-US" b="1" dirty="0" err="1">
                <a:solidFill>
                  <a:schemeClr val="dk1"/>
                </a:solidFill>
                <a:latin typeface="Calibri"/>
                <a:cs typeface="Calibri"/>
              </a:rPr>
              <a:t>Humpbackours</a:t>
            </a:r>
            <a:r>
              <a:rPr lang="en-US" b="1" dirty="0">
                <a:solidFill>
                  <a:schemeClr val="dk1"/>
                </a:solidFill>
                <a:latin typeface="Calibri"/>
                <a:cs typeface="Calibri"/>
              </a:rPr>
              <a:t> (Li et al., 2023a)</a:t>
            </a:r>
          </a:p>
          <a:p>
            <a:pPr marL="742950" lvl="1" indent="-285750">
              <a:lnSpc>
                <a:spcPct val="80000"/>
              </a:lnSpc>
              <a:buFont typeface="Arial" panose="020B0604020202020204" pitchFamily="34" charset="0"/>
              <a:buChar char="•"/>
            </a:pPr>
            <a:r>
              <a:rPr lang="en-US" dirty="0">
                <a:solidFill>
                  <a:schemeClr val="dk1"/>
                </a:solidFill>
                <a:latin typeface="Calibri"/>
                <a:cs typeface="Calibri"/>
              </a:rPr>
              <a:t>Re-implementation using C4 and Llama7b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E6A64BFB-F802-89E6-AEBB-C1DD4F055962}"/>
            </a:ext>
          </a:extLst>
        </p:cNvPr>
        <p:cNvGrpSpPr/>
        <p:nvPr/>
      </p:nvGrpSpPr>
      <p:grpSpPr>
        <a:xfrm>
          <a:off x="0" y="0"/>
          <a:ext cx="0" cy="0"/>
          <a:chOff x="0" y="0"/>
          <a:chExt cx="0" cy="0"/>
        </a:xfrm>
      </p:grpSpPr>
      <p:sp>
        <p:nvSpPr>
          <p:cNvPr id="134" name="Google Shape;134;p20">
            <a:extLst>
              <a:ext uri="{FF2B5EF4-FFF2-40B4-BE49-F238E27FC236}">
                <a16:creationId xmlns:a16="http://schemas.microsoft.com/office/drawing/2014/main" id="{FD29FA3E-4949-CA3A-C99F-9699D2EC7E21}"/>
              </a:ext>
            </a:extLst>
          </p:cNvPr>
          <p:cNvSpPr txBox="1">
            <a:spLocks noGrp="1"/>
          </p:cNvSpPr>
          <p:nvPr>
            <p:ph type="subTitle" idx="1"/>
          </p:nvPr>
        </p:nvSpPr>
        <p:spPr>
          <a:xfrm>
            <a:off x="704550" y="384675"/>
            <a:ext cx="11965200" cy="616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200"/>
              <a:buNone/>
            </a:pPr>
            <a:r>
              <a:rPr lang="en-US" sz="3200" b="1">
                <a:solidFill>
                  <a:schemeClr val="dk2"/>
                </a:solidFill>
                <a:latin typeface="Helvetica Neue"/>
                <a:ea typeface="Helvetica Neue"/>
                <a:cs typeface="Helvetica Neue"/>
                <a:sym typeface="Helvetica Neue"/>
              </a:rPr>
              <a:t>Results</a:t>
            </a:r>
            <a:endParaRPr lang="en-US" sz="3200" b="1" dirty="0">
              <a:solidFill>
                <a:schemeClr val="dk2"/>
              </a:solidFill>
            </a:endParaRPr>
          </a:p>
        </p:txBody>
      </p:sp>
      <p:sp>
        <p:nvSpPr>
          <p:cNvPr id="135" name="Google Shape;135;p20">
            <a:extLst>
              <a:ext uri="{FF2B5EF4-FFF2-40B4-BE49-F238E27FC236}">
                <a16:creationId xmlns:a16="http://schemas.microsoft.com/office/drawing/2014/main" id="{B51A1D53-B334-3E1E-3B87-1AC15BE2C710}"/>
              </a:ext>
            </a:extLst>
          </p:cNvPr>
          <p:cNvSpPr txBox="1"/>
          <p:nvPr/>
        </p:nvSpPr>
        <p:spPr>
          <a:xfrm>
            <a:off x="793450" y="1158024"/>
            <a:ext cx="11167800" cy="4747476"/>
          </a:xfrm>
          <a:prstGeom prst="rect">
            <a:avLst/>
          </a:prstGeom>
          <a:noFill/>
          <a:ln>
            <a:noFill/>
          </a:ln>
        </p:spPr>
        <p:txBody>
          <a:bodyPr spcFirstLastPara="1" wrap="square" lIns="91425" tIns="45700" rIns="91425" bIns="45700" anchor="t" anchorCtr="0">
            <a:noAutofit/>
          </a:bodyPr>
          <a:lstStyle/>
          <a:p>
            <a:endParaRPr lang="en-US" dirty="0">
              <a:solidFill>
                <a:schemeClr val="dk1"/>
              </a:solidFill>
              <a:latin typeface="Calibri"/>
              <a:cs typeface="Calibri"/>
            </a:endParaRPr>
          </a:p>
        </p:txBody>
      </p:sp>
      <p:pic>
        <p:nvPicPr>
          <p:cNvPr id="3" name="Picture 2" descr="A table with numbers and text&#10;&#10;Description automatically generated">
            <a:extLst>
              <a:ext uri="{FF2B5EF4-FFF2-40B4-BE49-F238E27FC236}">
                <a16:creationId xmlns:a16="http://schemas.microsoft.com/office/drawing/2014/main" id="{073498F8-2B7A-429F-CAD0-0AE8B248AAA6}"/>
              </a:ext>
            </a:extLst>
          </p:cNvPr>
          <p:cNvPicPr>
            <a:picLocks noChangeAspect="1"/>
          </p:cNvPicPr>
          <p:nvPr/>
        </p:nvPicPr>
        <p:blipFill>
          <a:blip r:embed="rId3"/>
          <a:stretch>
            <a:fillRect/>
          </a:stretch>
        </p:blipFill>
        <p:spPr>
          <a:xfrm>
            <a:off x="1973914" y="1586922"/>
            <a:ext cx="8376586" cy="3416877"/>
          </a:xfrm>
          <a:prstGeom prst="rect">
            <a:avLst/>
          </a:prstGeom>
        </p:spPr>
      </p:pic>
    </p:spTree>
    <p:extLst>
      <p:ext uri="{BB962C8B-B14F-4D97-AF65-F5344CB8AC3E}">
        <p14:creationId xmlns:p14="http://schemas.microsoft.com/office/powerpoint/2010/main" val="1099225447"/>
      </p:ext>
    </p:extLst>
  </p:cSld>
  <p:clrMapOvr>
    <a:masterClrMapping/>
  </p:clrMapOvr>
</p:sld>
</file>

<file path=ppt/theme/theme1.xml><?xml version="1.0" encoding="utf-8"?>
<a:theme xmlns:a="http://schemas.openxmlformats.org/drawingml/2006/main" name="cs uic december 2020">
  <a:themeElements>
    <a:clrScheme name="Custom 9">
      <a:dk1>
        <a:srgbClr val="001E61"/>
      </a:dk1>
      <a:lt1>
        <a:srgbClr val="FFFFFF"/>
      </a:lt1>
      <a:dk2>
        <a:srgbClr val="00B5E2"/>
      </a:dk2>
      <a:lt2>
        <a:srgbClr val="656665"/>
      </a:lt2>
      <a:accent1>
        <a:srgbClr val="FFC72C"/>
      </a:accent1>
      <a:accent2>
        <a:srgbClr val="00AEC7"/>
      </a:accent2>
      <a:accent3>
        <a:srgbClr val="D50032"/>
      </a:accent3>
      <a:accent4>
        <a:srgbClr val="10069F"/>
      </a:accent4>
      <a:accent5>
        <a:srgbClr val="2CD5C3"/>
      </a:accent5>
      <a:accent6>
        <a:srgbClr val="80276C"/>
      </a:accent6>
      <a:hlink>
        <a:srgbClr val="001D5F"/>
      </a:hlink>
      <a:folHlink>
        <a:srgbClr val="00B4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1497</Words>
  <Application>Microsoft Macintosh PowerPoint</Application>
  <PresentationFormat>Widescreen</PresentationFormat>
  <Paragraphs>129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Helvetica Neue</vt:lpstr>
      <vt:lpstr>cs uic december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Chennareddy, Venkata Rohith Kumar</cp:lastModifiedBy>
  <cp:revision>2</cp:revision>
  <dcterms:modified xsi:type="dcterms:W3CDTF">2024-11-28T19:45:58Z</dcterms:modified>
</cp:coreProperties>
</file>