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7"/>
  </p:notesMasterIdLst>
  <p:sldIdLst>
    <p:sldId id="401" r:id="rId5"/>
    <p:sldId id="407" r:id="rId6"/>
    <p:sldId id="394" r:id="rId7"/>
    <p:sldId id="411" r:id="rId8"/>
    <p:sldId id="259" r:id="rId9"/>
    <p:sldId id="412" r:id="rId10"/>
    <p:sldId id="262" r:id="rId11"/>
    <p:sldId id="413" r:id="rId12"/>
    <p:sldId id="420" r:id="rId13"/>
    <p:sldId id="421" r:id="rId14"/>
    <p:sldId id="422" r:id="rId15"/>
    <p:sldId id="423" r:id="rId16"/>
    <p:sldId id="424" r:id="rId17"/>
    <p:sldId id="425" r:id="rId18"/>
    <p:sldId id="257" r:id="rId19"/>
    <p:sldId id="414" r:id="rId20"/>
    <p:sldId id="417" r:id="rId21"/>
    <p:sldId id="415" r:id="rId22"/>
    <p:sldId id="416" r:id="rId23"/>
    <p:sldId id="418" r:id="rId24"/>
    <p:sldId id="428" r:id="rId25"/>
    <p:sldId id="4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6208" autoAdjust="0"/>
  </p:normalViewPr>
  <p:slideViewPr>
    <p:cSldViewPr snapToGrid="0">
      <p:cViewPr varScale="1">
        <p:scale>
          <a:sx n="67" d="100"/>
          <a:sy n="67" d="100"/>
        </p:scale>
        <p:origin x="450" y="7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BOPPANA" userId="146c7c0748b6eeff" providerId="LiveId" clId="{26996692-D5FB-4E15-A156-ED020DB56274}"/>
    <pc:docChg chg="custSel addSld delSld modSld">
      <pc:chgData name="ROHITH BOPPANA" userId="146c7c0748b6eeff" providerId="LiveId" clId="{26996692-D5FB-4E15-A156-ED020DB56274}" dt="2024-03-20T04:35:46.002" v="77" actId="2711"/>
      <pc:docMkLst>
        <pc:docMk/>
      </pc:docMkLst>
      <pc:sldChg chg="modSp mod">
        <pc:chgData name="ROHITH BOPPANA" userId="146c7c0748b6eeff" providerId="LiveId" clId="{26996692-D5FB-4E15-A156-ED020DB56274}" dt="2024-03-20T04:35:46.002" v="77" actId="2711"/>
        <pc:sldMkLst>
          <pc:docMk/>
          <pc:sldMk cId="1974942735" sldId="394"/>
        </pc:sldMkLst>
        <pc:spChg chg="mod">
          <ac:chgData name="ROHITH BOPPANA" userId="146c7c0748b6eeff" providerId="LiveId" clId="{26996692-D5FB-4E15-A156-ED020DB56274}" dt="2024-03-20T04:35:46.002" v="77" actId="2711"/>
          <ac:spMkLst>
            <pc:docMk/>
            <pc:sldMk cId="1974942735" sldId="394"/>
            <ac:spMk id="19" creationId="{27B7772E-29ED-4BD3-BAA9-C1163313C7C1}"/>
          </ac:spMkLst>
        </pc:spChg>
      </pc:sldChg>
      <pc:sldChg chg="modSp mod">
        <pc:chgData name="ROHITH BOPPANA" userId="146c7c0748b6eeff" providerId="LiveId" clId="{26996692-D5FB-4E15-A156-ED020DB56274}" dt="2024-03-20T04:35:24.823" v="76" actId="14100"/>
        <pc:sldMkLst>
          <pc:docMk/>
          <pc:sldMk cId="2731317912" sldId="420"/>
        </pc:sldMkLst>
        <pc:spChg chg="mod">
          <ac:chgData name="ROHITH BOPPANA" userId="146c7c0748b6eeff" providerId="LiveId" clId="{26996692-D5FB-4E15-A156-ED020DB56274}" dt="2024-03-20T04:30:19.582" v="1" actId="123"/>
          <ac:spMkLst>
            <pc:docMk/>
            <pc:sldMk cId="2731317912" sldId="420"/>
            <ac:spMk id="3" creationId="{2E143E99-8A7F-4BC0-8149-E6F9D5F79363}"/>
          </ac:spMkLst>
        </pc:spChg>
        <pc:spChg chg="mod">
          <ac:chgData name="ROHITH BOPPANA" userId="146c7c0748b6eeff" providerId="LiveId" clId="{26996692-D5FB-4E15-A156-ED020DB56274}" dt="2024-03-20T04:35:24.823" v="76" actId="14100"/>
          <ac:spMkLst>
            <pc:docMk/>
            <pc:sldMk cId="2731317912" sldId="420"/>
            <ac:spMk id="10" creationId="{306129DC-E874-4E7B-9AA4-94815479D61F}"/>
          </ac:spMkLst>
        </pc:spChg>
      </pc:sldChg>
      <pc:sldChg chg="modSp mod">
        <pc:chgData name="ROHITH BOPPANA" userId="146c7c0748b6eeff" providerId="LiveId" clId="{26996692-D5FB-4E15-A156-ED020DB56274}" dt="2024-03-20T04:35:17.214" v="75" actId="14100"/>
        <pc:sldMkLst>
          <pc:docMk/>
          <pc:sldMk cId="2458756117" sldId="421"/>
        </pc:sldMkLst>
        <pc:spChg chg="mod">
          <ac:chgData name="ROHITH BOPPANA" userId="146c7c0748b6eeff" providerId="LiveId" clId="{26996692-D5FB-4E15-A156-ED020DB56274}" dt="2024-03-20T04:30:46.306" v="3" actId="123"/>
          <ac:spMkLst>
            <pc:docMk/>
            <pc:sldMk cId="2458756117" sldId="421"/>
            <ac:spMk id="10" creationId="{8D84E340-36B8-4E0D-AAF0-FBE5F4E5C399}"/>
          </ac:spMkLst>
        </pc:spChg>
        <pc:spChg chg="mod">
          <ac:chgData name="ROHITH BOPPANA" userId="146c7c0748b6eeff" providerId="LiveId" clId="{26996692-D5FB-4E15-A156-ED020DB56274}" dt="2024-03-20T04:35:17.214" v="75" actId="14100"/>
          <ac:spMkLst>
            <pc:docMk/>
            <pc:sldMk cId="2458756117" sldId="421"/>
            <ac:spMk id="14" creationId="{D3AE1C58-E0CC-4C22-8681-096C62210329}"/>
          </ac:spMkLst>
        </pc:spChg>
      </pc:sldChg>
      <pc:sldChg chg="modSp mod">
        <pc:chgData name="ROHITH BOPPANA" userId="146c7c0748b6eeff" providerId="LiveId" clId="{26996692-D5FB-4E15-A156-ED020DB56274}" dt="2024-03-20T04:35:06.364" v="74" actId="14100"/>
        <pc:sldMkLst>
          <pc:docMk/>
          <pc:sldMk cId="1113657055" sldId="422"/>
        </pc:sldMkLst>
        <pc:spChg chg="mod">
          <ac:chgData name="ROHITH BOPPANA" userId="146c7c0748b6eeff" providerId="LiveId" clId="{26996692-D5FB-4E15-A156-ED020DB56274}" dt="2024-03-20T04:30:57.460" v="5" actId="123"/>
          <ac:spMkLst>
            <pc:docMk/>
            <pc:sldMk cId="1113657055" sldId="422"/>
            <ac:spMk id="10" creationId="{F34D564C-1BA9-4452-9DB0-0EAB2F9367BD}"/>
          </ac:spMkLst>
        </pc:spChg>
        <pc:spChg chg="mod">
          <ac:chgData name="ROHITH BOPPANA" userId="146c7c0748b6eeff" providerId="LiveId" clId="{26996692-D5FB-4E15-A156-ED020DB56274}" dt="2024-03-20T04:35:06.364" v="74" actId="14100"/>
          <ac:spMkLst>
            <pc:docMk/>
            <pc:sldMk cId="1113657055" sldId="422"/>
            <ac:spMk id="14" creationId="{0C1540F4-ACA8-4834-A964-3A2CD62B09A4}"/>
          </ac:spMkLst>
        </pc:spChg>
      </pc:sldChg>
      <pc:sldChg chg="modSp mod">
        <pc:chgData name="ROHITH BOPPANA" userId="146c7c0748b6eeff" providerId="LiveId" clId="{26996692-D5FB-4E15-A156-ED020DB56274}" dt="2024-03-20T04:34:56.602" v="72" actId="14100"/>
        <pc:sldMkLst>
          <pc:docMk/>
          <pc:sldMk cId="2177532096" sldId="423"/>
        </pc:sldMkLst>
        <pc:spChg chg="mod">
          <ac:chgData name="ROHITH BOPPANA" userId="146c7c0748b6eeff" providerId="LiveId" clId="{26996692-D5FB-4E15-A156-ED020DB56274}" dt="2024-03-20T04:31:14.756" v="7" actId="123"/>
          <ac:spMkLst>
            <pc:docMk/>
            <pc:sldMk cId="2177532096" sldId="423"/>
            <ac:spMk id="10" creationId="{5FB90B4C-1FF8-41B2-9492-558C9BB05327}"/>
          </ac:spMkLst>
        </pc:spChg>
        <pc:spChg chg="mod">
          <ac:chgData name="ROHITH BOPPANA" userId="146c7c0748b6eeff" providerId="LiveId" clId="{26996692-D5FB-4E15-A156-ED020DB56274}" dt="2024-03-20T04:34:56.602" v="72" actId="14100"/>
          <ac:spMkLst>
            <pc:docMk/>
            <pc:sldMk cId="2177532096" sldId="423"/>
            <ac:spMk id="14" creationId="{5BE85887-235F-4E76-AD63-B347566B2228}"/>
          </ac:spMkLst>
        </pc:spChg>
      </pc:sldChg>
      <pc:sldChg chg="modSp mod">
        <pc:chgData name="ROHITH BOPPANA" userId="146c7c0748b6eeff" providerId="LiveId" clId="{26996692-D5FB-4E15-A156-ED020DB56274}" dt="2024-03-20T04:34:47.397" v="71" actId="14100"/>
        <pc:sldMkLst>
          <pc:docMk/>
          <pc:sldMk cId="2394738834" sldId="424"/>
        </pc:sldMkLst>
        <pc:spChg chg="mod">
          <ac:chgData name="ROHITH BOPPANA" userId="146c7c0748b6eeff" providerId="LiveId" clId="{26996692-D5FB-4E15-A156-ED020DB56274}" dt="2024-03-20T04:31:34.640" v="9" actId="123"/>
          <ac:spMkLst>
            <pc:docMk/>
            <pc:sldMk cId="2394738834" sldId="424"/>
            <ac:spMk id="10" creationId="{2BFE44FD-506A-42CF-890F-17AECA8A2F0C}"/>
          </ac:spMkLst>
        </pc:spChg>
        <pc:spChg chg="mod">
          <ac:chgData name="ROHITH BOPPANA" userId="146c7c0748b6eeff" providerId="LiveId" clId="{26996692-D5FB-4E15-A156-ED020DB56274}" dt="2024-03-20T04:34:47.397" v="71" actId="14100"/>
          <ac:spMkLst>
            <pc:docMk/>
            <pc:sldMk cId="2394738834" sldId="424"/>
            <ac:spMk id="14" creationId="{E70C98DF-9D08-4CE2-8A98-C9848D4D200E}"/>
          </ac:spMkLst>
        </pc:spChg>
      </pc:sldChg>
      <pc:sldChg chg="modSp mod">
        <pc:chgData name="ROHITH BOPPANA" userId="146c7c0748b6eeff" providerId="LiveId" clId="{26996692-D5FB-4E15-A156-ED020DB56274}" dt="2024-03-20T04:31:56.729" v="16" actId="12"/>
        <pc:sldMkLst>
          <pc:docMk/>
          <pc:sldMk cId="1793425217" sldId="425"/>
        </pc:sldMkLst>
        <pc:spChg chg="mod">
          <ac:chgData name="ROHITH BOPPANA" userId="146c7c0748b6eeff" providerId="LiveId" clId="{26996692-D5FB-4E15-A156-ED020DB56274}" dt="2024-03-20T04:31:56.729" v="16" actId="12"/>
          <ac:spMkLst>
            <pc:docMk/>
            <pc:sldMk cId="1793425217" sldId="425"/>
            <ac:spMk id="8" creationId="{1916ABCB-686D-481B-BA5F-DF50E01F6A14}"/>
          </ac:spMkLst>
        </pc:spChg>
      </pc:sldChg>
      <pc:sldChg chg="modSp del mod">
        <pc:chgData name="ROHITH BOPPANA" userId="146c7c0748b6eeff" providerId="LiveId" clId="{26996692-D5FB-4E15-A156-ED020DB56274}" dt="2024-03-20T04:34:09.349" v="69" actId="47"/>
        <pc:sldMkLst>
          <pc:docMk/>
          <pc:sldMk cId="422288627" sldId="426"/>
        </pc:sldMkLst>
        <pc:spChg chg="mod">
          <ac:chgData name="ROHITH BOPPANA" userId="146c7c0748b6eeff" providerId="LiveId" clId="{26996692-D5FB-4E15-A156-ED020DB56274}" dt="2024-03-20T04:32:45.367" v="22" actId="27636"/>
          <ac:spMkLst>
            <pc:docMk/>
            <pc:sldMk cId="422288627" sldId="426"/>
            <ac:spMk id="6" creationId="{3CC04DB0-0267-44FE-88B2-5284894C7C31}"/>
          </ac:spMkLst>
        </pc:spChg>
      </pc:sldChg>
      <pc:sldChg chg="new del">
        <pc:chgData name="ROHITH BOPPANA" userId="146c7c0748b6eeff" providerId="LiveId" clId="{26996692-D5FB-4E15-A156-ED020DB56274}" dt="2024-03-20T04:34:07.732" v="68" actId="47"/>
        <pc:sldMkLst>
          <pc:docMk/>
          <pc:sldMk cId="2731477956" sldId="427"/>
        </pc:sldMkLst>
      </pc:sldChg>
      <pc:sldChg chg="addSp delSp modSp new mod">
        <pc:chgData name="ROHITH BOPPANA" userId="146c7c0748b6eeff" providerId="LiveId" clId="{26996692-D5FB-4E15-A156-ED020DB56274}" dt="2024-03-20T04:34:04.859" v="67" actId="478"/>
        <pc:sldMkLst>
          <pc:docMk/>
          <pc:sldMk cId="4086878174" sldId="428"/>
        </pc:sldMkLst>
        <pc:spChg chg="mod">
          <ac:chgData name="ROHITH BOPPANA" userId="146c7c0748b6eeff" providerId="LiveId" clId="{26996692-D5FB-4E15-A156-ED020DB56274}" dt="2024-03-20T04:33:07.943" v="34" actId="20577"/>
          <ac:spMkLst>
            <pc:docMk/>
            <pc:sldMk cId="4086878174" sldId="428"/>
            <ac:spMk id="2" creationId="{A53A4EF0-D305-466D-8FF5-BB02DAA5E87D}"/>
          </ac:spMkLst>
        </pc:spChg>
        <pc:spChg chg="del">
          <ac:chgData name="ROHITH BOPPANA" userId="146c7c0748b6eeff" providerId="LiveId" clId="{26996692-D5FB-4E15-A156-ED020DB56274}" dt="2024-03-20T04:33:11.827" v="35" actId="478"/>
          <ac:spMkLst>
            <pc:docMk/>
            <pc:sldMk cId="4086878174" sldId="428"/>
            <ac:spMk id="3" creationId="{8045C97E-9A93-4D9A-A6F7-07F02F84626E}"/>
          </ac:spMkLst>
        </pc:spChg>
        <pc:spChg chg="del">
          <ac:chgData name="ROHITH BOPPANA" userId="146c7c0748b6eeff" providerId="LiveId" clId="{26996692-D5FB-4E15-A156-ED020DB56274}" dt="2024-03-20T04:34:04.859" v="67" actId="478"/>
          <ac:spMkLst>
            <pc:docMk/>
            <pc:sldMk cId="4086878174" sldId="428"/>
            <ac:spMk id="4" creationId="{996E73E8-A3D9-4906-9892-DC8C78E840C1}"/>
          </ac:spMkLst>
        </pc:spChg>
        <pc:spChg chg="mod">
          <ac:chgData name="ROHITH BOPPANA" userId="146c7c0748b6eeff" providerId="LiveId" clId="{26996692-D5FB-4E15-A156-ED020DB56274}" dt="2024-03-20T04:34:00.140" v="66" actId="20577"/>
          <ac:spMkLst>
            <pc:docMk/>
            <pc:sldMk cId="4086878174" sldId="428"/>
            <ac:spMk id="5" creationId="{796AFA23-993D-4423-8401-E88D30A20D9D}"/>
          </ac:spMkLst>
        </pc:spChg>
        <pc:spChg chg="add mod">
          <ac:chgData name="ROHITH BOPPANA" userId="146c7c0748b6eeff" providerId="LiveId" clId="{26996692-D5FB-4E15-A156-ED020DB56274}" dt="2024-03-20T04:33:44.892" v="44" actId="1076"/>
          <ac:spMkLst>
            <pc:docMk/>
            <pc:sldMk cId="4086878174" sldId="428"/>
            <ac:spMk id="8" creationId="{8926872D-FE85-47D0-A4DE-FE62E39C87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3/20/2024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3</a:t>
            </a:fld>
            <a:endParaRPr lang="en-US" dirty="0"/>
          </a:p>
        </p:txBody>
      </p:sp>
    </p:spTree>
    <p:extLst>
      <p:ext uri="{BB962C8B-B14F-4D97-AF65-F5344CB8AC3E}">
        <p14:creationId xmlns:p14="http://schemas.microsoft.com/office/powerpoint/2010/main" val="353148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kalasalingam university logo">
            <a:extLst>
              <a:ext uri="{FF2B5EF4-FFF2-40B4-BE49-F238E27FC236}">
                <a16:creationId xmlns:a16="http://schemas.microsoft.com/office/drawing/2014/main" id="{AFE34C67-5E82-4B74-8AC0-A082C2E12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587" y="257175"/>
            <a:ext cx="2471738" cy="220253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ableau full logo transparent PNG - StickPNG">
            <a:extLst>
              <a:ext uri="{FF2B5EF4-FFF2-40B4-BE49-F238E27FC236}">
                <a16:creationId xmlns:a16="http://schemas.microsoft.com/office/drawing/2014/main" id="{500E2E6A-3160-4648-A776-C03E6D3B0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100" y="4059786"/>
            <a:ext cx="3924825" cy="22025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A2B7218-888E-4E19-96CA-AA8CB3E4797E}"/>
              </a:ext>
            </a:extLst>
          </p:cNvPr>
          <p:cNvSpPr txBox="1"/>
          <p:nvPr/>
        </p:nvSpPr>
        <p:spPr>
          <a:xfrm>
            <a:off x="232229" y="268452"/>
            <a:ext cx="6096000" cy="400110"/>
          </a:xfrm>
          <a:prstGeom prst="rect">
            <a:avLst/>
          </a:prstGeom>
          <a:noFill/>
        </p:spPr>
        <p:txBody>
          <a:bodyPr wrap="square">
            <a:spAutoFit/>
          </a:bodyPr>
          <a:lstStyle/>
          <a:p>
            <a:r>
              <a:rPr lang="en-IN" sz="2000" dirty="0">
                <a:solidFill>
                  <a:schemeClr val="bg2"/>
                </a:solidFill>
                <a:latin typeface="Arial Black" panose="020B0A04020102020204" pitchFamily="34" charset="0"/>
              </a:rPr>
              <a:t>A Micro Project Presentation</a:t>
            </a:r>
          </a:p>
        </p:txBody>
      </p:sp>
      <p:sp>
        <p:nvSpPr>
          <p:cNvPr id="16" name="TextBox 15">
            <a:extLst>
              <a:ext uri="{FF2B5EF4-FFF2-40B4-BE49-F238E27FC236}">
                <a16:creationId xmlns:a16="http://schemas.microsoft.com/office/drawing/2014/main" id="{4976B492-E618-472C-A55E-6EF6589DCBAD}"/>
              </a:ext>
            </a:extLst>
          </p:cNvPr>
          <p:cNvSpPr txBox="1"/>
          <p:nvPr/>
        </p:nvSpPr>
        <p:spPr>
          <a:xfrm>
            <a:off x="232229" y="1491734"/>
            <a:ext cx="6096000" cy="1938992"/>
          </a:xfrm>
          <a:prstGeom prst="rect">
            <a:avLst/>
          </a:prstGeom>
          <a:noFill/>
        </p:spPr>
        <p:txBody>
          <a:bodyPr wrap="square">
            <a:spAutoFit/>
          </a:bodyPr>
          <a:lstStyle/>
          <a:p>
            <a:r>
              <a:rPr lang="en-US" sz="4000" dirty="0">
                <a:latin typeface="Algerian" panose="04020705040A02060702" pitchFamily="82" charset="0"/>
              </a:rPr>
              <a:t>HR ANALYTICS DASHBOARD USING TABLEAU</a:t>
            </a:r>
            <a:endParaRPr lang="en-IN" sz="4000" dirty="0">
              <a:latin typeface="Algerian" panose="04020705040A02060702" pitchFamily="82" charset="0"/>
            </a:endParaRPr>
          </a:p>
        </p:txBody>
      </p:sp>
      <p:sp>
        <p:nvSpPr>
          <p:cNvPr id="18" name="TextBox 17">
            <a:extLst>
              <a:ext uri="{FF2B5EF4-FFF2-40B4-BE49-F238E27FC236}">
                <a16:creationId xmlns:a16="http://schemas.microsoft.com/office/drawing/2014/main" id="{2F5DA885-584E-454C-BF2C-CED889F5F1BA}"/>
              </a:ext>
            </a:extLst>
          </p:cNvPr>
          <p:cNvSpPr txBox="1"/>
          <p:nvPr/>
        </p:nvSpPr>
        <p:spPr>
          <a:xfrm>
            <a:off x="232229" y="4133702"/>
            <a:ext cx="6096000" cy="369332"/>
          </a:xfrm>
          <a:prstGeom prst="rect">
            <a:avLst/>
          </a:prstGeom>
          <a:noFill/>
        </p:spPr>
        <p:txBody>
          <a:bodyPr wrap="square">
            <a:spAutoFit/>
          </a:bodyPr>
          <a:lstStyle/>
          <a:p>
            <a:r>
              <a:rPr lang="en-IN" dirty="0"/>
              <a:t>Submitted by</a:t>
            </a:r>
          </a:p>
        </p:txBody>
      </p:sp>
      <p:sp>
        <p:nvSpPr>
          <p:cNvPr id="20" name="TextBox 19">
            <a:extLst>
              <a:ext uri="{FF2B5EF4-FFF2-40B4-BE49-F238E27FC236}">
                <a16:creationId xmlns:a16="http://schemas.microsoft.com/office/drawing/2014/main" id="{3C09F642-870B-4291-8062-D90878D6A236}"/>
              </a:ext>
            </a:extLst>
          </p:cNvPr>
          <p:cNvSpPr txBox="1"/>
          <p:nvPr/>
        </p:nvSpPr>
        <p:spPr>
          <a:xfrm>
            <a:off x="232229" y="4699391"/>
            <a:ext cx="6096000" cy="461665"/>
          </a:xfrm>
          <a:prstGeom prst="rect">
            <a:avLst/>
          </a:prstGeom>
          <a:noFill/>
        </p:spPr>
        <p:txBody>
          <a:bodyPr wrap="square">
            <a:spAutoFit/>
          </a:bodyPr>
          <a:lstStyle/>
          <a:p>
            <a:r>
              <a:rPr lang="en-IN" sz="2400" dirty="0">
                <a:solidFill>
                  <a:srgbClr val="002060"/>
                </a:solidFill>
                <a:latin typeface="Arial Rounded MT Bold" panose="020F0704030504030204" pitchFamily="34" charset="0"/>
              </a:rPr>
              <a:t>BOPPANA ROHITH (99220041454)</a:t>
            </a:r>
          </a:p>
        </p:txBody>
      </p:sp>
      <p:sp>
        <p:nvSpPr>
          <p:cNvPr id="22" name="TextBox 21">
            <a:extLst>
              <a:ext uri="{FF2B5EF4-FFF2-40B4-BE49-F238E27FC236}">
                <a16:creationId xmlns:a16="http://schemas.microsoft.com/office/drawing/2014/main" id="{433BEB5B-E0D1-495B-8E71-DDE9752F05ED}"/>
              </a:ext>
            </a:extLst>
          </p:cNvPr>
          <p:cNvSpPr txBox="1"/>
          <p:nvPr/>
        </p:nvSpPr>
        <p:spPr>
          <a:xfrm>
            <a:off x="232229" y="5366266"/>
            <a:ext cx="6749142" cy="400110"/>
          </a:xfrm>
          <a:prstGeom prst="rect">
            <a:avLst/>
          </a:prstGeom>
          <a:noFill/>
        </p:spPr>
        <p:txBody>
          <a:bodyPr wrap="square">
            <a:spAutoFit/>
          </a:bodyPr>
          <a:lstStyle/>
          <a:p>
            <a:r>
              <a:rPr lang="en-US" sz="2000" dirty="0" err="1">
                <a:solidFill>
                  <a:srgbClr val="002060"/>
                </a:solidFill>
                <a:latin typeface="Arial Rounded MT Bold" panose="020F0704030504030204" pitchFamily="34" charset="0"/>
              </a:rPr>
              <a:t>B.Tech</a:t>
            </a:r>
            <a:r>
              <a:rPr lang="en-US" sz="2000" dirty="0">
                <a:solidFill>
                  <a:srgbClr val="002060"/>
                </a:solidFill>
                <a:latin typeface="Arial Rounded MT Bold" panose="020F0704030504030204" pitchFamily="34" charset="0"/>
              </a:rPr>
              <a:t> – Computer Science and Engineering, AIML</a:t>
            </a:r>
            <a:endParaRPr lang="en-IN" sz="20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60DF7AF-4D25-4164-8187-353C61DEDC6F}"/>
              </a:ext>
            </a:extLst>
          </p:cNvPr>
          <p:cNvSpPr>
            <a:spLocks noGrp="1"/>
          </p:cNvSpPr>
          <p:nvPr>
            <p:ph type="sldNum" sz="quarter" idx="12"/>
          </p:nvPr>
        </p:nvSpPr>
        <p:spPr>
          <a:xfrm>
            <a:off x="8799286" y="6327322"/>
            <a:ext cx="2743200" cy="365125"/>
          </a:xfrm>
        </p:spPr>
        <p:txBody>
          <a:bodyPr/>
          <a:lstStyle/>
          <a:p>
            <a:fld id="{B9713C8C-8E70-45D5-AE59-23E60168254E}" type="slidenum">
              <a:rPr lang="en-US" smtClean="0"/>
              <a:t>10</a:t>
            </a:fld>
            <a:endParaRPr lang="en-US" dirty="0"/>
          </a:p>
        </p:txBody>
      </p:sp>
      <p:sp>
        <p:nvSpPr>
          <p:cNvPr id="8" name="TextBox 7">
            <a:extLst>
              <a:ext uri="{FF2B5EF4-FFF2-40B4-BE49-F238E27FC236}">
                <a16:creationId xmlns:a16="http://schemas.microsoft.com/office/drawing/2014/main" id="{06D29543-89ED-42B5-BF90-412A4082EB42}"/>
              </a:ext>
            </a:extLst>
          </p:cNvPr>
          <p:cNvSpPr txBox="1"/>
          <p:nvPr/>
        </p:nvSpPr>
        <p:spPr>
          <a:xfrm>
            <a:off x="616858" y="467289"/>
            <a:ext cx="6096000" cy="707886"/>
          </a:xfrm>
          <a:prstGeom prst="rect">
            <a:avLst/>
          </a:prstGeom>
          <a:noFill/>
        </p:spPr>
        <p:txBody>
          <a:bodyPr wrap="square">
            <a:spAutoFit/>
          </a:bodyPr>
          <a:lstStyle/>
          <a:p>
            <a:r>
              <a:rPr lang="en-IN" sz="4000" b="1" i="0" dirty="0">
                <a:solidFill>
                  <a:schemeClr val="accent4">
                    <a:lumMod val="75000"/>
                  </a:schemeClr>
                </a:solidFill>
                <a:effectLst/>
                <a:latin typeface="Söhne"/>
              </a:rPr>
              <a:t>3. Attrition Count:</a:t>
            </a:r>
            <a:endParaRPr lang="en-IN" sz="4000" dirty="0">
              <a:solidFill>
                <a:schemeClr val="accent4">
                  <a:lumMod val="75000"/>
                </a:schemeClr>
              </a:solidFill>
            </a:endParaRPr>
          </a:p>
        </p:txBody>
      </p:sp>
      <p:sp>
        <p:nvSpPr>
          <p:cNvPr id="10" name="TextBox 9">
            <a:extLst>
              <a:ext uri="{FF2B5EF4-FFF2-40B4-BE49-F238E27FC236}">
                <a16:creationId xmlns:a16="http://schemas.microsoft.com/office/drawing/2014/main" id="{8D84E340-36B8-4E0D-AAF0-FBE5F4E5C399}"/>
              </a:ext>
            </a:extLst>
          </p:cNvPr>
          <p:cNvSpPr txBox="1"/>
          <p:nvPr/>
        </p:nvSpPr>
        <p:spPr>
          <a:xfrm>
            <a:off x="869043" y="1182231"/>
            <a:ext cx="10453913" cy="2246769"/>
          </a:xfrm>
          <a:prstGeom prst="rect">
            <a:avLst/>
          </a:prstGeom>
          <a:noFill/>
        </p:spPr>
        <p:txBody>
          <a:bodyPr wrap="square">
            <a:spAutoFit/>
          </a:bodyPr>
          <a:lstStyle/>
          <a:p>
            <a:pPr algn="just">
              <a:buFont typeface="Arial" panose="020B0604020202020204" pitchFamily="34" charset="0"/>
              <a:buChar char="•"/>
            </a:pPr>
            <a:r>
              <a:rPr lang="en-US" sz="2800" b="0" i="0" dirty="0">
                <a:solidFill>
                  <a:schemeClr val="tx2"/>
                </a:solidFill>
                <a:effectLst/>
                <a:latin typeface="Söhne"/>
              </a:rPr>
              <a:t>Visual: Show the total number of employees who left the organization within a specified period using a bar chart.</a:t>
            </a:r>
          </a:p>
          <a:p>
            <a:pPr algn="just">
              <a:buFont typeface="Arial" panose="020B0604020202020204" pitchFamily="34" charset="0"/>
              <a:buChar char="•"/>
            </a:pPr>
            <a:r>
              <a:rPr lang="en-US" sz="2800" b="0" i="0" dirty="0">
                <a:solidFill>
                  <a:schemeClr val="tx2"/>
                </a:solidFill>
                <a:effectLst/>
                <a:latin typeface="Söhne"/>
              </a:rPr>
              <a:t>Description: This visualization offers a snapshot of the attrition count, allowing for a quick assessment of the magnitude of employee turnover.</a:t>
            </a:r>
          </a:p>
        </p:txBody>
      </p:sp>
      <p:sp>
        <p:nvSpPr>
          <p:cNvPr id="12" name="TextBox 11">
            <a:extLst>
              <a:ext uri="{FF2B5EF4-FFF2-40B4-BE49-F238E27FC236}">
                <a16:creationId xmlns:a16="http://schemas.microsoft.com/office/drawing/2014/main" id="{C94EEB83-7D04-46EB-98D0-F716F289C412}"/>
              </a:ext>
            </a:extLst>
          </p:cNvPr>
          <p:cNvSpPr txBox="1"/>
          <p:nvPr/>
        </p:nvSpPr>
        <p:spPr>
          <a:xfrm>
            <a:off x="616858" y="3429000"/>
            <a:ext cx="6096000" cy="707886"/>
          </a:xfrm>
          <a:prstGeom prst="rect">
            <a:avLst/>
          </a:prstGeom>
          <a:noFill/>
        </p:spPr>
        <p:txBody>
          <a:bodyPr wrap="square">
            <a:spAutoFit/>
          </a:bodyPr>
          <a:lstStyle/>
          <a:p>
            <a:r>
              <a:rPr lang="en-IN" sz="4000" b="1" i="0" dirty="0">
                <a:solidFill>
                  <a:schemeClr val="accent4">
                    <a:lumMod val="75000"/>
                  </a:schemeClr>
                </a:solidFill>
                <a:effectLst/>
                <a:latin typeface="Söhne"/>
              </a:rPr>
              <a:t>4. Active Employees:</a:t>
            </a:r>
            <a:endParaRPr lang="en-IN" sz="4000" dirty="0">
              <a:solidFill>
                <a:schemeClr val="accent4">
                  <a:lumMod val="75000"/>
                </a:schemeClr>
              </a:solidFill>
            </a:endParaRPr>
          </a:p>
        </p:txBody>
      </p:sp>
      <p:sp>
        <p:nvSpPr>
          <p:cNvPr id="14" name="TextBox 13">
            <a:extLst>
              <a:ext uri="{FF2B5EF4-FFF2-40B4-BE49-F238E27FC236}">
                <a16:creationId xmlns:a16="http://schemas.microsoft.com/office/drawing/2014/main" id="{D3AE1C58-E0CC-4C22-8681-096C62210329}"/>
              </a:ext>
            </a:extLst>
          </p:cNvPr>
          <p:cNvSpPr txBox="1"/>
          <p:nvPr/>
        </p:nvSpPr>
        <p:spPr>
          <a:xfrm>
            <a:off x="869044" y="4263115"/>
            <a:ext cx="10453912" cy="2246769"/>
          </a:xfrm>
          <a:prstGeom prst="rect">
            <a:avLst/>
          </a:prstGeom>
          <a:noFill/>
        </p:spPr>
        <p:txBody>
          <a:bodyPr wrap="square">
            <a:spAutoFit/>
          </a:bodyPr>
          <a:lstStyle/>
          <a:p>
            <a:pPr algn="just">
              <a:buFont typeface="Arial" panose="020B0604020202020204" pitchFamily="34" charset="0"/>
              <a:buChar char="•"/>
            </a:pPr>
            <a:r>
              <a:rPr lang="en-US" sz="2800" b="0" i="0" dirty="0">
                <a:solidFill>
                  <a:schemeClr val="tx2"/>
                </a:solidFill>
                <a:effectLst/>
                <a:latin typeface="Söhne"/>
              </a:rPr>
              <a:t>Visual: Represent the percentage of active employees compared to the total workforce using a pie chart or KPI.</a:t>
            </a:r>
          </a:p>
          <a:p>
            <a:pPr algn="just">
              <a:buFont typeface="Arial" panose="020B0604020202020204" pitchFamily="34" charset="0"/>
              <a:buChar char="•"/>
            </a:pPr>
            <a:r>
              <a:rPr lang="en-US" sz="2800" b="0" i="0" dirty="0">
                <a:solidFill>
                  <a:schemeClr val="tx2"/>
                </a:solidFill>
                <a:effectLst/>
                <a:latin typeface="Söhne"/>
              </a:rPr>
              <a:t>Description: This metric highlights the proportion of engaged employees within the organization, aiding in monitoring employee satisfaction and retention efforts.</a:t>
            </a:r>
          </a:p>
        </p:txBody>
      </p:sp>
    </p:spTree>
    <p:extLst>
      <p:ext uri="{BB962C8B-B14F-4D97-AF65-F5344CB8AC3E}">
        <p14:creationId xmlns:p14="http://schemas.microsoft.com/office/powerpoint/2010/main" val="245875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0C24009-7D7F-4C30-99B5-4A06608FA2F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AD1CFF7-63B2-43A3-948E-1B312F6C6C0D}"/>
              </a:ext>
            </a:extLst>
          </p:cNvPr>
          <p:cNvSpPr>
            <a:spLocks noGrp="1"/>
          </p:cNvSpPr>
          <p:nvPr>
            <p:ph type="sldNum" sz="quarter" idx="12"/>
          </p:nvPr>
        </p:nvSpPr>
        <p:spPr/>
        <p:txBody>
          <a:bodyPr/>
          <a:lstStyle/>
          <a:p>
            <a:fld id="{B9713C8C-8E70-45D5-AE59-23E60168254E}" type="slidenum">
              <a:rPr lang="en-US" smtClean="0"/>
              <a:t>11</a:t>
            </a:fld>
            <a:endParaRPr lang="en-US" dirty="0"/>
          </a:p>
        </p:txBody>
      </p:sp>
      <p:sp>
        <p:nvSpPr>
          <p:cNvPr id="8" name="TextBox 7">
            <a:extLst>
              <a:ext uri="{FF2B5EF4-FFF2-40B4-BE49-F238E27FC236}">
                <a16:creationId xmlns:a16="http://schemas.microsoft.com/office/drawing/2014/main" id="{0260C891-CE9F-4E7B-A42B-97136731DD0B}"/>
              </a:ext>
            </a:extLst>
          </p:cNvPr>
          <p:cNvSpPr txBox="1"/>
          <p:nvPr/>
        </p:nvSpPr>
        <p:spPr>
          <a:xfrm>
            <a:off x="682171" y="512620"/>
            <a:ext cx="6096000" cy="707886"/>
          </a:xfrm>
          <a:prstGeom prst="rect">
            <a:avLst/>
          </a:prstGeom>
          <a:noFill/>
        </p:spPr>
        <p:txBody>
          <a:bodyPr wrap="square">
            <a:spAutoFit/>
          </a:bodyPr>
          <a:lstStyle/>
          <a:p>
            <a:r>
              <a:rPr lang="en-IN" sz="4000" b="1" i="0" dirty="0">
                <a:solidFill>
                  <a:schemeClr val="accent4">
                    <a:lumMod val="75000"/>
                  </a:schemeClr>
                </a:solidFill>
                <a:effectLst/>
                <a:latin typeface="Söhne"/>
              </a:rPr>
              <a:t>5. Average Age:</a:t>
            </a:r>
            <a:endParaRPr lang="en-IN" sz="4000" dirty="0">
              <a:solidFill>
                <a:schemeClr val="accent4">
                  <a:lumMod val="75000"/>
                </a:schemeClr>
              </a:solidFill>
            </a:endParaRPr>
          </a:p>
        </p:txBody>
      </p:sp>
      <p:sp>
        <p:nvSpPr>
          <p:cNvPr id="10" name="TextBox 9">
            <a:extLst>
              <a:ext uri="{FF2B5EF4-FFF2-40B4-BE49-F238E27FC236}">
                <a16:creationId xmlns:a16="http://schemas.microsoft.com/office/drawing/2014/main" id="{F34D564C-1BA9-4452-9DB0-0EAB2F9367BD}"/>
              </a:ext>
            </a:extLst>
          </p:cNvPr>
          <p:cNvSpPr txBox="1"/>
          <p:nvPr/>
        </p:nvSpPr>
        <p:spPr>
          <a:xfrm>
            <a:off x="990600" y="1411206"/>
            <a:ext cx="10577286" cy="2246769"/>
          </a:xfrm>
          <a:prstGeom prst="rect">
            <a:avLst/>
          </a:prstGeom>
          <a:noFill/>
        </p:spPr>
        <p:txBody>
          <a:bodyPr wrap="square">
            <a:spAutoFit/>
          </a:bodyPr>
          <a:lstStyle/>
          <a:p>
            <a:pPr algn="just">
              <a:buFont typeface="Arial" panose="020B0604020202020204" pitchFamily="34" charset="0"/>
              <a:buChar char="•"/>
            </a:pPr>
            <a:r>
              <a:rPr lang="en-US" sz="2800" b="0" i="0" dirty="0">
                <a:solidFill>
                  <a:schemeClr val="tx2"/>
                </a:solidFill>
                <a:effectLst/>
                <a:latin typeface="Söhne"/>
              </a:rPr>
              <a:t>Visual: Utilize a histogram or bar chart to showcase the distribution of employees' ages.</a:t>
            </a:r>
          </a:p>
          <a:p>
            <a:pPr algn="just">
              <a:buFont typeface="Arial" panose="020B0604020202020204" pitchFamily="34" charset="0"/>
              <a:buChar char="•"/>
            </a:pPr>
            <a:r>
              <a:rPr lang="en-US" sz="2800" b="0" i="0" dirty="0">
                <a:solidFill>
                  <a:schemeClr val="tx2"/>
                </a:solidFill>
                <a:effectLst/>
                <a:latin typeface="Söhne"/>
              </a:rPr>
              <a:t>Description: This visualization provides insights into the age diversity within the workforce, informing talent management strategies and succession planning.</a:t>
            </a:r>
          </a:p>
        </p:txBody>
      </p:sp>
      <p:sp>
        <p:nvSpPr>
          <p:cNvPr id="12" name="TextBox 11">
            <a:extLst>
              <a:ext uri="{FF2B5EF4-FFF2-40B4-BE49-F238E27FC236}">
                <a16:creationId xmlns:a16="http://schemas.microsoft.com/office/drawing/2014/main" id="{8EF9A073-67D2-4AC6-BA57-258002B26EFA}"/>
              </a:ext>
            </a:extLst>
          </p:cNvPr>
          <p:cNvSpPr txBox="1"/>
          <p:nvPr/>
        </p:nvSpPr>
        <p:spPr>
          <a:xfrm>
            <a:off x="682171" y="3564938"/>
            <a:ext cx="6096000" cy="707886"/>
          </a:xfrm>
          <a:prstGeom prst="rect">
            <a:avLst/>
          </a:prstGeom>
          <a:noFill/>
        </p:spPr>
        <p:txBody>
          <a:bodyPr wrap="square">
            <a:spAutoFit/>
          </a:bodyPr>
          <a:lstStyle/>
          <a:p>
            <a:r>
              <a:rPr lang="en-IN" sz="4000" b="1" i="0" dirty="0">
                <a:solidFill>
                  <a:schemeClr val="accent4">
                    <a:lumMod val="75000"/>
                  </a:schemeClr>
                </a:solidFill>
                <a:effectLst/>
                <a:latin typeface="Söhne"/>
              </a:rPr>
              <a:t>6. Attrition by Gender:</a:t>
            </a:r>
            <a:endParaRPr lang="en-IN" sz="4000" dirty="0">
              <a:solidFill>
                <a:schemeClr val="accent4">
                  <a:lumMod val="75000"/>
                </a:schemeClr>
              </a:solidFill>
            </a:endParaRPr>
          </a:p>
        </p:txBody>
      </p:sp>
      <p:sp>
        <p:nvSpPr>
          <p:cNvPr id="14" name="TextBox 13">
            <a:extLst>
              <a:ext uri="{FF2B5EF4-FFF2-40B4-BE49-F238E27FC236}">
                <a16:creationId xmlns:a16="http://schemas.microsoft.com/office/drawing/2014/main" id="{0C1540F4-ACA8-4834-A964-3A2CD62B09A4}"/>
              </a:ext>
            </a:extLst>
          </p:cNvPr>
          <p:cNvSpPr txBox="1"/>
          <p:nvPr/>
        </p:nvSpPr>
        <p:spPr>
          <a:xfrm>
            <a:off x="914400" y="4406646"/>
            <a:ext cx="10653486" cy="1815882"/>
          </a:xfrm>
          <a:prstGeom prst="rect">
            <a:avLst/>
          </a:prstGeom>
          <a:noFill/>
        </p:spPr>
        <p:txBody>
          <a:bodyPr wrap="square">
            <a:spAutoFit/>
          </a:bodyPr>
          <a:lstStyle/>
          <a:p>
            <a:pPr algn="just">
              <a:buFont typeface="Arial" panose="020B0604020202020204" pitchFamily="34" charset="0"/>
              <a:buChar char="•"/>
            </a:pPr>
            <a:r>
              <a:rPr lang="en-US" sz="2800" b="0" i="0" dirty="0">
                <a:solidFill>
                  <a:schemeClr val="tx2"/>
                </a:solidFill>
                <a:effectLst/>
                <a:latin typeface="Söhne"/>
              </a:rPr>
              <a:t>Visual: Display attrition rates for male and female employees using a stacked bar chart or side-by-side bar chart.</a:t>
            </a:r>
          </a:p>
          <a:p>
            <a:pPr algn="just">
              <a:buFont typeface="Arial" panose="020B0604020202020204" pitchFamily="34" charset="0"/>
              <a:buChar char="•"/>
            </a:pPr>
            <a:r>
              <a:rPr lang="en-US" sz="2800" b="0" i="0" dirty="0">
                <a:solidFill>
                  <a:schemeClr val="tx2"/>
                </a:solidFill>
                <a:effectLst/>
                <a:latin typeface="Söhne"/>
              </a:rPr>
              <a:t>Description: This chart identifies any gender disparities in attrition rates, enabling targeted interventions to address retention challenges.</a:t>
            </a:r>
          </a:p>
        </p:txBody>
      </p:sp>
    </p:spTree>
    <p:extLst>
      <p:ext uri="{BB962C8B-B14F-4D97-AF65-F5344CB8AC3E}">
        <p14:creationId xmlns:p14="http://schemas.microsoft.com/office/powerpoint/2010/main" val="111365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D76C70-24CA-4448-88B1-B338835C87C6}"/>
              </a:ext>
            </a:extLst>
          </p:cNvPr>
          <p:cNvSpPr>
            <a:spLocks noGrp="1"/>
          </p:cNvSpPr>
          <p:nvPr>
            <p:ph type="sldNum" sz="quarter" idx="12"/>
          </p:nvPr>
        </p:nvSpPr>
        <p:spPr/>
        <p:txBody>
          <a:bodyPr/>
          <a:lstStyle/>
          <a:p>
            <a:fld id="{B9713C8C-8E70-45D5-AE59-23E60168254E}" type="slidenum">
              <a:rPr lang="en-US" smtClean="0"/>
              <a:t>12</a:t>
            </a:fld>
            <a:endParaRPr lang="en-US" dirty="0"/>
          </a:p>
        </p:txBody>
      </p:sp>
      <p:sp>
        <p:nvSpPr>
          <p:cNvPr id="8" name="TextBox 7">
            <a:extLst>
              <a:ext uri="{FF2B5EF4-FFF2-40B4-BE49-F238E27FC236}">
                <a16:creationId xmlns:a16="http://schemas.microsoft.com/office/drawing/2014/main" id="{91A9EB7B-687D-4750-B0C0-2C4E0B3269B1}"/>
              </a:ext>
            </a:extLst>
          </p:cNvPr>
          <p:cNvSpPr txBox="1"/>
          <p:nvPr/>
        </p:nvSpPr>
        <p:spPr>
          <a:xfrm>
            <a:off x="522514" y="557044"/>
            <a:ext cx="7489372" cy="707886"/>
          </a:xfrm>
          <a:prstGeom prst="rect">
            <a:avLst/>
          </a:prstGeom>
          <a:noFill/>
        </p:spPr>
        <p:txBody>
          <a:bodyPr wrap="square">
            <a:spAutoFit/>
          </a:bodyPr>
          <a:lstStyle/>
          <a:p>
            <a:r>
              <a:rPr lang="en-IN" sz="4000" b="1" i="0" dirty="0">
                <a:solidFill>
                  <a:schemeClr val="accent4">
                    <a:lumMod val="75000"/>
                  </a:schemeClr>
                </a:solidFill>
                <a:effectLst/>
                <a:latin typeface="Söhne"/>
              </a:rPr>
              <a:t>7. Department-wise Attrition:</a:t>
            </a:r>
            <a:endParaRPr lang="en-IN" sz="4000" dirty="0">
              <a:solidFill>
                <a:schemeClr val="accent4">
                  <a:lumMod val="75000"/>
                </a:schemeClr>
              </a:solidFill>
            </a:endParaRPr>
          </a:p>
        </p:txBody>
      </p:sp>
      <p:sp>
        <p:nvSpPr>
          <p:cNvPr id="10" name="TextBox 9">
            <a:extLst>
              <a:ext uri="{FF2B5EF4-FFF2-40B4-BE49-F238E27FC236}">
                <a16:creationId xmlns:a16="http://schemas.microsoft.com/office/drawing/2014/main" id="{5FB90B4C-1FF8-41B2-9492-558C9BB05327}"/>
              </a:ext>
            </a:extLst>
          </p:cNvPr>
          <p:cNvSpPr txBox="1"/>
          <p:nvPr/>
        </p:nvSpPr>
        <p:spPr>
          <a:xfrm>
            <a:off x="805542" y="1471496"/>
            <a:ext cx="10762343" cy="1815882"/>
          </a:xfrm>
          <a:prstGeom prst="rect">
            <a:avLst/>
          </a:prstGeom>
          <a:noFill/>
        </p:spPr>
        <p:txBody>
          <a:bodyPr wrap="square">
            <a:spAutoFit/>
          </a:bodyPr>
          <a:lstStyle/>
          <a:p>
            <a:pPr algn="just">
              <a:buFont typeface="Arial" panose="020B0604020202020204" pitchFamily="34" charset="0"/>
              <a:buChar char="•"/>
            </a:pPr>
            <a:r>
              <a:rPr lang="en-US" sz="2800" b="0" i="0" dirty="0">
                <a:solidFill>
                  <a:schemeClr val="tx2"/>
                </a:solidFill>
                <a:effectLst/>
                <a:latin typeface="Söhne"/>
              </a:rPr>
              <a:t>Visual: Present attrition rates for different departments using a grouped bar chart or heatmap.</a:t>
            </a:r>
          </a:p>
          <a:p>
            <a:pPr algn="just">
              <a:buFont typeface="Arial" panose="020B0604020202020204" pitchFamily="34" charset="0"/>
              <a:buChar char="•"/>
            </a:pPr>
            <a:r>
              <a:rPr lang="en-US" sz="2800" b="0" i="0" dirty="0">
                <a:solidFill>
                  <a:schemeClr val="tx2"/>
                </a:solidFill>
                <a:effectLst/>
                <a:latin typeface="Söhne"/>
              </a:rPr>
              <a:t>Description: This visualization helps identify departments with higher attrition rates, guiding efforts to implement tailored retention strategies.</a:t>
            </a:r>
          </a:p>
        </p:txBody>
      </p:sp>
      <p:sp>
        <p:nvSpPr>
          <p:cNvPr id="12" name="TextBox 11">
            <a:extLst>
              <a:ext uri="{FF2B5EF4-FFF2-40B4-BE49-F238E27FC236}">
                <a16:creationId xmlns:a16="http://schemas.microsoft.com/office/drawing/2014/main" id="{63FEC325-BE57-4001-ABA0-537735E01A9D}"/>
              </a:ext>
            </a:extLst>
          </p:cNvPr>
          <p:cNvSpPr txBox="1"/>
          <p:nvPr/>
        </p:nvSpPr>
        <p:spPr>
          <a:xfrm>
            <a:off x="522514" y="3429000"/>
            <a:ext cx="6096000" cy="707886"/>
          </a:xfrm>
          <a:prstGeom prst="rect">
            <a:avLst/>
          </a:prstGeom>
          <a:noFill/>
        </p:spPr>
        <p:txBody>
          <a:bodyPr wrap="square">
            <a:spAutoFit/>
          </a:bodyPr>
          <a:lstStyle/>
          <a:p>
            <a:r>
              <a:rPr lang="en-US" sz="4000" b="1" i="0" dirty="0">
                <a:solidFill>
                  <a:schemeClr val="accent4">
                    <a:lumMod val="75000"/>
                  </a:schemeClr>
                </a:solidFill>
                <a:effectLst/>
                <a:latin typeface="Söhne"/>
              </a:rPr>
              <a:t>8. Employees by Age Group:</a:t>
            </a:r>
            <a:endParaRPr lang="en-IN" sz="4000" dirty="0">
              <a:solidFill>
                <a:schemeClr val="accent4">
                  <a:lumMod val="75000"/>
                </a:schemeClr>
              </a:solidFill>
            </a:endParaRPr>
          </a:p>
        </p:txBody>
      </p:sp>
      <p:sp>
        <p:nvSpPr>
          <p:cNvPr id="14" name="TextBox 13">
            <a:extLst>
              <a:ext uri="{FF2B5EF4-FFF2-40B4-BE49-F238E27FC236}">
                <a16:creationId xmlns:a16="http://schemas.microsoft.com/office/drawing/2014/main" id="{5BE85887-235F-4E76-AD63-B347566B2228}"/>
              </a:ext>
            </a:extLst>
          </p:cNvPr>
          <p:cNvSpPr txBox="1"/>
          <p:nvPr/>
        </p:nvSpPr>
        <p:spPr>
          <a:xfrm>
            <a:off x="725712" y="4292143"/>
            <a:ext cx="10842173" cy="2246769"/>
          </a:xfrm>
          <a:prstGeom prst="rect">
            <a:avLst/>
          </a:prstGeom>
          <a:noFill/>
        </p:spPr>
        <p:txBody>
          <a:bodyPr wrap="square">
            <a:spAutoFit/>
          </a:bodyPr>
          <a:lstStyle/>
          <a:p>
            <a:pPr algn="just">
              <a:buFont typeface="Arial" panose="020B0604020202020204" pitchFamily="34" charset="0"/>
              <a:buChar char="•"/>
            </a:pPr>
            <a:r>
              <a:rPr lang="en-US" sz="2800" b="0" i="0" dirty="0">
                <a:solidFill>
                  <a:schemeClr val="tx2"/>
                </a:solidFill>
                <a:effectLst/>
                <a:latin typeface="Söhne"/>
              </a:rPr>
              <a:t>Visual: Showcase the distribution of employees across different age groups using a pie chart or bar chart.</a:t>
            </a:r>
          </a:p>
          <a:p>
            <a:pPr algn="just">
              <a:buFont typeface="Arial" panose="020B0604020202020204" pitchFamily="34" charset="0"/>
              <a:buChar char="•"/>
            </a:pPr>
            <a:r>
              <a:rPr lang="en-US" sz="2800" b="0" i="0" dirty="0">
                <a:solidFill>
                  <a:schemeClr val="tx2"/>
                </a:solidFill>
                <a:effectLst/>
                <a:latin typeface="Söhne"/>
              </a:rPr>
              <a:t>Description: This chart offers insights into the age demographics of the workforce, informing initiatives related to training, development, and workforce planning.</a:t>
            </a:r>
          </a:p>
        </p:txBody>
      </p:sp>
    </p:spTree>
    <p:extLst>
      <p:ext uri="{BB962C8B-B14F-4D97-AF65-F5344CB8AC3E}">
        <p14:creationId xmlns:p14="http://schemas.microsoft.com/office/powerpoint/2010/main" val="217753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B81DE87-35B1-4BCF-9B9B-8870C57C4719}"/>
              </a:ext>
            </a:extLst>
          </p:cNvPr>
          <p:cNvSpPr>
            <a:spLocks noGrp="1"/>
          </p:cNvSpPr>
          <p:nvPr>
            <p:ph type="ftr" sz="quarter" idx="11"/>
          </p:nvPr>
        </p:nvSpPr>
        <p:spPr/>
        <p:txBody>
          <a:bodyPr/>
          <a:lstStyle/>
          <a:p>
            <a:r>
              <a:rPr lang="en-US" dirty="0"/>
              <a:t>HR Analytics Dashboard</a:t>
            </a:r>
          </a:p>
        </p:txBody>
      </p:sp>
      <p:sp>
        <p:nvSpPr>
          <p:cNvPr id="6" name="Slide Number Placeholder 5">
            <a:extLst>
              <a:ext uri="{FF2B5EF4-FFF2-40B4-BE49-F238E27FC236}">
                <a16:creationId xmlns:a16="http://schemas.microsoft.com/office/drawing/2014/main" id="{896B7DD5-B9A2-4818-84E3-FDC7C225EC3C}"/>
              </a:ext>
            </a:extLst>
          </p:cNvPr>
          <p:cNvSpPr>
            <a:spLocks noGrp="1"/>
          </p:cNvSpPr>
          <p:nvPr>
            <p:ph type="sldNum" sz="quarter" idx="12"/>
          </p:nvPr>
        </p:nvSpPr>
        <p:spPr/>
        <p:txBody>
          <a:bodyPr/>
          <a:lstStyle/>
          <a:p>
            <a:fld id="{B9713C8C-8E70-45D5-AE59-23E60168254E}" type="slidenum">
              <a:rPr lang="en-US" smtClean="0"/>
              <a:t>13</a:t>
            </a:fld>
            <a:endParaRPr lang="en-US" dirty="0"/>
          </a:p>
        </p:txBody>
      </p:sp>
      <p:sp>
        <p:nvSpPr>
          <p:cNvPr id="8" name="TextBox 7">
            <a:extLst>
              <a:ext uri="{FF2B5EF4-FFF2-40B4-BE49-F238E27FC236}">
                <a16:creationId xmlns:a16="http://schemas.microsoft.com/office/drawing/2014/main" id="{9FE408A4-2A1D-4214-8017-E240D9B2EB37}"/>
              </a:ext>
            </a:extLst>
          </p:cNvPr>
          <p:cNvSpPr txBox="1"/>
          <p:nvPr/>
        </p:nvSpPr>
        <p:spPr>
          <a:xfrm>
            <a:off x="667657" y="518460"/>
            <a:ext cx="6096000" cy="707886"/>
          </a:xfrm>
          <a:prstGeom prst="rect">
            <a:avLst/>
          </a:prstGeom>
          <a:noFill/>
        </p:spPr>
        <p:txBody>
          <a:bodyPr wrap="square">
            <a:spAutoFit/>
          </a:bodyPr>
          <a:lstStyle/>
          <a:p>
            <a:r>
              <a:rPr lang="en-IN" sz="4000" b="1" i="0" dirty="0">
                <a:solidFill>
                  <a:schemeClr val="accent4">
                    <a:lumMod val="75000"/>
                  </a:schemeClr>
                </a:solidFill>
                <a:effectLst/>
                <a:latin typeface="Söhne"/>
              </a:rPr>
              <a:t>9. Job Satisfaction Rating:</a:t>
            </a:r>
            <a:endParaRPr lang="en-IN" sz="4000" dirty="0">
              <a:solidFill>
                <a:schemeClr val="accent4">
                  <a:lumMod val="75000"/>
                </a:schemeClr>
              </a:solidFill>
            </a:endParaRPr>
          </a:p>
        </p:txBody>
      </p:sp>
      <p:sp>
        <p:nvSpPr>
          <p:cNvPr id="10" name="TextBox 9">
            <a:extLst>
              <a:ext uri="{FF2B5EF4-FFF2-40B4-BE49-F238E27FC236}">
                <a16:creationId xmlns:a16="http://schemas.microsoft.com/office/drawing/2014/main" id="{2BFE44FD-506A-42CF-890F-17AECA8A2F0C}"/>
              </a:ext>
            </a:extLst>
          </p:cNvPr>
          <p:cNvSpPr txBox="1"/>
          <p:nvPr/>
        </p:nvSpPr>
        <p:spPr>
          <a:xfrm>
            <a:off x="990599" y="1476183"/>
            <a:ext cx="10969171" cy="2246769"/>
          </a:xfrm>
          <a:prstGeom prst="rect">
            <a:avLst/>
          </a:prstGeom>
          <a:noFill/>
        </p:spPr>
        <p:txBody>
          <a:bodyPr wrap="square">
            <a:spAutoFit/>
          </a:bodyPr>
          <a:lstStyle/>
          <a:p>
            <a:pPr algn="just">
              <a:buFont typeface="Arial" panose="020B0604020202020204" pitchFamily="34" charset="0"/>
              <a:buChar char="•"/>
            </a:pPr>
            <a:r>
              <a:rPr lang="en-US" sz="2800" b="0" i="0" dirty="0">
                <a:solidFill>
                  <a:schemeClr val="tx2"/>
                </a:solidFill>
                <a:effectLst/>
                <a:latin typeface="Söhne"/>
              </a:rPr>
              <a:t>Visual: Utilize a horizontal bar chart or radar chart to depict employees' job satisfaction ratings.</a:t>
            </a:r>
          </a:p>
          <a:p>
            <a:pPr algn="just">
              <a:buFont typeface="Arial" panose="020B0604020202020204" pitchFamily="34" charset="0"/>
              <a:buChar char="•"/>
            </a:pPr>
            <a:r>
              <a:rPr lang="en-US" sz="2800" b="0" i="0" dirty="0">
                <a:solidFill>
                  <a:schemeClr val="tx2"/>
                </a:solidFill>
                <a:effectLst/>
                <a:latin typeface="Söhne"/>
              </a:rPr>
              <a:t>Description: This visualization captures employees' perceptions of job satisfaction, aiding in the identification of areas for improvement in organizational culture and employee engagement.</a:t>
            </a:r>
          </a:p>
        </p:txBody>
      </p:sp>
      <p:sp>
        <p:nvSpPr>
          <p:cNvPr id="12" name="TextBox 11">
            <a:extLst>
              <a:ext uri="{FF2B5EF4-FFF2-40B4-BE49-F238E27FC236}">
                <a16:creationId xmlns:a16="http://schemas.microsoft.com/office/drawing/2014/main" id="{C508BB92-0197-4F24-8755-1077C926CFA7}"/>
              </a:ext>
            </a:extLst>
          </p:cNvPr>
          <p:cNvSpPr txBox="1"/>
          <p:nvPr/>
        </p:nvSpPr>
        <p:spPr>
          <a:xfrm>
            <a:off x="667657" y="3657991"/>
            <a:ext cx="7910286" cy="707886"/>
          </a:xfrm>
          <a:prstGeom prst="rect">
            <a:avLst/>
          </a:prstGeom>
          <a:noFill/>
        </p:spPr>
        <p:txBody>
          <a:bodyPr wrap="square">
            <a:spAutoFit/>
          </a:bodyPr>
          <a:lstStyle/>
          <a:p>
            <a:r>
              <a:rPr lang="en-IN" sz="4000" b="1" i="0" dirty="0">
                <a:solidFill>
                  <a:schemeClr val="accent4">
                    <a:lumMod val="75000"/>
                  </a:schemeClr>
                </a:solidFill>
                <a:effectLst/>
                <a:latin typeface="Söhne"/>
              </a:rPr>
              <a:t>10. Education Field-wise Attrition:</a:t>
            </a:r>
            <a:endParaRPr lang="en-IN" sz="4000" dirty="0">
              <a:solidFill>
                <a:schemeClr val="accent4">
                  <a:lumMod val="75000"/>
                </a:schemeClr>
              </a:solidFill>
            </a:endParaRPr>
          </a:p>
        </p:txBody>
      </p:sp>
      <p:sp>
        <p:nvSpPr>
          <p:cNvPr id="14" name="TextBox 13">
            <a:extLst>
              <a:ext uri="{FF2B5EF4-FFF2-40B4-BE49-F238E27FC236}">
                <a16:creationId xmlns:a16="http://schemas.microsoft.com/office/drawing/2014/main" id="{E70C98DF-9D08-4CE2-8A98-C9848D4D200E}"/>
              </a:ext>
            </a:extLst>
          </p:cNvPr>
          <p:cNvSpPr txBox="1"/>
          <p:nvPr/>
        </p:nvSpPr>
        <p:spPr>
          <a:xfrm>
            <a:off x="667656" y="4453172"/>
            <a:ext cx="11292114" cy="1815882"/>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chemeClr val="tx2"/>
                </a:solidFill>
                <a:effectLst/>
                <a:latin typeface="Söhne"/>
              </a:rPr>
              <a:t>Visual: Show attrition rates by education field using a stacked bar chart or </a:t>
            </a:r>
            <a:r>
              <a:rPr lang="en-US" sz="2800" b="0" i="0" dirty="0" err="1">
                <a:solidFill>
                  <a:schemeClr val="tx2"/>
                </a:solidFill>
                <a:effectLst/>
                <a:latin typeface="Söhne"/>
              </a:rPr>
              <a:t>treemap</a:t>
            </a:r>
            <a:r>
              <a:rPr lang="en-US" sz="2800" b="0" i="0" dirty="0">
                <a:solidFill>
                  <a:schemeClr val="tx2"/>
                </a:solidFill>
                <a:effectLst/>
                <a:latin typeface="Söhne"/>
              </a:rPr>
              <a:t>. - Description: This visualization highlights attrition patterns across different educational backgrounds, informing recruitment strategies and career development initiatives.</a:t>
            </a:r>
            <a:endParaRPr lang="en-IN" sz="2800" dirty="0">
              <a:solidFill>
                <a:schemeClr val="tx2"/>
              </a:solidFill>
            </a:endParaRPr>
          </a:p>
        </p:txBody>
      </p:sp>
    </p:spTree>
    <p:extLst>
      <p:ext uri="{BB962C8B-B14F-4D97-AF65-F5344CB8AC3E}">
        <p14:creationId xmlns:p14="http://schemas.microsoft.com/office/powerpoint/2010/main" val="239473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11130F1-95D0-4292-B916-CD7A8B0C0EDB}"/>
              </a:ext>
            </a:extLst>
          </p:cNvPr>
          <p:cNvSpPr>
            <a:spLocks noGrp="1"/>
          </p:cNvSpPr>
          <p:nvPr>
            <p:ph type="ftr" sz="quarter" idx="11"/>
          </p:nvPr>
        </p:nvSpPr>
        <p:spPr/>
        <p:txBody>
          <a:bodyPr/>
          <a:lstStyle/>
          <a:p>
            <a:r>
              <a:rPr lang="en-US" dirty="0"/>
              <a:t>HR Analytics Dashboard</a:t>
            </a:r>
          </a:p>
        </p:txBody>
      </p:sp>
      <p:sp>
        <p:nvSpPr>
          <p:cNvPr id="6" name="Slide Number Placeholder 5">
            <a:extLst>
              <a:ext uri="{FF2B5EF4-FFF2-40B4-BE49-F238E27FC236}">
                <a16:creationId xmlns:a16="http://schemas.microsoft.com/office/drawing/2014/main" id="{E186546C-21F4-4B91-922D-BEA2D13C75D9}"/>
              </a:ext>
            </a:extLst>
          </p:cNvPr>
          <p:cNvSpPr>
            <a:spLocks noGrp="1"/>
          </p:cNvSpPr>
          <p:nvPr>
            <p:ph type="sldNum" sz="quarter" idx="12"/>
          </p:nvPr>
        </p:nvSpPr>
        <p:spPr/>
        <p:txBody>
          <a:bodyPr/>
          <a:lstStyle/>
          <a:p>
            <a:fld id="{B9713C8C-8E70-45D5-AE59-23E60168254E}" type="slidenum">
              <a:rPr lang="en-US" smtClean="0"/>
              <a:t>14</a:t>
            </a:fld>
            <a:endParaRPr lang="en-US" dirty="0"/>
          </a:p>
        </p:txBody>
      </p:sp>
      <p:sp>
        <p:nvSpPr>
          <p:cNvPr id="8" name="TextBox 7">
            <a:extLst>
              <a:ext uri="{FF2B5EF4-FFF2-40B4-BE49-F238E27FC236}">
                <a16:creationId xmlns:a16="http://schemas.microsoft.com/office/drawing/2014/main" id="{1916ABCB-686D-481B-BA5F-DF50E01F6A14}"/>
              </a:ext>
            </a:extLst>
          </p:cNvPr>
          <p:cNvSpPr txBox="1"/>
          <p:nvPr/>
        </p:nvSpPr>
        <p:spPr>
          <a:xfrm>
            <a:off x="533399" y="2414205"/>
            <a:ext cx="11121571" cy="2246769"/>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chemeClr val="tx2"/>
                </a:solidFill>
                <a:effectLst/>
                <a:latin typeface="Söhne"/>
              </a:rPr>
              <a:t>Visual: Use multiple line charts or a combination chart to compare attrition rates by gender for different age groups. - Description: This chart examines how attrition rates vary by gender across various age demographics, offering insights into potential factors influencing employee turnover at the intersection of gender and age.</a:t>
            </a:r>
            <a:endParaRPr lang="en-IN" sz="2800" dirty="0">
              <a:solidFill>
                <a:schemeClr val="tx2"/>
              </a:solidFill>
            </a:endParaRPr>
          </a:p>
        </p:txBody>
      </p:sp>
      <p:sp>
        <p:nvSpPr>
          <p:cNvPr id="10" name="TextBox 9">
            <a:extLst>
              <a:ext uri="{FF2B5EF4-FFF2-40B4-BE49-F238E27FC236}">
                <a16:creationId xmlns:a16="http://schemas.microsoft.com/office/drawing/2014/main" id="{94AB51C7-86B7-4293-9812-AB916AB07759}"/>
              </a:ext>
            </a:extLst>
          </p:cNvPr>
          <p:cNvSpPr txBox="1"/>
          <p:nvPr/>
        </p:nvSpPr>
        <p:spPr>
          <a:xfrm>
            <a:off x="518886" y="657274"/>
            <a:ext cx="9931400" cy="1323439"/>
          </a:xfrm>
          <a:prstGeom prst="rect">
            <a:avLst/>
          </a:prstGeom>
          <a:noFill/>
        </p:spPr>
        <p:txBody>
          <a:bodyPr wrap="square">
            <a:spAutoFit/>
          </a:bodyPr>
          <a:lstStyle/>
          <a:p>
            <a:r>
              <a:rPr lang="en-US" sz="4000" b="1" i="0" dirty="0">
                <a:solidFill>
                  <a:schemeClr val="accent4">
                    <a:lumMod val="75000"/>
                  </a:schemeClr>
                </a:solidFill>
                <a:effectLst/>
                <a:latin typeface="Söhne"/>
              </a:rPr>
              <a:t>11. Attrition Rate by Gender for Different Age Groups:</a:t>
            </a:r>
            <a:r>
              <a:rPr lang="en-US" sz="4000" b="0" i="0" dirty="0">
                <a:solidFill>
                  <a:schemeClr val="accent4">
                    <a:lumMod val="75000"/>
                  </a:schemeClr>
                </a:solidFill>
                <a:effectLst/>
                <a:latin typeface="Söhne"/>
              </a:rPr>
              <a:t> </a:t>
            </a:r>
            <a:endParaRPr lang="en-IN" sz="4000" dirty="0">
              <a:solidFill>
                <a:schemeClr val="accent4">
                  <a:lumMod val="75000"/>
                </a:schemeClr>
              </a:solidFill>
            </a:endParaRPr>
          </a:p>
        </p:txBody>
      </p:sp>
    </p:spTree>
    <p:extLst>
      <p:ext uri="{BB962C8B-B14F-4D97-AF65-F5344CB8AC3E}">
        <p14:creationId xmlns:p14="http://schemas.microsoft.com/office/powerpoint/2010/main" val="179342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R ANALYTICS DASHBOARD">
            <a:extLst>
              <a:ext uri="{FF2B5EF4-FFF2-40B4-BE49-F238E27FC236}">
                <a16:creationId xmlns:a16="http://schemas.microsoft.com/office/drawing/2014/main" id="{188E499E-76D7-4AAB-85D9-5D5D8D234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0396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8DBBA-273C-4BDF-BCA2-D63E8598CDE5}"/>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8DA37C45-0C99-4613-8EA5-CF87E538A10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4109D7A-AD27-468F-80A7-13FA988DF739}"/>
              </a:ext>
            </a:extLst>
          </p:cNvPr>
          <p:cNvSpPr>
            <a:spLocks noGrp="1"/>
          </p:cNvSpPr>
          <p:nvPr>
            <p:ph type="sldNum" sz="quarter" idx="12"/>
          </p:nvPr>
        </p:nvSpPr>
        <p:spPr/>
        <p:txBody>
          <a:bodyPr/>
          <a:lstStyle/>
          <a:p>
            <a:fld id="{B9713C8C-8E70-45D5-AE59-23E60168254E}" type="slidenum">
              <a:rPr lang="en-US" smtClean="0"/>
              <a:t>16</a:t>
            </a:fld>
            <a:endParaRPr lang="en-US" dirty="0"/>
          </a:p>
        </p:txBody>
      </p:sp>
      <p:pic>
        <p:nvPicPr>
          <p:cNvPr id="6" name="Picture 5">
            <a:extLst>
              <a:ext uri="{FF2B5EF4-FFF2-40B4-BE49-F238E27FC236}">
                <a16:creationId xmlns:a16="http://schemas.microsoft.com/office/drawing/2014/main" id="{4F210196-CA7F-42FC-B820-E6EA071CFF83}"/>
              </a:ext>
            </a:extLst>
          </p:cNvPr>
          <p:cNvPicPr>
            <a:picLocks noChangeAspect="1"/>
          </p:cNvPicPr>
          <p:nvPr/>
        </p:nvPicPr>
        <p:blipFill>
          <a:blip r:embed="rId2"/>
          <a:stretch>
            <a:fillRect/>
          </a:stretch>
        </p:blipFill>
        <p:spPr>
          <a:xfrm>
            <a:off x="0" y="-101601"/>
            <a:ext cx="12192000" cy="6959601"/>
          </a:xfrm>
          <a:prstGeom prst="rect">
            <a:avLst/>
          </a:prstGeom>
        </p:spPr>
      </p:pic>
    </p:spTree>
    <p:extLst>
      <p:ext uri="{BB962C8B-B14F-4D97-AF65-F5344CB8AC3E}">
        <p14:creationId xmlns:p14="http://schemas.microsoft.com/office/powerpoint/2010/main" val="72746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91910-FF77-416D-8320-E4BE4AB245E4}"/>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04CC7B83-B851-42AF-B03F-C79F7C90C38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66DAF44-25DE-498C-AD62-89CA22616753}"/>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6" name="Picture 5">
            <a:extLst>
              <a:ext uri="{FF2B5EF4-FFF2-40B4-BE49-F238E27FC236}">
                <a16:creationId xmlns:a16="http://schemas.microsoft.com/office/drawing/2014/main" id="{952899A3-F1D3-4262-817D-33F4CDCC2E69}"/>
              </a:ext>
            </a:extLst>
          </p:cNvPr>
          <p:cNvPicPr>
            <a:picLocks noChangeAspect="1"/>
          </p:cNvPicPr>
          <p:nvPr/>
        </p:nvPicPr>
        <p:blipFill>
          <a:blip r:embed="rId2"/>
          <a:stretch>
            <a:fillRect/>
          </a:stretch>
        </p:blipFill>
        <p:spPr>
          <a:xfrm>
            <a:off x="0" y="0"/>
            <a:ext cx="12192000" cy="6833068"/>
          </a:xfrm>
          <a:prstGeom prst="rect">
            <a:avLst/>
          </a:prstGeom>
        </p:spPr>
      </p:pic>
    </p:spTree>
    <p:extLst>
      <p:ext uri="{BB962C8B-B14F-4D97-AF65-F5344CB8AC3E}">
        <p14:creationId xmlns:p14="http://schemas.microsoft.com/office/powerpoint/2010/main" val="142036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523052-4884-4E90-8DE3-4AA9DD755F77}"/>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FCB09EFD-6ACD-43E7-8FF3-CDB71418880D}"/>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6D9F6ED-1B9A-464D-B28F-5202B8B34211}"/>
              </a:ext>
            </a:extLst>
          </p:cNvPr>
          <p:cNvSpPr>
            <a:spLocks noGrp="1"/>
          </p:cNvSpPr>
          <p:nvPr>
            <p:ph type="sldNum" sz="quarter" idx="12"/>
          </p:nvPr>
        </p:nvSpPr>
        <p:spPr/>
        <p:txBody>
          <a:bodyPr/>
          <a:lstStyle/>
          <a:p>
            <a:fld id="{B9713C8C-8E70-45D5-AE59-23E60168254E}" type="slidenum">
              <a:rPr lang="en-US" smtClean="0"/>
              <a:t>18</a:t>
            </a:fld>
            <a:endParaRPr lang="en-US" dirty="0"/>
          </a:p>
        </p:txBody>
      </p:sp>
      <p:pic>
        <p:nvPicPr>
          <p:cNvPr id="6" name="Picture 5">
            <a:extLst>
              <a:ext uri="{FF2B5EF4-FFF2-40B4-BE49-F238E27FC236}">
                <a16:creationId xmlns:a16="http://schemas.microsoft.com/office/drawing/2014/main" id="{3D406380-5E76-4008-B5E3-F9C7337672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0465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5A40D9-99AB-49E9-A93F-91F0522EFE0B}"/>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1F783FE7-DF01-4C28-B313-85C387A8411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152E1E5-6B8D-4FC3-9FB7-96BB80DE39FD}"/>
              </a:ext>
            </a:extLst>
          </p:cNvPr>
          <p:cNvSpPr>
            <a:spLocks noGrp="1"/>
          </p:cNvSpPr>
          <p:nvPr>
            <p:ph type="sldNum" sz="quarter" idx="12"/>
          </p:nvPr>
        </p:nvSpPr>
        <p:spPr/>
        <p:txBody>
          <a:bodyPr/>
          <a:lstStyle/>
          <a:p>
            <a:fld id="{B9713C8C-8E70-45D5-AE59-23E60168254E}" type="slidenum">
              <a:rPr lang="en-US" smtClean="0"/>
              <a:t>19</a:t>
            </a:fld>
            <a:endParaRPr lang="en-US" dirty="0"/>
          </a:p>
        </p:txBody>
      </p:sp>
      <p:pic>
        <p:nvPicPr>
          <p:cNvPr id="6" name="Picture 5">
            <a:extLst>
              <a:ext uri="{FF2B5EF4-FFF2-40B4-BE49-F238E27FC236}">
                <a16:creationId xmlns:a16="http://schemas.microsoft.com/office/drawing/2014/main" id="{B1911BE3-9F8E-4B61-91A0-B6FCF7694C1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8749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C0EF52-4912-4B03-AC36-1F323C916D80}"/>
              </a:ext>
            </a:extLst>
          </p:cNvPr>
          <p:cNvSpPr>
            <a:spLocks noGrp="1"/>
          </p:cNvSpPr>
          <p:nvPr>
            <p:ph type="body" idx="1"/>
          </p:nvPr>
        </p:nvSpPr>
        <p:spPr>
          <a:xfrm>
            <a:off x="655320" y="1536192"/>
            <a:ext cx="3108960" cy="950976"/>
          </a:xfrm>
        </p:spPr>
        <p:txBody>
          <a:bodyPr/>
          <a:lstStyle/>
          <a:p>
            <a:r>
              <a:rPr lang="en-IN" dirty="0"/>
              <a:t>Project Guide</a:t>
            </a:r>
            <a:endParaRPr lang="en-US" dirty="0"/>
          </a:p>
        </p:txBody>
      </p:sp>
      <p:sp>
        <p:nvSpPr>
          <p:cNvPr id="4" name="Content Placeholder 3">
            <a:extLst>
              <a:ext uri="{FF2B5EF4-FFF2-40B4-BE49-F238E27FC236}">
                <a16:creationId xmlns:a16="http://schemas.microsoft.com/office/drawing/2014/main" id="{B32D0151-A8F0-46E3-8A2B-11A93ECEEC14}"/>
              </a:ext>
            </a:extLst>
          </p:cNvPr>
          <p:cNvSpPr>
            <a:spLocks noGrp="1"/>
          </p:cNvSpPr>
          <p:nvPr>
            <p:ph sz="half" idx="2"/>
          </p:nvPr>
        </p:nvSpPr>
        <p:spPr>
          <a:xfrm>
            <a:off x="653732" y="2720848"/>
            <a:ext cx="3110548" cy="3063240"/>
          </a:xfrm>
        </p:spPr>
        <p:txBody>
          <a:bodyPr/>
          <a:lstStyle/>
          <a:p>
            <a:pPr marL="0" indent="0">
              <a:buNone/>
            </a:pPr>
            <a:r>
              <a:rPr lang="en-IN" dirty="0" err="1">
                <a:solidFill>
                  <a:srgbClr val="0070C0"/>
                </a:solidFill>
              </a:rPr>
              <a:t>Dr.</a:t>
            </a:r>
            <a:r>
              <a:rPr lang="en-IN" dirty="0">
                <a:solidFill>
                  <a:srgbClr val="0070C0"/>
                </a:solidFill>
              </a:rPr>
              <a:t> J. Jane Rubel Angelina</a:t>
            </a:r>
          </a:p>
          <a:p>
            <a:pPr marL="0" indent="0">
              <a:buNone/>
            </a:pPr>
            <a:r>
              <a:rPr lang="en-IN" dirty="0"/>
              <a:t>Associate professor</a:t>
            </a:r>
          </a:p>
          <a:p>
            <a:pPr marL="0" indent="0">
              <a:buNone/>
            </a:pPr>
            <a:r>
              <a:rPr lang="en-IN" dirty="0"/>
              <a:t>Computer Science and Engineering</a:t>
            </a:r>
          </a:p>
          <a:p>
            <a:pPr marL="0" indent="0">
              <a:buNone/>
            </a:pPr>
            <a:r>
              <a:rPr lang="en-IN" dirty="0" err="1"/>
              <a:t>Kalasalingam</a:t>
            </a:r>
            <a:r>
              <a:rPr lang="en-IN" dirty="0"/>
              <a:t> Academy of Research and Education</a:t>
            </a:r>
          </a:p>
          <a:p>
            <a:pPr marL="0" indent="0">
              <a:buNone/>
            </a:pPr>
            <a:r>
              <a:rPr lang="en-IN" dirty="0"/>
              <a:t>Krishnan </a:t>
            </a:r>
            <a:r>
              <a:rPr lang="en-IN" dirty="0" err="1"/>
              <a:t>kovil</a:t>
            </a:r>
            <a:r>
              <a:rPr lang="en-IN" dirty="0"/>
              <a:t> - 626126</a:t>
            </a:r>
            <a:endParaRPr lang="en-US" dirty="0"/>
          </a:p>
        </p:txBody>
      </p:sp>
      <p:sp>
        <p:nvSpPr>
          <p:cNvPr id="5" name="Text Placeholder 4">
            <a:extLst>
              <a:ext uri="{FF2B5EF4-FFF2-40B4-BE49-F238E27FC236}">
                <a16:creationId xmlns:a16="http://schemas.microsoft.com/office/drawing/2014/main" id="{DCFF16C4-EADF-47AC-B546-9BB6B594D0FA}"/>
              </a:ext>
            </a:extLst>
          </p:cNvPr>
          <p:cNvSpPr>
            <a:spLocks noGrp="1"/>
          </p:cNvSpPr>
          <p:nvPr>
            <p:ph type="body" sz="quarter" idx="3"/>
          </p:nvPr>
        </p:nvSpPr>
        <p:spPr>
          <a:xfrm>
            <a:off x="4449286" y="1536192"/>
            <a:ext cx="3108960" cy="950976"/>
          </a:xfrm>
        </p:spPr>
        <p:txBody>
          <a:bodyPr/>
          <a:lstStyle/>
          <a:p>
            <a:r>
              <a:rPr lang="en-IN" dirty="0"/>
              <a:t>Evaluator </a:t>
            </a:r>
            <a:endParaRPr lang="en-US" dirty="0"/>
          </a:p>
        </p:txBody>
      </p:sp>
      <p:sp>
        <p:nvSpPr>
          <p:cNvPr id="6" name="Content Placeholder 5">
            <a:extLst>
              <a:ext uri="{FF2B5EF4-FFF2-40B4-BE49-F238E27FC236}">
                <a16:creationId xmlns:a16="http://schemas.microsoft.com/office/drawing/2014/main" id="{D5218CF3-AC6F-43C5-8862-AA88D121070B}"/>
              </a:ext>
            </a:extLst>
          </p:cNvPr>
          <p:cNvSpPr>
            <a:spLocks noGrp="1"/>
          </p:cNvSpPr>
          <p:nvPr>
            <p:ph sz="quarter" idx="4"/>
          </p:nvPr>
        </p:nvSpPr>
        <p:spPr>
          <a:xfrm>
            <a:off x="4449286" y="2720848"/>
            <a:ext cx="3108960" cy="3063240"/>
          </a:xfrm>
        </p:spPr>
        <p:txBody>
          <a:bodyPr/>
          <a:lstStyle/>
          <a:p>
            <a:pPr marL="0" indent="0">
              <a:buNone/>
            </a:pPr>
            <a:r>
              <a:rPr lang="en-IN" dirty="0">
                <a:solidFill>
                  <a:srgbClr val="0070C0"/>
                </a:solidFill>
              </a:rPr>
              <a:t>Mr. M. K. Nagarajan</a:t>
            </a:r>
          </a:p>
          <a:p>
            <a:pPr marL="0" indent="0">
              <a:buNone/>
            </a:pPr>
            <a:r>
              <a:rPr lang="en-IN" dirty="0"/>
              <a:t>Assistant professor</a:t>
            </a:r>
          </a:p>
          <a:p>
            <a:pPr marL="0" indent="0">
              <a:buNone/>
            </a:pPr>
            <a:r>
              <a:rPr lang="en-IN" dirty="0"/>
              <a:t>Computer Science and Engineering</a:t>
            </a:r>
          </a:p>
          <a:p>
            <a:pPr marL="0" indent="0">
              <a:buNone/>
            </a:pPr>
            <a:r>
              <a:rPr lang="en-IN" dirty="0" err="1"/>
              <a:t>Kalasalingam</a:t>
            </a:r>
            <a:r>
              <a:rPr lang="en-IN" dirty="0"/>
              <a:t> Academy of Research and Education</a:t>
            </a:r>
          </a:p>
          <a:p>
            <a:pPr marL="0" indent="0">
              <a:buNone/>
            </a:pPr>
            <a:r>
              <a:rPr lang="en-IN" dirty="0"/>
              <a:t>Krishnan </a:t>
            </a:r>
            <a:r>
              <a:rPr lang="en-IN" dirty="0" err="1"/>
              <a:t>kovil</a:t>
            </a:r>
            <a:r>
              <a:rPr lang="en-IN" dirty="0"/>
              <a:t> - 626126</a:t>
            </a:r>
            <a:endParaRPr lang="en-US" dirty="0"/>
          </a:p>
        </p:txBody>
      </p:sp>
      <p:sp>
        <p:nvSpPr>
          <p:cNvPr id="7" name="Text Placeholder 6">
            <a:extLst>
              <a:ext uri="{FF2B5EF4-FFF2-40B4-BE49-F238E27FC236}">
                <a16:creationId xmlns:a16="http://schemas.microsoft.com/office/drawing/2014/main" id="{BC351E8A-820B-4A5A-8704-9D121A96F332}"/>
              </a:ext>
            </a:extLst>
          </p:cNvPr>
          <p:cNvSpPr>
            <a:spLocks noGrp="1"/>
          </p:cNvSpPr>
          <p:nvPr>
            <p:ph type="body" sz="quarter" idx="13"/>
          </p:nvPr>
        </p:nvSpPr>
        <p:spPr>
          <a:xfrm>
            <a:off x="8153400" y="1536192"/>
            <a:ext cx="3108960" cy="950976"/>
          </a:xfrm>
        </p:spPr>
        <p:txBody>
          <a:bodyPr/>
          <a:lstStyle/>
          <a:p>
            <a:r>
              <a:rPr lang="en-IN" dirty="0"/>
              <a:t>Faculty </a:t>
            </a:r>
            <a:r>
              <a:rPr lang="en-IN" dirty="0" err="1"/>
              <a:t>Incharge</a:t>
            </a:r>
            <a:endParaRPr lang="en-US" dirty="0"/>
          </a:p>
        </p:txBody>
      </p:sp>
      <p:sp>
        <p:nvSpPr>
          <p:cNvPr id="8" name="Content Placeholder 7">
            <a:extLst>
              <a:ext uri="{FF2B5EF4-FFF2-40B4-BE49-F238E27FC236}">
                <a16:creationId xmlns:a16="http://schemas.microsoft.com/office/drawing/2014/main" id="{7E8C2F85-AB4A-4E27-8962-15AB4A9225EB}"/>
              </a:ext>
            </a:extLst>
          </p:cNvPr>
          <p:cNvSpPr>
            <a:spLocks noGrp="1"/>
          </p:cNvSpPr>
          <p:nvPr>
            <p:ph sz="quarter" idx="14"/>
          </p:nvPr>
        </p:nvSpPr>
        <p:spPr>
          <a:xfrm>
            <a:off x="8153400" y="2720848"/>
            <a:ext cx="3108960" cy="3063240"/>
          </a:xfrm>
        </p:spPr>
        <p:txBody>
          <a:bodyPr/>
          <a:lstStyle/>
          <a:p>
            <a:pPr marL="0" indent="0">
              <a:buNone/>
            </a:pPr>
            <a:r>
              <a:rPr lang="en-IN" dirty="0" err="1">
                <a:solidFill>
                  <a:srgbClr val="0070C0"/>
                </a:solidFill>
              </a:rPr>
              <a:t>Dr.</a:t>
            </a:r>
            <a:r>
              <a:rPr lang="en-IN" dirty="0">
                <a:solidFill>
                  <a:srgbClr val="0070C0"/>
                </a:solidFill>
              </a:rPr>
              <a:t> P. </a:t>
            </a:r>
            <a:r>
              <a:rPr lang="en-IN" dirty="0" err="1">
                <a:solidFill>
                  <a:srgbClr val="0070C0"/>
                </a:solidFill>
              </a:rPr>
              <a:t>Anitha</a:t>
            </a:r>
            <a:endParaRPr lang="en-US" dirty="0">
              <a:solidFill>
                <a:srgbClr val="0070C0"/>
              </a:solidFill>
            </a:endParaRPr>
          </a:p>
          <a:p>
            <a:pPr marL="0" indent="0">
              <a:buNone/>
            </a:pPr>
            <a:r>
              <a:rPr lang="en-IN" dirty="0"/>
              <a:t>Assistant professor</a:t>
            </a:r>
          </a:p>
          <a:p>
            <a:pPr marL="0" indent="0">
              <a:buNone/>
            </a:pPr>
            <a:r>
              <a:rPr lang="en-IN" dirty="0"/>
              <a:t>Computer Science and Engineering</a:t>
            </a:r>
          </a:p>
          <a:p>
            <a:pPr marL="0" indent="0">
              <a:buNone/>
            </a:pPr>
            <a:r>
              <a:rPr lang="en-IN" dirty="0" err="1"/>
              <a:t>Kalasalingam</a:t>
            </a:r>
            <a:r>
              <a:rPr lang="en-IN" dirty="0"/>
              <a:t> Academy of Research and Education</a:t>
            </a:r>
          </a:p>
          <a:p>
            <a:pPr marL="0" indent="0">
              <a:buNone/>
            </a:pPr>
            <a:r>
              <a:rPr lang="en-IN" dirty="0"/>
              <a:t>Krishnan </a:t>
            </a:r>
            <a:r>
              <a:rPr lang="en-IN" dirty="0" err="1"/>
              <a:t>kovil</a:t>
            </a:r>
            <a:r>
              <a:rPr lang="en-IN" dirty="0"/>
              <a:t> - 626126</a:t>
            </a:r>
            <a:endParaRPr lang="en-US" dirty="0"/>
          </a:p>
        </p:txBody>
      </p:sp>
      <p:sp>
        <p:nvSpPr>
          <p:cNvPr id="10" name="Footer Placeholder 9">
            <a:extLst>
              <a:ext uri="{FF2B5EF4-FFF2-40B4-BE49-F238E27FC236}">
                <a16:creationId xmlns:a16="http://schemas.microsoft.com/office/drawing/2014/main" id="{810980BC-2DD0-4160-99B1-C2A0F7AF864B}"/>
              </a:ext>
            </a:extLst>
          </p:cNvPr>
          <p:cNvSpPr>
            <a:spLocks noGrp="1"/>
          </p:cNvSpPr>
          <p:nvPr>
            <p:ph type="ftr" sz="quarter" idx="11"/>
          </p:nvPr>
        </p:nvSpPr>
        <p:spPr/>
        <p:txBody>
          <a:bodyPr/>
          <a:lstStyle/>
          <a:p>
            <a:r>
              <a:rPr lang="en-US" dirty="0"/>
              <a:t>HR Analytics Dashboard</a:t>
            </a:r>
          </a:p>
        </p:txBody>
      </p:sp>
      <p:sp>
        <p:nvSpPr>
          <p:cNvPr id="11" name="Slide Number Placeholder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1241505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59DD2A-2D30-4B18-98B4-7BC3AD51D288}"/>
              </a:ext>
            </a:extLst>
          </p:cNvPr>
          <p:cNvSpPr>
            <a:spLocks noGrp="1"/>
          </p:cNvSpPr>
          <p:nvPr>
            <p:ph type="ftr" sz="quarter" idx="11"/>
          </p:nvPr>
        </p:nvSpPr>
        <p:spPr/>
        <p:txBody>
          <a:bodyPr/>
          <a:lstStyle/>
          <a:p>
            <a:r>
              <a:rPr lang="en-US" dirty="0"/>
              <a:t>HR Analytics Dashboard</a:t>
            </a:r>
          </a:p>
        </p:txBody>
      </p:sp>
      <p:sp>
        <p:nvSpPr>
          <p:cNvPr id="4" name="Slide Number Placeholder 3">
            <a:extLst>
              <a:ext uri="{FF2B5EF4-FFF2-40B4-BE49-F238E27FC236}">
                <a16:creationId xmlns:a16="http://schemas.microsoft.com/office/drawing/2014/main" id="{157873B6-D340-4DFA-81CB-50603A100722}"/>
              </a:ext>
            </a:extLst>
          </p:cNvPr>
          <p:cNvSpPr>
            <a:spLocks noGrp="1"/>
          </p:cNvSpPr>
          <p:nvPr>
            <p:ph type="sldNum" sz="quarter" idx="12"/>
          </p:nvPr>
        </p:nvSpPr>
        <p:spPr/>
        <p:txBody>
          <a:bodyPr/>
          <a:lstStyle/>
          <a:p>
            <a:fld id="{B9713C8C-8E70-45D5-AE59-23E60168254E}" type="slidenum">
              <a:rPr lang="en-US" smtClean="0"/>
              <a:t>20</a:t>
            </a:fld>
            <a:endParaRPr lang="en-US" dirty="0"/>
          </a:p>
        </p:txBody>
      </p:sp>
      <p:pic>
        <p:nvPicPr>
          <p:cNvPr id="6" name="Picture 5">
            <a:extLst>
              <a:ext uri="{FF2B5EF4-FFF2-40B4-BE49-F238E27FC236}">
                <a16:creationId xmlns:a16="http://schemas.microsoft.com/office/drawing/2014/main" id="{555FA029-FCDF-445C-9819-9007359A7F03}"/>
              </a:ext>
            </a:extLst>
          </p:cNvPr>
          <p:cNvPicPr>
            <a:picLocks noChangeAspect="1"/>
          </p:cNvPicPr>
          <p:nvPr/>
        </p:nvPicPr>
        <p:blipFill>
          <a:blip r:embed="rId2"/>
          <a:stretch>
            <a:fillRect/>
          </a:stretch>
        </p:blipFill>
        <p:spPr>
          <a:xfrm>
            <a:off x="3388" y="1103086"/>
            <a:ext cx="12188612" cy="4412343"/>
          </a:xfrm>
          <a:prstGeom prst="rect">
            <a:avLst/>
          </a:prstGeom>
        </p:spPr>
      </p:pic>
    </p:spTree>
    <p:extLst>
      <p:ext uri="{BB962C8B-B14F-4D97-AF65-F5344CB8AC3E}">
        <p14:creationId xmlns:p14="http://schemas.microsoft.com/office/powerpoint/2010/main" val="226406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4EF0-D305-466D-8FF5-BB02DAA5E87D}"/>
              </a:ext>
            </a:extLst>
          </p:cNvPr>
          <p:cNvSpPr>
            <a:spLocks noGrp="1"/>
          </p:cNvSpPr>
          <p:nvPr>
            <p:ph type="title"/>
          </p:nvPr>
        </p:nvSpPr>
        <p:spPr/>
        <p:txBody>
          <a:bodyPr/>
          <a:lstStyle/>
          <a:p>
            <a:r>
              <a:rPr lang="en-US" dirty="0"/>
              <a:t>Conclusion</a:t>
            </a:r>
            <a:endParaRPr lang="en-IN" dirty="0"/>
          </a:p>
        </p:txBody>
      </p:sp>
      <p:sp>
        <p:nvSpPr>
          <p:cNvPr id="5" name="Footer Placeholder 4">
            <a:extLst>
              <a:ext uri="{FF2B5EF4-FFF2-40B4-BE49-F238E27FC236}">
                <a16:creationId xmlns:a16="http://schemas.microsoft.com/office/drawing/2014/main" id="{796AFA23-993D-4423-8401-E88D30A20D9D}"/>
              </a:ext>
            </a:extLst>
          </p:cNvPr>
          <p:cNvSpPr>
            <a:spLocks noGrp="1"/>
          </p:cNvSpPr>
          <p:nvPr>
            <p:ph type="ftr" sz="quarter" idx="11"/>
          </p:nvPr>
        </p:nvSpPr>
        <p:spPr/>
        <p:txBody>
          <a:bodyPr/>
          <a:lstStyle/>
          <a:p>
            <a:r>
              <a:rPr lang="en-US" dirty="0"/>
              <a:t>HR Analytics Dashboard</a:t>
            </a:r>
          </a:p>
        </p:txBody>
      </p:sp>
      <p:sp>
        <p:nvSpPr>
          <p:cNvPr id="6" name="Slide Number Placeholder 5">
            <a:extLst>
              <a:ext uri="{FF2B5EF4-FFF2-40B4-BE49-F238E27FC236}">
                <a16:creationId xmlns:a16="http://schemas.microsoft.com/office/drawing/2014/main" id="{FB3F0035-7FA0-4B5B-BE71-E14A3DFA06CB}"/>
              </a:ext>
            </a:extLst>
          </p:cNvPr>
          <p:cNvSpPr>
            <a:spLocks noGrp="1"/>
          </p:cNvSpPr>
          <p:nvPr>
            <p:ph type="sldNum" sz="quarter" idx="12"/>
          </p:nvPr>
        </p:nvSpPr>
        <p:spPr/>
        <p:txBody>
          <a:bodyPr/>
          <a:lstStyle/>
          <a:p>
            <a:fld id="{B9713C8C-8E70-45D5-AE59-23E60168254E}" type="slidenum">
              <a:rPr lang="en-US" smtClean="0"/>
              <a:t>21</a:t>
            </a:fld>
            <a:endParaRPr lang="en-US" dirty="0"/>
          </a:p>
        </p:txBody>
      </p:sp>
      <p:sp>
        <p:nvSpPr>
          <p:cNvPr id="8" name="TextBox 7">
            <a:extLst>
              <a:ext uri="{FF2B5EF4-FFF2-40B4-BE49-F238E27FC236}">
                <a16:creationId xmlns:a16="http://schemas.microsoft.com/office/drawing/2014/main" id="{8926872D-FE85-47D0-A4DE-FE62E39C8774}"/>
              </a:ext>
            </a:extLst>
          </p:cNvPr>
          <p:cNvSpPr txBox="1"/>
          <p:nvPr/>
        </p:nvSpPr>
        <p:spPr>
          <a:xfrm>
            <a:off x="838200" y="1874728"/>
            <a:ext cx="10050065" cy="3108543"/>
          </a:xfrm>
          <a:prstGeom prst="rect">
            <a:avLst/>
          </a:prstGeom>
          <a:noFill/>
        </p:spPr>
        <p:txBody>
          <a:bodyPr wrap="square">
            <a:spAutoFit/>
          </a:bodyPr>
          <a:lstStyle/>
          <a:p>
            <a:pPr algn="just"/>
            <a:r>
              <a:rPr lang="en-US" sz="2800" dirty="0">
                <a:solidFill>
                  <a:schemeClr val="accent3">
                    <a:lumMod val="50000"/>
                  </a:schemeClr>
                </a:solidFill>
                <a:latin typeface="Arial Rounded MT Bold" panose="020F0704030504030204" pitchFamily="34" charset="0"/>
              </a:rPr>
              <a:t>The HR Analytics dashboard serves as a powerful tool for modern businesses to enhance their human resources management strategies. By providing comprehensive insights into employee performance, engagement, retention, and other key metrics, it enables HR professionals to make data-driven decisions that optimize workforce productivity and organizational success.</a:t>
            </a:r>
            <a:endParaRPr lang="en-IN" sz="2800" dirty="0">
              <a:solidFill>
                <a:schemeClr val="accent3">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408687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B99E0F3-6D0D-4AD8-9937-B36EC595CE8C}"/>
              </a:ext>
            </a:extLst>
          </p:cNvPr>
          <p:cNvSpPr>
            <a:spLocks noGrp="1"/>
          </p:cNvSpPr>
          <p:nvPr>
            <p:ph type="ftr" sz="quarter" idx="11"/>
          </p:nvPr>
        </p:nvSpPr>
        <p:spPr/>
        <p:txBody>
          <a:bodyPr/>
          <a:lstStyle/>
          <a:p>
            <a:r>
              <a:rPr lang="en-US" dirty="0"/>
              <a:t>HR Analytics Dashboard</a:t>
            </a:r>
          </a:p>
        </p:txBody>
      </p:sp>
      <p:sp>
        <p:nvSpPr>
          <p:cNvPr id="4" name="Slide Number Placeholder 3">
            <a:extLst>
              <a:ext uri="{FF2B5EF4-FFF2-40B4-BE49-F238E27FC236}">
                <a16:creationId xmlns:a16="http://schemas.microsoft.com/office/drawing/2014/main" id="{D442FE8D-0D26-4542-8D7F-8F90C632B9B8}"/>
              </a:ext>
            </a:extLst>
          </p:cNvPr>
          <p:cNvSpPr>
            <a:spLocks noGrp="1"/>
          </p:cNvSpPr>
          <p:nvPr>
            <p:ph type="sldNum" sz="quarter" idx="12"/>
          </p:nvPr>
        </p:nvSpPr>
        <p:spPr/>
        <p:txBody>
          <a:bodyPr/>
          <a:lstStyle/>
          <a:p>
            <a:fld id="{B9713C8C-8E70-45D5-AE59-23E60168254E}" type="slidenum">
              <a:rPr lang="en-US" smtClean="0"/>
              <a:t>22</a:t>
            </a:fld>
            <a:endParaRPr lang="en-US" dirty="0"/>
          </a:p>
        </p:txBody>
      </p:sp>
      <p:sp>
        <p:nvSpPr>
          <p:cNvPr id="5" name="TextBox 4">
            <a:extLst>
              <a:ext uri="{FF2B5EF4-FFF2-40B4-BE49-F238E27FC236}">
                <a16:creationId xmlns:a16="http://schemas.microsoft.com/office/drawing/2014/main" id="{2B6ED684-A9F6-4D56-8CBB-3705B426FE3B}"/>
              </a:ext>
            </a:extLst>
          </p:cNvPr>
          <p:cNvSpPr txBox="1"/>
          <p:nvPr/>
        </p:nvSpPr>
        <p:spPr>
          <a:xfrm>
            <a:off x="2612571" y="861393"/>
            <a:ext cx="6966858" cy="1323439"/>
          </a:xfrm>
          <a:prstGeom prst="rect">
            <a:avLst/>
          </a:prstGeom>
          <a:noFill/>
        </p:spPr>
        <p:txBody>
          <a:bodyPr wrap="square" rtlCol="0">
            <a:spAutoFit/>
          </a:bodyPr>
          <a:lstStyle/>
          <a:p>
            <a:r>
              <a:rPr lang="en-US" sz="8000" dirty="0">
                <a:solidFill>
                  <a:schemeClr val="accent1">
                    <a:lumMod val="75000"/>
                  </a:schemeClr>
                </a:solidFill>
                <a:latin typeface="Broadway" panose="04040905080B02020502" pitchFamily="82" charset="0"/>
              </a:rPr>
              <a:t>Thank You</a:t>
            </a:r>
            <a:endParaRPr lang="en-IN" sz="8000" dirty="0">
              <a:solidFill>
                <a:schemeClr val="accent1">
                  <a:lumMod val="75000"/>
                </a:schemeClr>
              </a:solidFill>
              <a:latin typeface="Broadway" panose="04040905080B02020502" pitchFamily="82" charset="0"/>
            </a:endParaRPr>
          </a:p>
        </p:txBody>
      </p:sp>
      <p:pic>
        <p:nvPicPr>
          <p:cNvPr id="2050" name="Picture 2" descr="Floral Spectacular Flower Vase in Lafe, AR - Floral Charm">
            <a:extLst>
              <a:ext uri="{FF2B5EF4-FFF2-40B4-BE49-F238E27FC236}">
                <a16:creationId xmlns:a16="http://schemas.microsoft.com/office/drawing/2014/main" id="{074CFC45-5970-49E5-8F3E-8D5F77BE4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136" y="2184832"/>
            <a:ext cx="2991270" cy="362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12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p:txBody>
          <a:bodyPr/>
          <a:lstStyle/>
          <a:p>
            <a:r>
              <a:rPr lang="en-US" dirty="0"/>
              <a:t>Abstract</a:t>
            </a:r>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p:txBody>
          <a:bodyPr/>
          <a:lstStyle/>
          <a:p>
            <a:r>
              <a:rPr lang="en-US" dirty="0"/>
              <a:t>HR Analytics Dashboard</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3</a:t>
            </a:fld>
            <a:endParaRPr lang="en-US" dirty="0"/>
          </a:p>
        </p:txBody>
      </p:sp>
      <p:sp>
        <p:nvSpPr>
          <p:cNvPr id="19" name="TextBox 18">
            <a:extLst>
              <a:ext uri="{FF2B5EF4-FFF2-40B4-BE49-F238E27FC236}">
                <a16:creationId xmlns:a16="http://schemas.microsoft.com/office/drawing/2014/main" id="{27B7772E-29ED-4BD3-BAA9-C1163313C7C1}"/>
              </a:ext>
            </a:extLst>
          </p:cNvPr>
          <p:cNvSpPr txBox="1"/>
          <p:nvPr/>
        </p:nvSpPr>
        <p:spPr>
          <a:xfrm>
            <a:off x="533400" y="1737598"/>
            <a:ext cx="10820400"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the realm of human resources management, effective decision-making relies heavily on insightful analytics. This project introduces an HR Analytics Dashboard leveraging Tableau, offering a comprehensive overview of vital workforce metrics. The dashboard encapsulates key indicators including employee count, attrition statistics, and attrition rates, providing real-time insights into workforce dynamics. Additionally, it furnishes detailed breakdowns such as department-wise attrition, distribution of employees across age groups, job satisfaction ratings, and attrition patterns across gender and education fields. By amalgamating data visualization with advanced analytics, this dashboard empowers HR professionals to make data-driven decisions, optimize retention strategies, and enhance organizational performance.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4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2505F6A-71A5-49FE-9ED9-82E8A18B16D4}"/>
              </a:ext>
            </a:extLst>
          </p:cNvPr>
          <p:cNvSpPr>
            <a:spLocks noGrp="1"/>
          </p:cNvSpPr>
          <p:nvPr>
            <p:ph type="ftr" sz="quarter" idx="11"/>
          </p:nvPr>
        </p:nvSpPr>
        <p:spPr/>
        <p:txBody>
          <a:bodyPr/>
          <a:lstStyle/>
          <a:p>
            <a:r>
              <a:rPr lang="en-US" dirty="0"/>
              <a:t>HR Analytics Dashboard</a:t>
            </a:r>
          </a:p>
        </p:txBody>
      </p:sp>
      <p:sp>
        <p:nvSpPr>
          <p:cNvPr id="4" name="Slide Number Placeholder 3">
            <a:extLst>
              <a:ext uri="{FF2B5EF4-FFF2-40B4-BE49-F238E27FC236}">
                <a16:creationId xmlns:a16="http://schemas.microsoft.com/office/drawing/2014/main" id="{01889F61-03B4-4DBB-9157-08BB813CA3C0}"/>
              </a:ext>
            </a:extLst>
          </p:cNvPr>
          <p:cNvSpPr>
            <a:spLocks noGrp="1"/>
          </p:cNvSpPr>
          <p:nvPr>
            <p:ph type="sldNum" sz="quarter" idx="12"/>
          </p:nvPr>
        </p:nvSpPr>
        <p:spPr/>
        <p:txBody>
          <a:bodyPr/>
          <a:lstStyle/>
          <a:p>
            <a:fld id="{B9713C8C-8E70-45D5-AE59-23E60168254E}" type="slidenum">
              <a:rPr lang="en-US" smtClean="0"/>
              <a:t>4</a:t>
            </a:fld>
            <a:endParaRPr lang="en-US" dirty="0"/>
          </a:p>
        </p:txBody>
      </p:sp>
      <p:pic>
        <p:nvPicPr>
          <p:cNvPr id="5" name="Picture 4" descr="Screenshot 2024-03-08 101656">
            <a:extLst>
              <a:ext uri="{FF2B5EF4-FFF2-40B4-BE49-F238E27FC236}">
                <a16:creationId xmlns:a16="http://schemas.microsoft.com/office/drawing/2014/main" id="{03133D5D-987D-4205-B74B-39394043FF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305550"/>
          </a:xfrm>
          <a:prstGeom prst="rect">
            <a:avLst/>
          </a:prstGeom>
        </p:spPr>
      </p:pic>
    </p:spTree>
    <p:extLst>
      <p:ext uri="{BB962C8B-B14F-4D97-AF65-F5344CB8AC3E}">
        <p14:creationId xmlns:p14="http://schemas.microsoft.com/office/powerpoint/2010/main" val="305066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03-08 101518">
            <a:extLst>
              <a:ext uri="{FF2B5EF4-FFF2-40B4-BE49-F238E27FC236}">
                <a16:creationId xmlns:a16="http://schemas.microsoft.com/office/drawing/2014/main" id="{0569E9AC-2671-4F43-BBC3-B41B8321BE4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3286"/>
            <a:ext cx="12192000" cy="6299200"/>
          </a:xfrm>
          <a:prstGeom prst="rect">
            <a:avLst/>
          </a:prstGeom>
        </p:spPr>
      </p:pic>
    </p:spTree>
    <p:extLst>
      <p:ext uri="{BB962C8B-B14F-4D97-AF65-F5344CB8AC3E}">
        <p14:creationId xmlns:p14="http://schemas.microsoft.com/office/powerpoint/2010/main" val="121186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A19951D-E875-4415-96C1-5CBA4A1A13E1}"/>
              </a:ext>
            </a:extLst>
          </p:cNvPr>
          <p:cNvSpPr>
            <a:spLocks noGrp="1"/>
          </p:cNvSpPr>
          <p:nvPr>
            <p:ph type="ftr" sz="quarter" idx="11"/>
          </p:nvPr>
        </p:nvSpPr>
        <p:spPr/>
        <p:txBody>
          <a:bodyPr/>
          <a:lstStyle/>
          <a:p>
            <a:r>
              <a:rPr lang="en-US" dirty="0"/>
              <a:t>HR Analytics Dashboard</a:t>
            </a:r>
          </a:p>
        </p:txBody>
      </p:sp>
      <p:sp>
        <p:nvSpPr>
          <p:cNvPr id="4" name="Slide Number Placeholder 3">
            <a:extLst>
              <a:ext uri="{FF2B5EF4-FFF2-40B4-BE49-F238E27FC236}">
                <a16:creationId xmlns:a16="http://schemas.microsoft.com/office/drawing/2014/main" id="{380911CC-7B1E-421C-A785-FE926AD2B5F9}"/>
              </a:ext>
            </a:extLst>
          </p:cNvPr>
          <p:cNvSpPr>
            <a:spLocks noGrp="1"/>
          </p:cNvSpPr>
          <p:nvPr>
            <p:ph type="sldNum" sz="quarter" idx="12"/>
          </p:nvPr>
        </p:nvSpPr>
        <p:spPr/>
        <p:txBody>
          <a:bodyPr/>
          <a:lstStyle/>
          <a:p>
            <a:fld id="{B9713C8C-8E70-45D5-AE59-23E60168254E}" type="slidenum">
              <a:rPr lang="en-US" smtClean="0"/>
              <a:t>6</a:t>
            </a:fld>
            <a:endParaRPr lang="en-US" dirty="0"/>
          </a:p>
        </p:txBody>
      </p:sp>
      <p:pic>
        <p:nvPicPr>
          <p:cNvPr id="5" name="Picture 4" descr="Screenshot 2024-03-08 101356">
            <a:extLst>
              <a:ext uri="{FF2B5EF4-FFF2-40B4-BE49-F238E27FC236}">
                <a16:creationId xmlns:a16="http://schemas.microsoft.com/office/drawing/2014/main" id="{DFE49AE3-9D14-4D65-954E-3FCE8D42D7B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1630"/>
            <a:ext cx="12192000" cy="6081713"/>
          </a:xfrm>
          <a:prstGeom prst="rect">
            <a:avLst/>
          </a:prstGeom>
        </p:spPr>
      </p:pic>
    </p:spTree>
    <p:extLst>
      <p:ext uri="{BB962C8B-B14F-4D97-AF65-F5344CB8AC3E}">
        <p14:creationId xmlns:p14="http://schemas.microsoft.com/office/powerpoint/2010/main" val="270578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03-08 101755">
            <a:extLst>
              <a:ext uri="{FF2B5EF4-FFF2-40B4-BE49-F238E27FC236}">
                <a16:creationId xmlns:a16="http://schemas.microsoft.com/office/drawing/2014/main" id="{E3E42C7A-346D-41A6-A997-C8DDEECBA27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6114" y="0"/>
            <a:ext cx="12192000" cy="6284913"/>
          </a:xfrm>
          <a:prstGeom prst="rect">
            <a:avLst/>
          </a:prstGeom>
        </p:spPr>
      </p:pic>
    </p:spTree>
    <p:extLst>
      <p:ext uri="{BB962C8B-B14F-4D97-AF65-F5344CB8AC3E}">
        <p14:creationId xmlns:p14="http://schemas.microsoft.com/office/powerpoint/2010/main" val="102519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5BE995-8D33-4784-AA01-20D05C67D111}"/>
              </a:ext>
            </a:extLst>
          </p:cNvPr>
          <p:cNvSpPr>
            <a:spLocks noGrp="1"/>
          </p:cNvSpPr>
          <p:nvPr>
            <p:ph type="ftr" sz="quarter" idx="11"/>
          </p:nvPr>
        </p:nvSpPr>
        <p:spPr/>
        <p:txBody>
          <a:bodyPr/>
          <a:lstStyle/>
          <a:p>
            <a:r>
              <a:rPr lang="en-US" dirty="0"/>
              <a:t>HR Analytics Dashboard</a:t>
            </a:r>
          </a:p>
        </p:txBody>
      </p:sp>
      <p:sp>
        <p:nvSpPr>
          <p:cNvPr id="4" name="Slide Number Placeholder 3">
            <a:extLst>
              <a:ext uri="{FF2B5EF4-FFF2-40B4-BE49-F238E27FC236}">
                <a16:creationId xmlns:a16="http://schemas.microsoft.com/office/drawing/2014/main" id="{CA6D8D20-8270-40B0-8DDC-D736EAE901E0}"/>
              </a:ext>
            </a:extLst>
          </p:cNvPr>
          <p:cNvSpPr>
            <a:spLocks noGrp="1"/>
          </p:cNvSpPr>
          <p:nvPr>
            <p:ph type="sldNum" sz="quarter" idx="12"/>
          </p:nvPr>
        </p:nvSpPr>
        <p:spPr/>
        <p:txBody>
          <a:bodyPr/>
          <a:lstStyle/>
          <a:p>
            <a:fld id="{B9713C8C-8E70-45D5-AE59-23E60168254E}" type="slidenum">
              <a:rPr lang="en-US" smtClean="0"/>
              <a:t>8</a:t>
            </a:fld>
            <a:endParaRPr lang="en-US" dirty="0"/>
          </a:p>
        </p:txBody>
      </p:sp>
      <p:pic>
        <p:nvPicPr>
          <p:cNvPr id="6" name="Picture 5">
            <a:extLst>
              <a:ext uri="{FF2B5EF4-FFF2-40B4-BE49-F238E27FC236}">
                <a16:creationId xmlns:a16="http://schemas.microsoft.com/office/drawing/2014/main" id="{0FAA28EA-6112-41A9-81F7-04999AB9A48E}"/>
              </a:ext>
            </a:extLst>
          </p:cNvPr>
          <p:cNvPicPr>
            <a:picLocks noChangeAspect="1"/>
          </p:cNvPicPr>
          <p:nvPr/>
        </p:nvPicPr>
        <p:blipFill rotWithShape="1">
          <a:blip r:embed="rId2"/>
          <a:srcRect b="7294"/>
          <a:stretch/>
        </p:blipFill>
        <p:spPr>
          <a:xfrm>
            <a:off x="0" y="1673"/>
            <a:ext cx="12192000" cy="6354677"/>
          </a:xfrm>
          <a:prstGeom prst="rect">
            <a:avLst/>
          </a:prstGeom>
        </p:spPr>
      </p:pic>
    </p:spTree>
    <p:extLst>
      <p:ext uri="{BB962C8B-B14F-4D97-AF65-F5344CB8AC3E}">
        <p14:creationId xmlns:p14="http://schemas.microsoft.com/office/powerpoint/2010/main" val="7246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D000-1AC1-49C4-8F2F-495FA2D21F15}"/>
              </a:ext>
            </a:extLst>
          </p:cNvPr>
          <p:cNvSpPr>
            <a:spLocks noGrp="1"/>
          </p:cNvSpPr>
          <p:nvPr>
            <p:ph type="title"/>
          </p:nvPr>
        </p:nvSpPr>
        <p:spPr>
          <a:xfrm>
            <a:off x="838200" y="333349"/>
            <a:ext cx="10515600" cy="1325563"/>
          </a:xfrm>
        </p:spPr>
        <p:txBody>
          <a:bodyPr/>
          <a:lstStyle/>
          <a:p>
            <a:r>
              <a:rPr lang="en-US" b="1" i="0" dirty="0">
                <a:solidFill>
                  <a:schemeClr val="accent4">
                    <a:lumMod val="75000"/>
                  </a:schemeClr>
                </a:solidFill>
                <a:effectLst/>
                <a:latin typeface="Söhne"/>
              </a:rPr>
              <a:t>1. Employee Count:</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2E143E99-8A7F-4BC0-8149-E6F9D5F79363}"/>
              </a:ext>
            </a:extLst>
          </p:cNvPr>
          <p:cNvSpPr>
            <a:spLocks noGrp="1"/>
          </p:cNvSpPr>
          <p:nvPr>
            <p:ph idx="1"/>
          </p:nvPr>
        </p:nvSpPr>
        <p:spPr>
          <a:xfrm>
            <a:off x="736600" y="1333137"/>
            <a:ext cx="10515600" cy="2095863"/>
          </a:xfrm>
        </p:spPr>
        <p:txBody>
          <a:bodyPr/>
          <a:lstStyle/>
          <a:p>
            <a:pPr algn="just">
              <a:buFont typeface="Arial" panose="020B0604020202020204" pitchFamily="34" charset="0"/>
              <a:buChar char="•"/>
            </a:pPr>
            <a:r>
              <a:rPr lang="en-US" b="0" i="0" dirty="0">
                <a:solidFill>
                  <a:schemeClr val="tx2"/>
                </a:solidFill>
                <a:effectLst/>
                <a:latin typeface="Söhne"/>
              </a:rPr>
              <a:t>Visual: Utilize a pie chart or bar graph to represent the distribution of employees across departments, job roles, or locations.</a:t>
            </a:r>
          </a:p>
          <a:p>
            <a:pPr algn="just">
              <a:buFont typeface="Arial" panose="020B0604020202020204" pitchFamily="34" charset="0"/>
              <a:buChar char="•"/>
            </a:pPr>
            <a:r>
              <a:rPr lang="en-US" b="0" i="0" dirty="0">
                <a:solidFill>
                  <a:schemeClr val="tx2"/>
                </a:solidFill>
                <a:effectLst/>
                <a:latin typeface="Söhne"/>
              </a:rPr>
              <a:t>Description: This visualization provides a breakdown of the workforce composition, aiding in resource allocation and workforce planning.</a:t>
            </a:r>
          </a:p>
          <a:p>
            <a:pPr marL="0" indent="0">
              <a:buNone/>
            </a:pPr>
            <a:endParaRPr lang="en-IN" dirty="0">
              <a:solidFill>
                <a:schemeClr val="tx2"/>
              </a:solidFill>
            </a:endParaRPr>
          </a:p>
        </p:txBody>
      </p:sp>
      <p:sp>
        <p:nvSpPr>
          <p:cNvPr id="6" name="Slide Number Placeholder 5">
            <a:extLst>
              <a:ext uri="{FF2B5EF4-FFF2-40B4-BE49-F238E27FC236}">
                <a16:creationId xmlns:a16="http://schemas.microsoft.com/office/drawing/2014/main" id="{2E2421FA-3A51-4577-90A9-CBC59689D702}"/>
              </a:ext>
            </a:extLst>
          </p:cNvPr>
          <p:cNvSpPr>
            <a:spLocks noGrp="1"/>
          </p:cNvSpPr>
          <p:nvPr>
            <p:ph type="sldNum" sz="quarter" idx="12"/>
          </p:nvPr>
        </p:nvSpPr>
        <p:spPr/>
        <p:txBody>
          <a:bodyPr/>
          <a:lstStyle/>
          <a:p>
            <a:fld id="{B9713C8C-8E70-45D5-AE59-23E60168254E}" type="slidenum">
              <a:rPr lang="en-US" smtClean="0"/>
              <a:t>9</a:t>
            </a:fld>
            <a:endParaRPr lang="en-US" dirty="0"/>
          </a:p>
        </p:txBody>
      </p:sp>
      <p:sp>
        <p:nvSpPr>
          <p:cNvPr id="8" name="TextBox 7">
            <a:extLst>
              <a:ext uri="{FF2B5EF4-FFF2-40B4-BE49-F238E27FC236}">
                <a16:creationId xmlns:a16="http://schemas.microsoft.com/office/drawing/2014/main" id="{ACD02523-F683-4ABE-9E3A-91C8AF5447B5}"/>
              </a:ext>
            </a:extLst>
          </p:cNvPr>
          <p:cNvSpPr txBox="1"/>
          <p:nvPr/>
        </p:nvSpPr>
        <p:spPr>
          <a:xfrm>
            <a:off x="939800" y="3429000"/>
            <a:ext cx="6096000" cy="707886"/>
          </a:xfrm>
          <a:prstGeom prst="rect">
            <a:avLst/>
          </a:prstGeom>
          <a:noFill/>
        </p:spPr>
        <p:txBody>
          <a:bodyPr wrap="square">
            <a:spAutoFit/>
          </a:bodyPr>
          <a:lstStyle/>
          <a:p>
            <a:pPr algn="l"/>
            <a:r>
              <a:rPr lang="en-US" sz="4000" b="1" i="0" dirty="0">
                <a:solidFill>
                  <a:schemeClr val="accent4">
                    <a:lumMod val="75000"/>
                  </a:schemeClr>
                </a:solidFill>
                <a:effectLst/>
                <a:latin typeface="Söhne"/>
              </a:rPr>
              <a:t>2. Attrition Rate:</a:t>
            </a:r>
            <a:endParaRPr lang="en-US" sz="4000" b="0" i="0" dirty="0">
              <a:solidFill>
                <a:schemeClr val="accent4">
                  <a:lumMod val="75000"/>
                </a:schemeClr>
              </a:solidFill>
              <a:effectLst/>
              <a:latin typeface="Söhne"/>
            </a:endParaRPr>
          </a:p>
        </p:txBody>
      </p:sp>
      <p:sp>
        <p:nvSpPr>
          <p:cNvPr id="10" name="TextBox 9">
            <a:extLst>
              <a:ext uri="{FF2B5EF4-FFF2-40B4-BE49-F238E27FC236}">
                <a16:creationId xmlns:a16="http://schemas.microsoft.com/office/drawing/2014/main" id="{306129DC-E874-4E7B-9AA4-94815479D61F}"/>
              </a:ext>
            </a:extLst>
          </p:cNvPr>
          <p:cNvSpPr txBox="1"/>
          <p:nvPr/>
        </p:nvSpPr>
        <p:spPr>
          <a:xfrm>
            <a:off x="939800" y="4136886"/>
            <a:ext cx="10414000" cy="1815882"/>
          </a:xfrm>
          <a:prstGeom prst="rect">
            <a:avLst/>
          </a:prstGeom>
          <a:noFill/>
        </p:spPr>
        <p:txBody>
          <a:bodyPr wrap="square">
            <a:spAutoFit/>
          </a:bodyPr>
          <a:lstStyle/>
          <a:p>
            <a:pPr algn="just">
              <a:buFont typeface="Arial" panose="020B0604020202020204" pitchFamily="34" charset="0"/>
              <a:buChar char="•"/>
            </a:pPr>
            <a:r>
              <a:rPr lang="en-US" sz="2800" b="0" i="0" dirty="0">
                <a:solidFill>
                  <a:schemeClr val="tx2"/>
                </a:solidFill>
                <a:effectLst/>
                <a:latin typeface="Söhne"/>
              </a:rPr>
              <a:t>Visual: Display the attrition rate trend over time using a line chart.</a:t>
            </a:r>
          </a:p>
          <a:p>
            <a:pPr algn="just">
              <a:buFont typeface="Arial" panose="020B0604020202020204" pitchFamily="34" charset="0"/>
              <a:buChar char="•"/>
            </a:pPr>
            <a:r>
              <a:rPr lang="en-US" sz="2800" b="0" i="0" dirty="0">
                <a:solidFill>
                  <a:schemeClr val="tx2"/>
                </a:solidFill>
                <a:effectLst/>
                <a:latin typeface="Söhne"/>
              </a:rPr>
              <a:t>Description: This chart showcases the trend in attrition rates, helping to identify patterns and potential areas for improvement in employee retention strategies.</a:t>
            </a:r>
          </a:p>
        </p:txBody>
      </p:sp>
    </p:spTree>
    <p:extLst>
      <p:ext uri="{BB962C8B-B14F-4D97-AF65-F5344CB8AC3E}">
        <p14:creationId xmlns:p14="http://schemas.microsoft.com/office/powerpoint/2010/main" val="2731317912"/>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9DFCC198-DBFA-46B2-A241-8E3888E63670}">
  <ds:schemaRefs>
    <ds:schemaRef ds:uri="http://purl.org/dc/terms/"/>
    <ds:schemaRef ds:uri="http://schemas.microsoft.com/office/infopath/2007/PartnerControls"/>
    <ds:schemaRef ds:uri="16c05727-aa75-4e4a-9b5f-8a80a1165891"/>
    <ds:schemaRef ds:uri="http://purl.org/dc/dcmitype/"/>
    <ds:schemaRef ds:uri="http://schemas.microsoft.com/office/2006/documentManagement/types"/>
    <ds:schemaRef ds:uri="http://www.w3.org/XML/1998/namespace"/>
    <ds:schemaRef ds:uri="http://purl.org/dc/elements/1.1/"/>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Brush presentation</Template>
  <TotalTime>118</TotalTime>
  <Words>887</Words>
  <Application>Microsoft Office PowerPoint</Application>
  <PresentationFormat>Widescreen</PresentationFormat>
  <Paragraphs>98</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Algerian</vt:lpstr>
      <vt:lpstr>Arial</vt:lpstr>
      <vt:lpstr>Arial Black</vt:lpstr>
      <vt:lpstr>Arial Rounded MT Bold</vt:lpstr>
      <vt:lpstr>Broadway</vt:lpstr>
      <vt:lpstr>Calibri</vt:lpstr>
      <vt:lpstr>Century Gothic</vt:lpstr>
      <vt:lpstr>Elephant</vt:lpstr>
      <vt:lpstr>Söhne</vt:lpstr>
      <vt:lpstr>Times New Roman</vt:lpstr>
      <vt:lpstr>Brush</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1. Employee 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BOPPANA</dc:creator>
  <cp:lastModifiedBy>ROHITH BOPPANA</cp:lastModifiedBy>
  <cp:revision>11</cp:revision>
  <dcterms:created xsi:type="dcterms:W3CDTF">2024-03-09T09:20:49Z</dcterms:created>
  <dcterms:modified xsi:type="dcterms:W3CDTF">2024-03-20T04:36:45Z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