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Source Sans Pr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SansPr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SourceSansPro-italic.fntdata"/><Relationship Id="rId27" Type="http://schemas.openxmlformats.org/officeDocument/2006/relationships/font" Target="fonts/SourceSans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SansPr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f9a4b2884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f9a4b288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f9a4b2884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f9a4b288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f9a4b2884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0f9a4b2884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f9a4b2884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0f9a4b2884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f9a4b2884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0f9a4b2884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f9a4b2884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0f9a4b2884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f9a4b2884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f9a4b2884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f93360139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f9336013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f9debd4b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f9debd4b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f9debd4b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f9debd4b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f9a4b288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f9a4b288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f9a4b288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f9a4b288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f9a4b288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f9a4b288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f9a4b288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f9a4b288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f9a4b288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f9a4b288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Quantum Bit 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2 of</a:t>
            </a:r>
            <a:r>
              <a:rPr lang="en"/>
              <a:t> </a:t>
            </a:r>
            <a:r>
              <a:rPr lang="en" sz="2350"/>
              <a:t>Introduction to Quantum Computing</a:t>
            </a:r>
            <a:r>
              <a:rPr lang="en" sz="2350"/>
              <a:t> </a:t>
            </a:r>
            <a:endParaRPr sz="2350"/>
          </a:p>
        </p:txBody>
      </p:sp>
      <p:sp>
        <p:nvSpPr>
          <p:cNvPr id="60" name="Google Shape;60;p13"/>
          <p:cNvSpPr txBox="1"/>
          <p:nvPr/>
        </p:nvSpPr>
        <p:spPr>
          <a:xfrm>
            <a:off x="5111375" y="4146950"/>
            <a:ext cx="3461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7157250" y="4005125"/>
            <a:ext cx="15066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M Rohith</a:t>
            </a:r>
            <a:endParaRPr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210350"/>
            <a:ext cx="8634600" cy="12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θ measures the angle down from the north pole, called the polar angle, and φ measures the angle across from the x-axis in the xy plane, called the azimuthal angle.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4675" y="1312850"/>
            <a:ext cx="7277100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226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the </a:t>
            </a:r>
            <a:r>
              <a:rPr lang="en"/>
              <a:t>mathematical</a:t>
            </a:r>
            <a:r>
              <a:rPr lang="en"/>
              <a:t> derivations we can conclude that: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x = sinθ cosφ , y = sinθ sinφ , z = cosθ</a:t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0325" y="1369600"/>
            <a:ext cx="3943350" cy="31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Physical Qubits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Physically, any quantum system with </a:t>
            </a:r>
            <a:r>
              <a:rPr b="1" lang="en"/>
              <a:t>two distinct states</a:t>
            </a:r>
            <a:r>
              <a:rPr lang="en"/>
              <a:t> can be used as a qubit.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example: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Photons, or quantum particles of light, have a property called polarization. A photon’s polarization can be </a:t>
            </a:r>
            <a:r>
              <a:rPr b="1" lang="en"/>
              <a:t>vertical </a:t>
            </a:r>
            <a:r>
              <a:rPr lang="en"/>
              <a:t>or </a:t>
            </a:r>
            <a:r>
              <a:rPr b="1" lang="en"/>
              <a:t>horizontal</a:t>
            </a:r>
            <a:r>
              <a:rPr lang="en"/>
              <a:t>, or a superposition of both, and we can use this as a qubit.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• Trapped ions. An ion is an atom that has an overall charge (instead of being neutral) because it has </a:t>
            </a:r>
            <a:r>
              <a:rPr b="1" lang="en"/>
              <a:t>gained </a:t>
            </a:r>
            <a:r>
              <a:rPr lang="en"/>
              <a:t>or </a:t>
            </a:r>
            <a:r>
              <a:rPr b="1" lang="en"/>
              <a:t>lost </a:t>
            </a:r>
            <a:r>
              <a:rPr lang="en"/>
              <a:t>one or more electrons. Individual ions can be trapped in space using electric fields. Two energy levels of an ion can be used as a qubit.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A quantum gate transforms the state of a qubit into other states. A quantum gate must be linear, meaning it can distributed across superpositions.</a:t>
            </a:r>
            <a:endParaRPr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>
                <a:highlight>
                  <a:schemeClr val="lt1"/>
                </a:highlight>
              </a:rPr>
              <a:t>Linear Maps : </a:t>
            </a:r>
            <a:endParaRPr b="1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Quantum gates are linear maps that keep the total probability equal to 1. </a:t>
            </a:r>
            <a:endParaRPr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Classical Reversible Gates: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Classical reversible logic gates are valid quantum gates.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Quantum Gates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576300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3.	Common One-Qubit Quantum Gates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b="1" lang="en"/>
              <a:t>identity gate </a:t>
            </a:r>
            <a:r>
              <a:rPr lang="en"/>
              <a:t>(I) turns |0&gt; into</a:t>
            </a:r>
            <a:r>
              <a:rPr lang="en"/>
              <a:t> </a:t>
            </a:r>
            <a:r>
              <a:rPr lang="en"/>
              <a:t>|0&gt; and |1&gt; into |1&gt;, hence doing nothing:        I|0&gt; = |0&gt;,  I|1&gt; = |1&gt;.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Pauli X-Gate</a:t>
            </a:r>
            <a:r>
              <a:rPr lang="en"/>
              <a:t>, or NOT gate, turns |0&gt; into |1&gt;, and |1&gt; into |0&gt;: X|0&gt; = |1&gt;, X|1&gt; = |0&gt;. On the Bloch sphere, it can be shown that X is a rotation of 180◦ about the x-axis.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b="1" lang="en"/>
              <a:t>Pauli Y-Gate</a:t>
            </a:r>
            <a:r>
              <a:rPr lang="en"/>
              <a:t> turns |0&gt; into i|1&gt;, and |1&gt; into −i|0&gt;: Y|0&gt; = i|1&gt;, Y|1&gt; = −i|0&gt;.        On the Bloch sphere, it can be shown that Y is a rotation of 180◦ about the y-axis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311700" y="597225"/>
            <a:ext cx="8520600" cy="3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b="1" lang="en"/>
              <a:t>Pauli Z-Gate</a:t>
            </a:r>
            <a:r>
              <a:rPr lang="en"/>
              <a:t> keeps |0&gt; as |0&gt; and turns |1&gt; into −|1&gt;:                                                 Z|0&gt; = |0&gt; ,  Z|1&gt; = −|1&gt; .                                                                                                                       On the Bloch sphere, it can be shown that Z is a rotation of 180◦ about the z-axis.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Phase gate</a:t>
            </a:r>
            <a:r>
              <a:rPr lang="en"/>
              <a:t>, which is the square root of the Z-gate (i.e., S</a:t>
            </a:r>
            <a:r>
              <a:rPr baseline="30000" lang="en"/>
              <a:t>2</a:t>
            </a:r>
            <a:r>
              <a:rPr lang="en"/>
              <a:t> = Z).                                     S|0&gt; = |0&gt;, S|1&gt; = i|1&gt;.  													On the Bloch sphere, it can be shown that S is a rotation of 90◦ about the z-axis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 gate</a:t>
            </a:r>
            <a:r>
              <a:rPr lang="en"/>
              <a:t> (also called π/8 gate), which is the square root the S gate (i.e., T 2 = S), or fourth root of the Z gate.												T|0&gt; = |0&gt;, T|1&gt; = e </a:t>
            </a:r>
            <a:r>
              <a:rPr baseline="30000" lang="en"/>
              <a:t>iπ/4</a:t>
            </a:r>
            <a:r>
              <a:rPr lang="en"/>
              <a:t> |1&gt;. 												On the Bloch sphere, T is a rotation of 45◦ about the z-axis.								       			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311700" y="503625"/>
            <a:ext cx="8520600" cy="44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 The </a:t>
            </a:r>
            <a:r>
              <a:rPr b="1" lang="en"/>
              <a:t>Hadamard gate</a:t>
            </a:r>
            <a:r>
              <a:rPr lang="en"/>
              <a:t> turns |0&gt; into |+&gt;, and |1&gt; into |−&gt;: 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H|0&gt; = 1 /√ 2 (|0&gt;+|1&gt;) = |+&gt;,    H|1&gt; = 1 /√ 2 (|0i−|1i) = |−&gt;.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On the Bloch sphere, it can be shown that H is a rotation of 180◦ about the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x+z-axis.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4.	General One-Qubit Gates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	</a:t>
            </a:r>
            <a:r>
              <a:rPr lang="en"/>
              <a:t>One-qubit quantum gates are rotations on the Bloch sphere.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can denote the axis of rotation by ˆn, and n</a:t>
            </a:r>
            <a:r>
              <a:rPr baseline="30000" lang="en"/>
              <a:t>^</a:t>
            </a:r>
            <a:r>
              <a:rPr lang="en"/>
              <a:t> = n</a:t>
            </a:r>
            <a:r>
              <a:rPr baseline="-25000" lang="en"/>
              <a:t>x</a:t>
            </a:r>
            <a:r>
              <a:rPr lang="en"/>
              <a:t>x</a:t>
            </a:r>
            <a:r>
              <a:rPr baseline="30000" lang="en"/>
              <a:t>^</a:t>
            </a:r>
            <a:r>
              <a:rPr lang="en"/>
              <a:t>+n</a:t>
            </a:r>
            <a:r>
              <a:rPr baseline="-25000" lang="en"/>
              <a:t>y</a:t>
            </a:r>
            <a:r>
              <a:rPr lang="en"/>
              <a:t>yˆ+n</a:t>
            </a:r>
            <a:r>
              <a:rPr baseline="-25000" lang="en"/>
              <a:t>z</a:t>
            </a:r>
            <a:r>
              <a:rPr lang="en"/>
              <a:t>z</a:t>
            </a:r>
            <a:r>
              <a:rPr baseline="30000" lang="en"/>
              <a:t>^</a:t>
            </a:r>
            <a:r>
              <a:rPr lang="en"/>
              <a:t> . where n</a:t>
            </a:r>
            <a:r>
              <a:rPr baseline="30000" lang="en"/>
              <a:t>^ </a:t>
            </a:r>
            <a:r>
              <a:rPr lang="en"/>
              <a:t>is a unit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Vector.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 = e </a:t>
            </a:r>
            <a:r>
              <a:rPr baseline="30000" lang="en"/>
              <a:t>iγ</a:t>
            </a:r>
            <a:r>
              <a:rPr lang="en"/>
              <a:t> [ cos (θ /2)  I −isin (θ/2)  (n</a:t>
            </a:r>
            <a:r>
              <a:rPr baseline="-25000" lang="en"/>
              <a:t>x</a:t>
            </a:r>
            <a:r>
              <a:rPr lang="en"/>
              <a:t>X +n</a:t>
            </a:r>
            <a:r>
              <a:rPr baseline="-25000" lang="en"/>
              <a:t>y</a:t>
            </a:r>
            <a:r>
              <a:rPr lang="en"/>
              <a:t>Y +n</a:t>
            </a:r>
            <a:r>
              <a:rPr baseline="-25000" lang="en"/>
              <a:t>z</a:t>
            </a:r>
            <a:r>
              <a:rPr lang="en"/>
              <a:t>Z)]  where θ is angle </a:t>
            </a:r>
            <a:r>
              <a:rPr lang="en"/>
              <a:t>of rotation </a:t>
            </a:r>
            <a:r>
              <a:rPr lang="en"/>
              <a:t>about some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axis.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qubit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qubit or quantum bit is similar to classical bit in some ways and different in some ways.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qubit take two values 0 and 1, like a classical bit. But the notations of these qubits are </a:t>
            </a:r>
            <a:r>
              <a:rPr lang="en"/>
              <a:t>different</a:t>
            </a:r>
            <a:r>
              <a:rPr lang="en"/>
              <a:t> in quantum physics.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Their notations are : |0 &gt;, |1 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laws of quantum mechanics allow a qubit to be a combination of |0&gt; and |1&gt;, called a superposition of |0&gt; and |1&gt;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For example : 1/√ 2 ( |0&gt; + |1&gt; 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Superposition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741825" y="445025"/>
            <a:ext cx="5090700" cy="45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example of superposition of 0 and 1 is :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1/√ 2 ( |0&gt; + |1&gt; 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Since this state is half |0&gt; and half |1&gt;, it should be on the equator of the Bloch sphere, which is halfway between the north and south poles.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state is at the (x, y,z) point (1,0,0), where the Bloch sphere intersects the X-axis.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One more example: 1 √ 2 (|0&gt; + i|1&gt;)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Similarly this is the state at (x,y,z)point (0,0,1) where the bloch sphere intersects the Y-axis.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16350"/>
            <a:ext cx="3487950" cy="309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4241550" y="475300"/>
            <a:ext cx="4809900" cy="42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bloch sphere |0&gt; is called as north pole and |1&gt; is called </a:t>
            </a:r>
            <a:r>
              <a:rPr lang="en"/>
              <a:t>south</a:t>
            </a:r>
            <a:r>
              <a:rPr lang="en"/>
              <a:t> pole .Which are end points of Z -axis lying on bloch sphere.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Similarly |+&gt; and |-&gt; are endpoints of X-axis lying on bloch sphere and |i&gt;and |-i&gt; are endpoints of Y-axis lying on bloch sphere.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|+&gt;  = 1 √ 2 (|0&gt; + |1&gt;)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|−&gt; = 1 √ 2 (|0&gt; − |1&gt;)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|i&gt;  = 1 √ 2 (|0&gt; + i|1&gt;)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|−i&gt;  = 1 √ 2 (|0&gt; − i|1&gt;) 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303" y="475300"/>
            <a:ext cx="3379101" cy="3595574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1269075" y="4253700"/>
            <a:ext cx="1473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Bloch sphere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Measurement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Although the laws of quantum mechanics permit this superposition of |0i and |1i, it also demands that if we measure the qubit, such as at the end of a computation in order to read the result, we get a single, definite value.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let's</a:t>
            </a:r>
            <a:r>
              <a:rPr lang="en"/>
              <a:t> take a qubit   1 /√ 2 (  |0&gt; + e</a:t>
            </a:r>
            <a:r>
              <a:rPr baseline="30000" lang="en"/>
              <a:t> iπ/6</a:t>
            </a:r>
            <a:r>
              <a:rPr lang="en"/>
              <a:t> |1&gt; 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you measure this qubit you </a:t>
            </a:r>
            <a:r>
              <a:rPr lang="en"/>
              <a:t>would either get the result as |0&gt; or |1&gt;  but not superposition of both . The result depends on the probability of occurrence of |0&gt; or |1&gt;.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probability can be calculated as the </a:t>
            </a:r>
            <a:r>
              <a:rPr b="1" lang="en"/>
              <a:t>norm-square of the amplitude</a:t>
            </a:r>
            <a:r>
              <a:rPr lang="en"/>
              <a:t> 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731300"/>
            <a:ext cx="8520600" cy="39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Therefore the </a:t>
            </a:r>
            <a:r>
              <a:rPr lang="en"/>
              <a:t> probability of getting |0&gt; 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|1 /√ 2|</a:t>
            </a:r>
            <a:r>
              <a:rPr baseline="30000" lang="en"/>
              <a:t>2</a:t>
            </a:r>
            <a:r>
              <a:rPr lang="en"/>
              <a:t>   = 1 /2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And e probability of getting |0&gt; 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|e</a:t>
            </a:r>
            <a:r>
              <a:rPr lang="en"/>
              <a:t> ^(iπ/6)</a:t>
            </a:r>
            <a:r>
              <a:rPr lang="en"/>
              <a:t> / √ 2 |</a:t>
            </a:r>
            <a:r>
              <a:rPr baseline="30000" lang="en"/>
              <a:t>2</a:t>
            </a:r>
            <a:r>
              <a:rPr lang="en"/>
              <a:t> = 1/ 2  [After final evaluation]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measurement is said to be done in </a:t>
            </a:r>
            <a:r>
              <a:rPr b="1" lang="en"/>
              <a:t>Z-basis</a:t>
            </a:r>
            <a:r>
              <a:rPr lang="en"/>
              <a:t> [As values are calculated with coefficients of 0 and 1]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Suppose if you take a qubit superposition of 0 and 1 and when you measure it lets say it has </a:t>
            </a:r>
            <a:r>
              <a:rPr lang="en"/>
              <a:t>resulted</a:t>
            </a:r>
            <a:r>
              <a:rPr lang="en"/>
              <a:t> in 0 . Then the previous state of qubit is collapsed and now if you measure again you will get 0 with probability of 1.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Therefore </a:t>
            </a:r>
            <a:r>
              <a:rPr b="1" lang="en"/>
              <a:t>measurement collapses the qubit</a:t>
            </a:r>
            <a:r>
              <a:rPr lang="en"/>
              <a:t>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Measurement in other bases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Bloch sphere any two opposite points can be taken as north and south poles.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set of distinct measurement outcomes is called a basis . </a:t>
            </a:r>
            <a:r>
              <a:rPr lang="en"/>
              <a:t>Therefore measurement can be done with respect to </a:t>
            </a:r>
            <a:r>
              <a:rPr lang="en"/>
              <a:t>different</a:t>
            </a:r>
            <a:r>
              <a:rPr lang="en"/>
              <a:t> basis , that is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{|0&gt;,|1&gt;} which is called Z-basis because they lie on the Z-axis of the Bloch sphere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{|+&gt;,|−&gt;} which is called X-basis because they lie on the X-axis of the Bloch sphere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{|i&gt;,|−i&gt;} which is called Y-basis because they lie on the Y-axis of the Bloch sphere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While </a:t>
            </a:r>
            <a:r>
              <a:rPr lang="en"/>
              <a:t>measuring</a:t>
            </a:r>
            <a:r>
              <a:rPr lang="en"/>
              <a:t> the qubit , </a:t>
            </a:r>
            <a:r>
              <a:rPr lang="en"/>
              <a:t>global phases can be neglected as they are physically irrelevant.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Normalization 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 quantum state is normalized if its total probability is 1.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is </a:t>
            </a:r>
            <a:r>
              <a:rPr lang="en"/>
              <a:t>one in most cases but sometimes we must find an overall normalization constant to make this true.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example take this qubit √ 2|0&gt;+i|1&gt;  its total probability  is |√ 2 |</a:t>
            </a:r>
            <a:r>
              <a:rPr baseline="30000" lang="en"/>
              <a:t>2   </a:t>
            </a:r>
            <a:r>
              <a:rPr lang="en"/>
              <a:t>+|i|</a:t>
            </a:r>
            <a:r>
              <a:rPr baseline="30000" lang="en"/>
              <a:t>2  </a:t>
            </a:r>
            <a:r>
              <a:rPr lang="en"/>
              <a:t>  which is 3 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There needs to be a constant such that A( √ 2|0&gt;+i|1&gt; ) satisfies sum of probabilities condition.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Here A is 1/√ 3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Bloch Sphere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7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generic quantum state is typically called ψ and since it is quantum, we write it as a ket |ψ&gt;. Now say we have a generic qubit |ψ. with some amplitudes α and β: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|ψ&gt; = α|0&gt;+β|1&gt;  , where |α| 2 +|β| 2 = 1 for normalization.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determine the location of this qubit on the Bloch sphere, we first parameterize, or write in terms of other parameters, α and β in terms of two angles θ and φ: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α = cos (θ /2)  , β = e </a:t>
            </a:r>
            <a:r>
              <a:rPr baseline="30000" lang="en" sz="1900"/>
              <a:t>iφ</a:t>
            </a:r>
            <a:r>
              <a:rPr lang="en" sz="1900"/>
              <a:t> sin (θ /2)  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With 0 ≤ θ ≤ π and 0 ≤ φ &lt; 2π, this captures all the properties we need: α is real and positive, β is complex, and the state is normalized. The quantum state can be rewritten as: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|ψ&gt;= cos (θ /2)  |0&gt;+e </a:t>
            </a:r>
            <a:r>
              <a:rPr baseline="30000" lang="en" sz="1900"/>
              <a:t>iφ</a:t>
            </a:r>
            <a:r>
              <a:rPr lang="en" sz="1900"/>
              <a:t> sin (θ /2)  |1&gt;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