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8288000" cy="10287000"/>
  <p:notesSz cx="6858000" cy="9144000"/>
  <p:embeddedFontLst>
    <p:embeddedFont>
      <p:font typeface="Archivo Black"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6" d="100"/>
          <a:sy n="56" d="100"/>
        </p:scale>
        <p:origin x="610" y="-6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49880" y="0"/>
            <a:ext cx="23387760" cy="10287000"/>
          </a:xfrm>
          <a:custGeom>
            <a:avLst/>
            <a:gdLst/>
            <a:ahLst/>
            <a:cxnLst/>
            <a:rect l="l" t="t" r="r" b="b"/>
            <a:pathLst>
              <a:path w="23387760" h="10287000">
                <a:moveTo>
                  <a:pt x="0" y="0"/>
                </a:moveTo>
                <a:lnTo>
                  <a:pt x="23387760" y="0"/>
                </a:lnTo>
                <a:lnTo>
                  <a:pt x="23387760" y="10287000"/>
                </a:lnTo>
                <a:lnTo>
                  <a:pt x="0" y="10287000"/>
                </a:lnTo>
                <a:lnTo>
                  <a:pt x="0" y="0"/>
                </a:lnTo>
                <a:close/>
              </a:path>
            </a:pathLst>
          </a:custGeom>
          <a:blipFill>
            <a:blip r:embed="rId2"/>
            <a:stretch>
              <a:fillRect t="-83208" b="-83208"/>
            </a:stretch>
          </a:blipFill>
        </p:spPr>
        <p:txBody>
          <a:bodyPr/>
          <a:lstStyle/>
          <a:p>
            <a:endParaRPr lang="en-IN"/>
          </a:p>
        </p:txBody>
      </p:sp>
      <p:grpSp>
        <p:nvGrpSpPr>
          <p:cNvPr id="3" name="Group 3"/>
          <p:cNvGrpSpPr/>
          <p:nvPr/>
        </p:nvGrpSpPr>
        <p:grpSpPr>
          <a:xfrm>
            <a:off x="-1711656" y="-640111"/>
            <a:ext cx="21018409" cy="12315557"/>
            <a:chOff x="0" y="0"/>
            <a:chExt cx="5535713" cy="3243604"/>
          </a:xfrm>
        </p:grpSpPr>
        <p:sp>
          <p:nvSpPr>
            <p:cNvPr id="4" name="Freeform 4"/>
            <p:cNvSpPr/>
            <p:nvPr/>
          </p:nvSpPr>
          <p:spPr>
            <a:xfrm>
              <a:off x="0" y="0"/>
              <a:ext cx="5535713" cy="3243604"/>
            </a:xfrm>
            <a:custGeom>
              <a:avLst/>
              <a:gdLst/>
              <a:ahLst/>
              <a:cxnLst/>
              <a:rect l="l" t="t" r="r" b="b"/>
              <a:pathLst>
                <a:path w="5535713" h="3243604">
                  <a:moveTo>
                    <a:pt x="0" y="0"/>
                  </a:moveTo>
                  <a:lnTo>
                    <a:pt x="5535713" y="0"/>
                  </a:lnTo>
                  <a:lnTo>
                    <a:pt x="5535713" y="3243604"/>
                  </a:lnTo>
                  <a:lnTo>
                    <a:pt x="0" y="3243604"/>
                  </a:lnTo>
                  <a:close/>
                </a:path>
              </a:pathLst>
            </a:custGeom>
            <a:gradFill rotWithShape="1">
              <a:gsLst>
                <a:gs pos="0">
                  <a:srgbClr val="000D10">
                    <a:alpha val="53000"/>
                  </a:srgbClr>
                </a:gs>
                <a:gs pos="50000">
                  <a:srgbClr val="121F29">
                    <a:alpha val="53000"/>
                  </a:srgbClr>
                </a:gs>
                <a:gs pos="100000">
                  <a:srgbClr val="2E1E2E">
                    <a:alpha val="53000"/>
                  </a:srgbClr>
                </a:gs>
              </a:gsLst>
              <a:lin ang="0"/>
            </a:gradFill>
          </p:spPr>
          <p:txBody>
            <a:bodyPr/>
            <a:lstStyle/>
            <a:p>
              <a:endParaRPr lang="en-IN"/>
            </a:p>
          </p:txBody>
        </p:sp>
        <p:sp>
          <p:nvSpPr>
            <p:cNvPr id="5" name="TextBox 5"/>
            <p:cNvSpPr txBox="1"/>
            <p:nvPr/>
          </p:nvSpPr>
          <p:spPr>
            <a:xfrm>
              <a:off x="0" y="-38100"/>
              <a:ext cx="5535713" cy="328170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922277" y="500696"/>
            <a:ext cx="16443446" cy="1404549"/>
            <a:chOff x="0" y="0"/>
            <a:chExt cx="21924594" cy="1872733"/>
          </a:xfrm>
        </p:grpSpPr>
        <p:sp>
          <p:nvSpPr>
            <p:cNvPr id="7" name="Freeform 7"/>
            <p:cNvSpPr/>
            <p:nvPr/>
          </p:nvSpPr>
          <p:spPr>
            <a:xfrm>
              <a:off x="8781533" y="25400"/>
              <a:ext cx="4641569" cy="1847333"/>
            </a:xfrm>
            <a:custGeom>
              <a:avLst/>
              <a:gdLst/>
              <a:ahLst/>
              <a:cxnLst/>
              <a:rect l="l" t="t" r="r" b="b"/>
              <a:pathLst>
                <a:path w="4641569" h="1847333">
                  <a:moveTo>
                    <a:pt x="0" y="0"/>
                  </a:moveTo>
                  <a:lnTo>
                    <a:pt x="4641568" y="0"/>
                  </a:lnTo>
                  <a:lnTo>
                    <a:pt x="4641568" y="1847333"/>
                  </a:lnTo>
                  <a:lnTo>
                    <a:pt x="0" y="1847333"/>
                  </a:lnTo>
                  <a:lnTo>
                    <a:pt x="0" y="0"/>
                  </a:lnTo>
                  <a:close/>
                </a:path>
              </a:pathLst>
            </a:custGeom>
            <a:blipFill>
              <a:blip r:embed="rId3"/>
              <a:stretch>
                <a:fillRect/>
              </a:stretch>
            </a:blipFill>
          </p:spPr>
          <p:txBody>
            <a:bodyPr/>
            <a:lstStyle/>
            <a:p>
              <a:endParaRPr lang="en-IN"/>
            </a:p>
          </p:txBody>
        </p:sp>
        <p:sp>
          <p:nvSpPr>
            <p:cNvPr id="8" name="Freeform 8"/>
            <p:cNvSpPr/>
            <p:nvPr/>
          </p:nvSpPr>
          <p:spPr>
            <a:xfrm>
              <a:off x="0" y="0"/>
              <a:ext cx="1847333" cy="1847333"/>
            </a:xfrm>
            <a:custGeom>
              <a:avLst/>
              <a:gdLst/>
              <a:ahLst/>
              <a:cxnLst/>
              <a:rect l="l" t="t" r="r" b="b"/>
              <a:pathLst>
                <a:path w="1847333" h="1847333">
                  <a:moveTo>
                    <a:pt x="0" y="0"/>
                  </a:moveTo>
                  <a:lnTo>
                    <a:pt x="1847333" y="0"/>
                  </a:lnTo>
                  <a:lnTo>
                    <a:pt x="1847333" y="1847333"/>
                  </a:lnTo>
                  <a:lnTo>
                    <a:pt x="0" y="1847333"/>
                  </a:lnTo>
                  <a:lnTo>
                    <a:pt x="0" y="0"/>
                  </a:lnTo>
                  <a:close/>
                </a:path>
              </a:pathLst>
            </a:custGeom>
            <a:blipFill>
              <a:blip r:embed="rId4"/>
              <a:stretch>
                <a:fillRect/>
              </a:stretch>
            </a:blipFill>
          </p:spPr>
          <p:txBody>
            <a:bodyPr/>
            <a:lstStyle/>
            <a:p>
              <a:endParaRPr lang="en-IN"/>
            </a:p>
          </p:txBody>
        </p:sp>
        <p:sp>
          <p:nvSpPr>
            <p:cNvPr id="9" name="Freeform 9"/>
            <p:cNvSpPr/>
            <p:nvPr/>
          </p:nvSpPr>
          <p:spPr>
            <a:xfrm>
              <a:off x="20358210" y="0"/>
              <a:ext cx="1566384" cy="1847333"/>
            </a:xfrm>
            <a:custGeom>
              <a:avLst/>
              <a:gdLst/>
              <a:ahLst/>
              <a:cxnLst/>
              <a:rect l="l" t="t" r="r" b="b"/>
              <a:pathLst>
                <a:path w="1566384" h="1847333">
                  <a:moveTo>
                    <a:pt x="0" y="0"/>
                  </a:moveTo>
                  <a:lnTo>
                    <a:pt x="1566384" y="0"/>
                  </a:lnTo>
                  <a:lnTo>
                    <a:pt x="1566384" y="1847333"/>
                  </a:lnTo>
                  <a:lnTo>
                    <a:pt x="0" y="1847333"/>
                  </a:lnTo>
                  <a:lnTo>
                    <a:pt x="0" y="0"/>
                  </a:lnTo>
                  <a:close/>
                </a:path>
              </a:pathLst>
            </a:custGeom>
            <a:blipFill>
              <a:blip r:embed="rId5"/>
              <a:stretch>
                <a:fillRect/>
              </a:stretch>
            </a:blipFill>
          </p:spPr>
          <p:txBody>
            <a:bodyPr/>
            <a:lstStyle/>
            <a:p>
              <a:endParaRPr lang="en-IN"/>
            </a:p>
          </p:txBody>
        </p:sp>
      </p:grpSp>
      <p:sp>
        <p:nvSpPr>
          <p:cNvPr id="10" name="Freeform 10"/>
          <p:cNvSpPr/>
          <p:nvPr/>
        </p:nvSpPr>
        <p:spPr>
          <a:xfrm>
            <a:off x="2625768" y="4391541"/>
            <a:ext cx="13036465" cy="1503919"/>
          </a:xfrm>
          <a:custGeom>
            <a:avLst/>
            <a:gdLst/>
            <a:ahLst/>
            <a:cxnLst/>
            <a:rect l="l" t="t" r="r" b="b"/>
            <a:pathLst>
              <a:path w="13036465" h="1503919">
                <a:moveTo>
                  <a:pt x="0" y="0"/>
                </a:moveTo>
                <a:lnTo>
                  <a:pt x="13036464" y="0"/>
                </a:lnTo>
                <a:lnTo>
                  <a:pt x="13036464" y="1503918"/>
                </a:lnTo>
                <a:lnTo>
                  <a:pt x="0" y="1503918"/>
                </a:lnTo>
                <a:lnTo>
                  <a:pt x="0" y="0"/>
                </a:lnTo>
                <a:close/>
              </a:path>
            </a:pathLst>
          </a:custGeom>
          <a:blipFill>
            <a:blip r:embed="rId6"/>
            <a:stretch>
              <a:fillRect l="-7468" t="-236576" r="-7110" b="-1067244"/>
            </a:stretch>
          </a:blipFill>
        </p:spPr>
        <p:txBody>
          <a:bodyPr/>
          <a:lstStyle/>
          <a:p>
            <a:endParaRPr lang="en-IN"/>
          </a:p>
        </p:txBody>
      </p:sp>
      <p:sp>
        <p:nvSpPr>
          <p:cNvPr id="12" name="Freeform 12"/>
          <p:cNvSpPr/>
          <p:nvPr/>
        </p:nvSpPr>
        <p:spPr>
          <a:xfrm rot="2772291" flipH="1" flipV="1">
            <a:off x="-1655974" y="-3807235"/>
            <a:ext cx="14004832" cy="14004832"/>
          </a:xfrm>
          <a:custGeom>
            <a:avLst/>
            <a:gdLst/>
            <a:ahLst/>
            <a:cxnLst/>
            <a:rect l="l" t="t" r="r" b="b"/>
            <a:pathLst>
              <a:path w="14004832" h="14004832">
                <a:moveTo>
                  <a:pt x="14004832" y="14004832"/>
                </a:moveTo>
                <a:lnTo>
                  <a:pt x="0" y="14004832"/>
                </a:lnTo>
                <a:lnTo>
                  <a:pt x="0" y="0"/>
                </a:lnTo>
                <a:lnTo>
                  <a:pt x="14004832" y="0"/>
                </a:lnTo>
                <a:lnTo>
                  <a:pt x="14004832" y="14004832"/>
                </a:lnTo>
                <a:close/>
              </a:path>
            </a:pathLst>
          </a:custGeom>
          <a:blipFill>
            <a:blip r:embed="rId7">
              <a:alphaModFix amt="28000"/>
            </a:blip>
            <a:stretch>
              <a:fillRect/>
            </a:stretch>
          </a:blipFill>
        </p:spPr>
        <p:txBody>
          <a:bodyPr/>
          <a:lstStyle/>
          <a:p>
            <a:endParaRPr lang="en-IN"/>
          </a:p>
        </p:txBody>
      </p:sp>
      <p:sp>
        <p:nvSpPr>
          <p:cNvPr id="13" name="TextBox 13"/>
          <p:cNvSpPr txBox="1"/>
          <p:nvPr/>
        </p:nvSpPr>
        <p:spPr>
          <a:xfrm>
            <a:off x="5346442" y="6313098"/>
            <a:ext cx="7595116" cy="788034"/>
          </a:xfrm>
          <a:prstGeom prst="rect">
            <a:avLst/>
          </a:prstGeom>
        </p:spPr>
        <p:txBody>
          <a:bodyPr lIns="0" tIns="0" rIns="0" bIns="0" rtlCol="0" anchor="t">
            <a:spAutoFit/>
          </a:bodyPr>
          <a:lstStyle/>
          <a:p>
            <a:pPr algn="ctr">
              <a:lnSpc>
                <a:spcPts val="6440"/>
              </a:lnSpc>
            </a:pPr>
            <a:r>
              <a:rPr lang="en-US" sz="4600">
                <a:solidFill>
                  <a:srgbClr val="FFFFFF"/>
                </a:solidFill>
                <a:latin typeface="Archivo Black"/>
                <a:ea typeface="Archivo Black"/>
                <a:cs typeface="Archivo Black"/>
                <a:sym typeface="Archivo Black"/>
              </a:rPr>
              <a:t>A 24 hour AI Hackathon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49880" y="0"/>
            <a:ext cx="23387760" cy="10287000"/>
          </a:xfrm>
          <a:custGeom>
            <a:avLst/>
            <a:gdLst/>
            <a:ahLst/>
            <a:cxnLst/>
            <a:rect l="l" t="t" r="r" b="b"/>
            <a:pathLst>
              <a:path w="23387760" h="10287000">
                <a:moveTo>
                  <a:pt x="0" y="0"/>
                </a:moveTo>
                <a:lnTo>
                  <a:pt x="23387760" y="0"/>
                </a:lnTo>
                <a:lnTo>
                  <a:pt x="23387760" y="10287000"/>
                </a:lnTo>
                <a:lnTo>
                  <a:pt x="0" y="10287000"/>
                </a:lnTo>
                <a:lnTo>
                  <a:pt x="0" y="0"/>
                </a:lnTo>
                <a:close/>
              </a:path>
            </a:pathLst>
          </a:custGeom>
          <a:blipFill>
            <a:blip r:embed="rId2"/>
            <a:stretch>
              <a:fillRect t="-83208" b="-83208"/>
            </a:stretch>
          </a:blipFill>
        </p:spPr>
        <p:txBody>
          <a:bodyPr/>
          <a:lstStyle/>
          <a:p>
            <a:endParaRPr lang="en-IN"/>
          </a:p>
        </p:txBody>
      </p:sp>
      <p:grpSp>
        <p:nvGrpSpPr>
          <p:cNvPr id="3" name="Group 3"/>
          <p:cNvGrpSpPr/>
          <p:nvPr/>
        </p:nvGrpSpPr>
        <p:grpSpPr>
          <a:xfrm>
            <a:off x="-1752600" y="-647700"/>
            <a:ext cx="21018409" cy="12315557"/>
            <a:chOff x="0" y="0"/>
            <a:chExt cx="5535713" cy="3243604"/>
          </a:xfrm>
        </p:grpSpPr>
        <p:sp>
          <p:nvSpPr>
            <p:cNvPr id="4" name="Freeform 4"/>
            <p:cNvSpPr/>
            <p:nvPr/>
          </p:nvSpPr>
          <p:spPr>
            <a:xfrm>
              <a:off x="0" y="0"/>
              <a:ext cx="5535713" cy="3243604"/>
            </a:xfrm>
            <a:custGeom>
              <a:avLst/>
              <a:gdLst/>
              <a:ahLst/>
              <a:cxnLst/>
              <a:rect l="l" t="t" r="r" b="b"/>
              <a:pathLst>
                <a:path w="5535713" h="3243604">
                  <a:moveTo>
                    <a:pt x="0" y="0"/>
                  </a:moveTo>
                  <a:lnTo>
                    <a:pt x="5535713" y="0"/>
                  </a:lnTo>
                  <a:lnTo>
                    <a:pt x="5535713" y="3243604"/>
                  </a:lnTo>
                  <a:lnTo>
                    <a:pt x="0" y="3243604"/>
                  </a:lnTo>
                  <a:close/>
                </a:path>
              </a:pathLst>
            </a:custGeom>
            <a:gradFill rotWithShape="1">
              <a:gsLst>
                <a:gs pos="0">
                  <a:srgbClr val="000D10">
                    <a:alpha val="53000"/>
                  </a:srgbClr>
                </a:gs>
                <a:gs pos="50000">
                  <a:srgbClr val="121F29">
                    <a:alpha val="53000"/>
                  </a:srgbClr>
                </a:gs>
                <a:gs pos="100000">
                  <a:srgbClr val="2E1E2E">
                    <a:alpha val="53000"/>
                  </a:srgbClr>
                </a:gs>
              </a:gsLst>
              <a:lin ang="0"/>
            </a:gradFill>
          </p:spPr>
          <p:txBody>
            <a:bodyPr/>
            <a:lstStyle/>
            <a:p>
              <a:endParaRPr lang="en-IN"/>
            </a:p>
          </p:txBody>
        </p:sp>
        <p:sp>
          <p:nvSpPr>
            <p:cNvPr id="5" name="TextBox 5"/>
            <p:cNvSpPr txBox="1"/>
            <p:nvPr/>
          </p:nvSpPr>
          <p:spPr>
            <a:xfrm>
              <a:off x="0" y="-38100"/>
              <a:ext cx="5535713" cy="328170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922277" y="500696"/>
            <a:ext cx="16443446" cy="1404549"/>
            <a:chOff x="0" y="0"/>
            <a:chExt cx="21924594" cy="1872733"/>
          </a:xfrm>
        </p:grpSpPr>
        <p:sp>
          <p:nvSpPr>
            <p:cNvPr id="7" name="Freeform 7"/>
            <p:cNvSpPr/>
            <p:nvPr/>
          </p:nvSpPr>
          <p:spPr>
            <a:xfrm>
              <a:off x="8781533" y="25400"/>
              <a:ext cx="4641569" cy="1847333"/>
            </a:xfrm>
            <a:custGeom>
              <a:avLst/>
              <a:gdLst/>
              <a:ahLst/>
              <a:cxnLst/>
              <a:rect l="l" t="t" r="r" b="b"/>
              <a:pathLst>
                <a:path w="4641569" h="1847333">
                  <a:moveTo>
                    <a:pt x="0" y="0"/>
                  </a:moveTo>
                  <a:lnTo>
                    <a:pt x="4641568" y="0"/>
                  </a:lnTo>
                  <a:lnTo>
                    <a:pt x="4641568" y="1847333"/>
                  </a:lnTo>
                  <a:lnTo>
                    <a:pt x="0" y="1847333"/>
                  </a:lnTo>
                  <a:lnTo>
                    <a:pt x="0" y="0"/>
                  </a:lnTo>
                  <a:close/>
                </a:path>
              </a:pathLst>
            </a:custGeom>
            <a:blipFill>
              <a:blip r:embed="rId3"/>
              <a:stretch>
                <a:fillRect/>
              </a:stretch>
            </a:blipFill>
          </p:spPr>
          <p:txBody>
            <a:bodyPr/>
            <a:lstStyle/>
            <a:p>
              <a:endParaRPr lang="en-IN"/>
            </a:p>
          </p:txBody>
        </p:sp>
        <p:sp>
          <p:nvSpPr>
            <p:cNvPr id="8" name="Freeform 8"/>
            <p:cNvSpPr/>
            <p:nvPr/>
          </p:nvSpPr>
          <p:spPr>
            <a:xfrm>
              <a:off x="0" y="0"/>
              <a:ext cx="1847333" cy="1847333"/>
            </a:xfrm>
            <a:custGeom>
              <a:avLst/>
              <a:gdLst/>
              <a:ahLst/>
              <a:cxnLst/>
              <a:rect l="l" t="t" r="r" b="b"/>
              <a:pathLst>
                <a:path w="1847333" h="1847333">
                  <a:moveTo>
                    <a:pt x="0" y="0"/>
                  </a:moveTo>
                  <a:lnTo>
                    <a:pt x="1847333" y="0"/>
                  </a:lnTo>
                  <a:lnTo>
                    <a:pt x="1847333" y="1847333"/>
                  </a:lnTo>
                  <a:lnTo>
                    <a:pt x="0" y="1847333"/>
                  </a:lnTo>
                  <a:lnTo>
                    <a:pt x="0" y="0"/>
                  </a:lnTo>
                  <a:close/>
                </a:path>
              </a:pathLst>
            </a:custGeom>
            <a:blipFill>
              <a:blip r:embed="rId4"/>
              <a:stretch>
                <a:fillRect/>
              </a:stretch>
            </a:blipFill>
          </p:spPr>
          <p:txBody>
            <a:bodyPr/>
            <a:lstStyle/>
            <a:p>
              <a:endParaRPr lang="en-IN"/>
            </a:p>
          </p:txBody>
        </p:sp>
        <p:sp>
          <p:nvSpPr>
            <p:cNvPr id="9" name="Freeform 9"/>
            <p:cNvSpPr/>
            <p:nvPr/>
          </p:nvSpPr>
          <p:spPr>
            <a:xfrm>
              <a:off x="20358210" y="0"/>
              <a:ext cx="1566384" cy="1847333"/>
            </a:xfrm>
            <a:custGeom>
              <a:avLst/>
              <a:gdLst/>
              <a:ahLst/>
              <a:cxnLst/>
              <a:rect l="l" t="t" r="r" b="b"/>
              <a:pathLst>
                <a:path w="1566384" h="1847333">
                  <a:moveTo>
                    <a:pt x="0" y="0"/>
                  </a:moveTo>
                  <a:lnTo>
                    <a:pt x="1566384" y="0"/>
                  </a:lnTo>
                  <a:lnTo>
                    <a:pt x="1566384" y="1847333"/>
                  </a:lnTo>
                  <a:lnTo>
                    <a:pt x="0" y="1847333"/>
                  </a:lnTo>
                  <a:lnTo>
                    <a:pt x="0" y="0"/>
                  </a:lnTo>
                  <a:close/>
                </a:path>
              </a:pathLst>
            </a:custGeom>
            <a:blipFill>
              <a:blip r:embed="rId5"/>
              <a:stretch>
                <a:fillRect/>
              </a:stretch>
            </a:blipFill>
          </p:spPr>
          <p:txBody>
            <a:bodyPr/>
            <a:lstStyle/>
            <a:p>
              <a:endParaRPr lang="en-IN"/>
            </a:p>
          </p:txBody>
        </p:sp>
      </p:grpSp>
      <p:sp>
        <p:nvSpPr>
          <p:cNvPr id="10" name="TextBox 10"/>
          <p:cNvSpPr txBox="1"/>
          <p:nvPr/>
        </p:nvSpPr>
        <p:spPr>
          <a:xfrm>
            <a:off x="1296914" y="4755776"/>
            <a:ext cx="11580886" cy="680123"/>
          </a:xfrm>
          <a:prstGeom prst="rect">
            <a:avLst/>
          </a:prstGeom>
        </p:spPr>
        <p:txBody>
          <a:bodyPr wrap="square" lIns="0" tIns="0" rIns="0" bIns="0" rtlCol="0" anchor="t">
            <a:spAutoFit/>
          </a:bodyPr>
          <a:lstStyle/>
          <a:p>
            <a:pPr algn="l">
              <a:lnSpc>
                <a:spcPts val="5558"/>
              </a:lnSpc>
            </a:pPr>
            <a:r>
              <a:rPr lang="en-US" sz="3970" dirty="0">
                <a:solidFill>
                  <a:srgbClr val="FFFFFF"/>
                </a:solidFill>
                <a:latin typeface="Archivo Black"/>
                <a:ea typeface="Archivo Black"/>
                <a:cs typeface="Archivo Black"/>
                <a:sym typeface="Archivo Black"/>
              </a:rPr>
              <a:t>Team Name: H</a:t>
            </a:r>
            <a:r>
              <a:rPr lang="en-US" sz="3600" dirty="0">
                <a:solidFill>
                  <a:srgbClr val="FFFFFF"/>
                </a:solidFill>
                <a:latin typeface="Archivo Black"/>
                <a:ea typeface="Archivo Black"/>
                <a:cs typeface="Archivo Black"/>
                <a:sym typeface="Archivo Black"/>
              </a:rPr>
              <a:t>ACK</a:t>
            </a:r>
            <a:r>
              <a:rPr lang="en-US" sz="3970" dirty="0">
                <a:solidFill>
                  <a:srgbClr val="FFFFFF"/>
                </a:solidFill>
                <a:latin typeface="Archivo Black"/>
                <a:ea typeface="Archivo Black"/>
                <a:cs typeface="Archivo Black"/>
                <a:sym typeface="Archivo Black"/>
              </a:rPr>
              <a:t>T</a:t>
            </a:r>
            <a:r>
              <a:rPr lang="en-US" sz="3600" dirty="0">
                <a:solidFill>
                  <a:srgbClr val="FFFFFF"/>
                </a:solidFill>
                <a:latin typeface="Archivo Black"/>
                <a:ea typeface="Archivo Black"/>
                <a:cs typeface="Archivo Black"/>
                <a:sym typeface="Archivo Black"/>
              </a:rPr>
              <a:t>ASTIC</a:t>
            </a:r>
            <a:r>
              <a:rPr lang="en-US" sz="3970" dirty="0">
                <a:solidFill>
                  <a:srgbClr val="FFFFFF"/>
                </a:solidFill>
                <a:latin typeface="Archivo Black"/>
                <a:ea typeface="Archivo Black"/>
                <a:cs typeface="Archivo Black"/>
                <a:sym typeface="Archivo Black"/>
              </a:rPr>
              <a:t> FOUR </a:t>
            </a:r>
          </a:p>
        </p:txBody>
      </p:sp>
      <p:sp>
        <p:nvSpPr>
          <p:cNvPr id="11" name="TextBox 11"/>
          <p:cNvSpPr txBox="1"/>
          <p:nvPr/>
        </p:nvSpPr>
        <p:spPr>
          <a:xfrm>
            <a:off x="6621909" y="2360491"/>
            <a:ext cx="5044182" cy="936625"/>
          </a:xfrm>
          <a:prstGeom prst="rect">
            <a:avLst/>
          </a:prstGeom>
        </p:spPr>
        <p:txBody>
          <a:bodyPr lIns="0" tIns="0" rIns="0" bIns="0" rtlCol="0" anchor="t">
            <a:spAutoFit/>
          </a:bodyPr>
          <a:lstStyle/>
          <a:p>
            <a:pPr algn="ctr">
              <a:lnSpc>
                <a:spcPts val="7699"/>
              </a:lnSpc>
            </a:pPr>
            <a:r>
              <a:rPr lang="en-US" sz="5499">
                <a:solidFill>
                  <a:srgbClr val="FFFFFF"/>
                </a:solidFill>
                <a:latin typeface="Archivo Black"/>
                <a:ea typeface="Archivo Black"/>
                <a:cs typeface="Archivo Black"/>
                <a:sym typeface="Archivo Black"/>
              </a:rPr>
              <a:t>Team Details</a:t>
            </a:r>
          </a:p>
        </p:txBody>
      </p:sp>
      <p:sp>
        <p:nvSpPr>
          <p:cNvPr id="12" name="TextBox 12"/>
          <p:cNvSpPr txBox="1"/>
          <p:nvPr/>
        </p:nvSpPr>
        <p:spPr>
          <a:xfrm>
            <a:off x="1296914" y="6186360"/>
            <a:ext cx="8456686" cy="680123"/>
          </a:xfrm>
          <a:prstGeom prst="rect">
            <a:avLst/>
          </a:prstGeom>
        </p:spPr>
        <p:txBody>
          <a:bodyPr wrap="square" lIns="0" tIns="0" rIns="0" bIns="0" rtlCol="0" anchor="t">
            <a:spAutoFit/>
          </a:bodyPr>
          <a:lstStyle/>
          <a:p>
            <a:pPr>
              <a:lnSpc>
                <a:spcPts val="5557"/>
              </a:lnSpc>
              <a:spcBef>
                <a:spcPct val="0"/>
              </a:spcBef>
            </a:pPr>
            <a:r>
              <a:rPr lang="en-US" sz="3969" dirty="0">
                <a:solidFill>
                  <a:srgbClr val="FFFFFF"/>
                </a:solidFill>
                <a:latin typeface="Archivo Black"/>
                <a:ea typeface="Archivo Black"/>
                <a:cs typeface="Archivo Black"/>
                <a:sym typeface="Archivo Black"/>
              </a:rPr>
              <a:t>Team Members:</a:t>
            </a:r>
          </a:p>
        </p:txBody>
      </p:sp>
      <p:sp>
        <p:nvSpPr>
          <p:cNvPr id="13" name="TextBox 12">
            <a:extLst>
              <a:ext uri="{FF2B5EF4-FFF2-40B4-BE49-F238E27FC236}">
                <a16:creationId xmlns:a16="http://schemas.microsoft.com/office/drawing/2014/main" id="{A58C5843-7330-94B9-5238-2D22FE7C1C7F}"/>
              </a:ext>
            </a:extLst>
          </p:cNvPr>
          <p:cNvSpPr txBox="1"/>
          <p:nvPr/>
        </p:nvSpPr>
        <p:spPr>
          <a:xfrm>
            <a:off x="1296914" y="6972300"/>
            <a:ext cx="7161286" cy="1815882"/>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MITHIL SM </a:t>
            </a:r>
          </a:p>
          <a:p>
            <a:r>
              <a:rPr lang="en-IN" sz="2800" dirty="0">
                <a:solidFill>
                  <a:schemeClr val="bg1"/>
                </a:solidFill>
                <a:latin typeface="Times New Roman" panose="02020603050405020304" pitchFamily="18" charset="0"/>
                <a:cs typeface="Times New Roman" panose="02020603050405020304" pitchFamily="18" charset="0"/>
              </a:rPr>
              <a:t>PEDDIREDDY SUNIL KUMAR</a:t>
            </a:r>
          </a:p>
          <a:p>
            <a:r>
              <a:rPr lang="en-IN" sz="2800" dirty="0">
                <a:solidFill>
                  <a:schemeClr val="bg1"/>
                </a:solidFill>
                <a:latin typeface="Times New Roman" panose="02020603050405020304" pitchFamily="18" charset="0"/>
                <a:cs typeface="Times New Roman" panose="02020603050405020304" pitchFamily="18" charset="0"/>
              </a:rPr>
              <a:t>ROHITH   B</a:t>
            </a:r>
          </a:p>
          <a:p>
            <a:r>
              <a:rPr lang="en-IN" sz="2800" dirty="0">
                <a:solidFill>
                  <a:schemeClr val="bg1"/>
                </a:solidFill>
                <a:latin typeface="Times New Roman" panose="02020603050405020304" pitchFamily="18" charset="0"/>
                <a:cs typeface="Times New Roman" panose="02020603050405020304" pitchFamily="18" charset="0"/>
              </a:rPr>
              <a:t>JAYASHREE M REDDY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49880" y="0"/>
            <a:ext cx="23387760" cy="10287000"/>
          </a:xfrm>
          <a:custGeom>
            <a:avLst/>
            <a:gdLst/>
            <a:ahLst/>
            <a:cxnLst/>
            <a:rect l="l" t="t" r="r" b="b"/>
            <a:pathLst>
              <a:path w="23387760" h="10287000">
                <a:moveTo>
                  <a:pt x="0" y="0"/>
                </a:moveTo>
                <a:lnTo>
                  <a:pt x="23387760" y="0"/>
                </a:lnTo>
                <a:lnTo>
                  <a:pt x="23387760" y="10287000"/>
                </a:lnTo>
                <a:lnTo>
                  <a:pt x="0" y="10287000"/>
                </a:lnTo>
                <a:lnTo>
                  <a:pt x="0" y="0"/>
                </a:lnTo>
                <a:close/>
              </a:path>
            </a:pathLst>
          </a:custGeom>
          <a:blipFill>
            <a:blip r:embed="rId2"/>
            <a:stretch>
              <a:fillRect t="-83208" b="-83208"/>
            </a:stretch>
          </a:blipFill>
        </p:spPr>
        <p:txBody>
          <a:bodyPr/>
          <a:lstStyle/>
          <a:p>
            <a:endParaRPr lang="en-IN"/>
          </a:p>
        </p:txBody>
      </p:sp>
      <p:grpSp>
        <p:nvGrpSpPr>
          <p:cNvPr id="3" name="Group 3"/>
          <p:cNvGrpSpPr/>
          <p:nvPr/>
        </p:nvGrpSpPr>
        <p:grpSpPr>
          <a:xfrm>
            <a:off x="-1711656" y="-640111"/>
            <a:ext cx="21018409" cy="12315557"/>
            <a:chOff x="0" y="0"/>
            <a:chExt cx="5535713" cy="3243604"/>
          </a:xfrm>
        </p:grpSpPr>
        <p:sp>
          <p:nvSpPr>
            <p:cNvPr id="4" name="Freeform 4"/>
            <p:cNvSpPr/>
            <p:nvPr/>
          </p:nvSpPr>
          <p:spPr>
            <a:xfrm>
              <a:off x="0" y="0"/>
              <a:ext cx="5535713" cy="3243604"/>
            </a:xfrm>
            <a:custGeom>
              <a:avLst/>
              <a:gdLst/>
              <a:ahLst/>
              <a:cxnLst/>
              <a:rect l="l" t="t" r="r" b="b"/>
              <a:pathLst>
                <a:path w="5535713" h="3243604">
                  <a:moveTo>
                    <a:pt x="0" y="0"/>
                  </a:moveTo>
                  <a:lnTo>
                    <a:pt x="5535713" y="0"/>
                  </a:lnTo>
                  <a:lnTo>
                    <a:pt x="5535713" y="3243604"/>
                  </a:lnTo>
                  <a:lnTo>
                    <a:pt x="0" y="3243604"/>
                  </a:lnTo>
                  <a:close/>
                </a:path>
              </a:pathLst>
            </a:custGeom>
            <a:gradFill rotWithShape="1">
              <a:gsLst>
                <a:gs pos="0">
                  <a:srgbClr val="000D10">
                    <a:alpha val="53000"/>
                  </a:srgbClr>
                </a:gs>
                <a:gs pos="50000">
                  <a:srgbClr val="121F29">
                    <a:alpha val="53000"/>
                  </a:srgbClr>
                </a:gs>
                <a:gs pos="100000">
                  <a:srgbClr val="2E1E2E">
                    <a:alpha val="53000"/>
                  </a:srgbClr>
                </a:gs>
              </a:gsLst>
              <a:lin ang="0"/>
            </a:gradFill>
          </p:spPr>
          <p:txBody>
            <a:bodyPr/>
            <a:lstStyle/>
            <a:p>
              <a:endParaRPr lang="en-IN"/>
            </a:p>
          </p:txBody>
        </p:sp>
        <p:sp>
          <p:nvSpPr>
            <p:cNvPr id="5" name="TextBox 5"/>
            <p:cNvSpPr txBox="1"/>
            <p:nvPr/>
          </p:nvSpPr>
          <p:spPr>
            <a:xfrm>
              <a:off x="0" y="-38100"/>
              <a:ext cx="5535713" cy="328170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922277" y="500696"/>
            <a:ext cx="16443446" cy="1404549"/>
            <a:chOff x="0" y="0"/>
            <a:chExt cx="21924594" cy="1872733"/>
          </a:xfrm>
        </p:grpSpPr>
        <p:sp>
          <p:nvSpPr>
            <p:cNvPr id="7" name="Freeform 7"/>
            <p:cNvSpPr/>
            <p:nvPr/>
          </p:nvSpPr>
          <p:spPr>
            <a:xfrm>
              <a:off x="8781533" y="25400"/>
              <a:ext cx="4641569" cy="1847333"/>
            </a:xfrm>
            <a:custGeom>
              <a:avLst/>
              <a:gdLst/>
              <a:ahLst/>
              <a:cxnLst/>
              <a:rect l="l" t="t" r="r" b="b"/>
              <a:pathLst>
                <a:path w="4641569" h="1847333">
                  <a:moveTo>
                    <a:pt x="0" y="0"/>
                  </a:moveTo>
                  <a:lnTo>
                    <a:pt x="4641568" y="0"/>
                  </a:lnTo>
                  <a:lnTo>
                    <a:pt x="4641568" y="1847333"/>
                  </a:lnTo>
                  <a:lnTo>
                    <a:pt x="0" y="1847333"/>
                  </a:lnTo>
                  <a:lnTo>
                    <a:pt x="0" y="0"/>
                  </a:lnTo>
                  <a:close/>
                </a:path>
              </a:pathLst>
            </a:custGeom>
            <a:blipFill>
              <a:blip r:embed="rId3"/>
              <a:stretch>
                <a:fillRect/>
              </a:stretch>
            </a:blipFill>
          </p:spPr>
          <p:txBody>
            <a:bodyPr/>
            <a:lstStyle/>
            <a:p>
              <a:endParaRPr lang="en-IN"/>
            </a:p>
          </p:txBody>
        </p:sp>
        <p:sp>
          <p:nvSpPr>
            <p:cNvPr id="8" name="Freeform 8"/>
            <p:cNvSpPr/>
            <p:nvPr/>
          </p:nvSpPr>
          <p:spPr>
            <a:xfrm>
              <a:off x="0" y="0"/>
              <a:ext cx="1847333" cy="1847333"/>
            </a:xfrm>
            <a:custGeom>
              <a:avLst/>
              <a:gdLst/>
              <a:ahLst/>
              <a:cxnLst/>
              <a:rect l="l" t="t" r="r" b="b"/>
              <a:pathLst>
                <a:path w="1847333" h="1847333">
                  <a:moveTo>
                    <a:pt x="0" y="0"/>
                  </a:moveTo>
                  <a:lnTo>
                    <a:pt x="1847333" y="0"/>
                  </a:lnTo>
                  <a:lnTo>
                    <a:pt x="1847333" y="1847333"/>
                  </a:lnTo>
                  <a:lnTo>
                    <a:pt x="0" y="1847333"/>
                  </a:lnTo>
                  <a:lnTo>
                    <a:pt x="0" y="0"/>
                  </a:lnTo>
                  <a:close/>
                </a:path>
              </a:pathLst>
            </a:custGeom>
            <a:blipFill>
              <a:blip r:embed="rId4"/>
              <a:stretch>
                <a:fillRect/>
              </a:stretch>
            </a:blipFill>
          </p:spPr>
          <p:txBody>
            <a:bodyPr/>
            <a:lstStyle/>
            <a:p>
              <a:endParaRPr lang="en-IN"/>
            </a:p>
          </p:txBody>
        </p:sp>
        <p:sp>
          <p:nvSpPr>
            <p:cNvPr id="9" name="Freeform 9"/>
            <p:cNvSpPr/>
            <p:nvPr/>
          </p:nvSpPr>
          <p:spPr>
            <a:xfrm>
              <a:off x="20358210" y="0"/>
              <a:ext cx="1566384" cy="1847333"/>
            </a:xfrm>
            <a:custGeom>
              <a:avLst/>
              <a:gdLst/>
              <a:ahLst/>
              <a:cxnLst/>
              <a:rect l="l" t="t" r="r" b="b"/>
              <a:pathLst>
                <a:path w="1566384" h="1847333">
                  <a:moveTo>
                    <a:pt x="0" y="0"/>
                  </a:moveTo>
                  <a:lnTo>
                    <a:pt x="1566384" y="0"/>
                  </a:lnTo>
                  <a:lnTo>
                    <a:pt x="1566384" y="1847333"/>
                  </a:lnTo>
                  <a:lnTo>
                    <a:pt x="0" y="1847333"/>
                  </a:lnTo>
                  <a:lnTo>
                    <a:pt x="0" y="0"/>
                  </a:lnTo>
                  <a:close/>
                </a:path>
              </a:pathLst>
            </a:custGeom>
            <a:blipFill>
              <a:blip r:embed="rId5"/>
              <a:stretch>
                <a:fillRect/>
              </a:stretch>
            </a:blipFill>
          </p:spPr>
          <p:txBody>
            <a:bodyPr/>
            <a:lstStyle/>
            <a:p>
              <a:endParaRPr lang="en-IN"/>
            </a:p>
          </p:txBody>
        </p:sp>
      </p:grpSp>
      <p:sp>
        <p:nvSpPr>
          <p:cNvPr id="10" name="TextBox 10"/>
          <p:cNvSpPr txBox="1"/>
          <p:nvPr/>
        </p:nvSpPr>
        <p:spPr>
          <a:xfrm>
            <a:off x="4398026" y="2360491"/>
            <a:ext cx="9491947" cy="936625"/>
          </a:xfrm>
          <a:prstGeom prst="rect">
            <a:avLst/>
          </a:prstGeom>
        </p:spPr>
        <p:txBody>
          <a:bodyPr lIns="0" tIns="0" rIns="0" bIns="0" rtlCol="0" anchor="t">
            <a:spAutoFit/>
          </a:bodyPr>
          <a:lstStyle/>
          <a:p>
            <a:pPr algn="ctr">
              <a:lnSpc>
                <a:spcPts val="7699"/>
              </a:lnSpc>
            </a:pPr>
            <a:r>
              <a:rPr lang="en-US" sz="5499" dirty="0">
                <a:solidFill>
                  <a:srgbClr val="FFFFFF"/>
                </a:solidFill>
                <a:latin typeface="Archivo Black"/>
                <a:ea typeface="Archivo Black"/>
                <a:cs typeface="Archivo Black"/>
                <a:sym typeface="Archivo Black"/>
              </a:rPr>
              <a:t>Problem Statement</a:t>
            </a:r>
          </a:p>
        </p:txBody>
      </p:sp>
      <p:sp>
        <p:nvSpPr>
          <p:cNvPr id="11" name="TextBox 10">
            <a:extLst>
              <a:ext uri="{FF2B5EF4-FFF2-40B4-BE49-F238E27FC236}">
                <a16:creationId xmlns:a16="http://schemas.microsoft.com/office/drawing/2014/main" id="{FF44390B-6A77-8293-0431-1CDAB2C8FBFC}"/>
              </a:ext>
            </a:extLst>
          </p:cNvPr>
          <p:cNvSpPr txBox="1"/>
          <p:nvPr/>
        </p:nvSpPr>
        <p:spPr>
          <a:xfrm>
            <a:off x="304800" y="3964441"/>
            <a:ext cx="17060923" cy="5632311"/>
          </a:xfrm>
          <a:prstGeom prst="rect">
            <a:avLst/>
          </a:prstGeom>
          <a:noFill/>
        </p:spPr>
        <p:txBody>
          <a:bodyPr wrap="square" rtlCol="0">
            <a:spAutoFit/>
          </a:bodyPr>
          <a:lstStyle/>
          <a:p>
            <a:pPr algn="just"/>
            <a:r>
              <a:rPr lang="en-US" sz="4000" dirty="0">
                <a:solidFill>
                  <a:schemeClr val="bg1"/>
                </a:solidFill>
                <a:latin typeface="Times New Roman" panose="02020603050405020304" pitchFamily="18" charset="0"/>
                <a:cs typeface="Times New Roman" panose="02020603050405020304" pitchFamily="18" charset="0"/>
              </a:rPr>
              <a:t>Al for Predicting and Mitigating Disease Outbreaks in Vulnerable Populations</a:t>
            </a:r>
          </a:p>
          <a:p>
            <a:pPr algn="just"/>
            <a:r>
              <a:rPr lang="en-US" sz="4000" dirty="0">
                <a:solidFill>
                  <a:schemeClr val="bg1"/>
                </a:solidFill>
                <a:latin typeface="Times New Roman" panose="02020603050405020304" pitchFamily="18" charset="0"/>
                <a:cs typeface="Times New Roman" panose="02020603050405020304" pitchFamily="18" charset="0"/>
              </a:rPr>
              <a:t>Global pandemics and regional disease outbreaks often disproportionately affect vulnerable populations due to delayed response and lack of predictive measures. Develop an Al system to predict potential disease outbreaks. The system should aim to decrease the spread of infectious diseases and support the development of resilient communities.</a:t>
            </a:r>
          </a:p>
          <a:p>
            <a:pPr algn="just"/>
            <a:r>
              <a:rPr lang="en-US" sz="4000" dirty="0">
                <a:solidFill>
                  <a:schemeClr val="bg1"/>
                </a:solidFill>
                <a:latin typeface="Times New Roman" panose="02020603050405020304" pitchFamily="18" charset="0"/>
                <a:cs typeface="Times New Roman" panose="02020603050405020304" pitchFamily="18" charset="0"/>
              </a:rPr>
              <a:t>SDGs addressed:</a:t>
            </a:r>
          </a:p>
          <a:p>
            <a:pPr algn="just"/>
            <a:r>
              <a:rPr lang="en-US" sz="4000" dirty="0">
                <a:solidFill>
                  <a:schemeClr val="bg1"/>
                </a:solidFill>
                <a:latin typeface="Times New Roman" panose="02020603050405020304" pitchFamily="18" charset="0"/>
                <a:cs typeface="Times New Roman" panose="02020603050405020304" pitchFamily="18" charset="0"/>
              </a:rPr>
              <a:t>1. SDG 3: Good Health and Well-Being</a:t>
            </a:r>
          </a:p>
          <a:p>
            <a:pPr algn="just"/>
            <a:r>
              <a:rPr lang="en-US" sz="4000" dirty="0">
                <a:solidFill>
                  <a:schemeClr val="bg1"/>
                </a:solidFill>
                <a:latin typeface="Times New Roman" panose="02020603050405020304" pitchFamily="18" charset="0"/>
                <a:cs typeface="Times New Roman" panose="02020603050405020304" pitchFamily="18" charset="0"/>
              </a:rPr>
              <a:t>2. SDG 11: Sustainable Cities and Communities</a:t>
            </a:r>
            <a:endParaRPr lang="en-IN"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49880" y="0"/>
            <a:ext cx="23387760" cy="10287000"/>
          </a:xfrm>
          <a:custGeom>
            <a:avLst/>
            <a:gdLst/>
            <a:ahLst/>
            <a:cxnLst/>
            <a:rect l="l" t="t" r="r" b="b"/>
            <a:pathLst>
              <a:path w="23387760" h="10287000">
                <a:moveTo>
                  <a:pt x="0" y="0"/>
                </a:moveTo>
                <a:lnTo>
                  <a:pt x="23387760" y="0"/>
                </a:lnTo>
                <a:lnTo>
                  <a:pt x="23387760" y="10287000"/>
                </a:lnTo>
                <a:lnTo>
                  <a:pt x="0" y="10287000"/>
                </a:lnTo>
                <a:lnTo>
                  <a:pt x="0" y="0"/>
                </a:lnTo>
                <a:close/>
              </a:path>
            </a:pathLst>
          </a:custGeom>
          <a:blipFill>
            <a:blip r:embed="rId2"/>
            <a:stretch>
              <a:fillRect t="-83208" b="-83208"/>
            </a:stretch>
          </a:blipFill>
        </p:spPr>
        <p:txBody>
          <a:bodyPr/>
          <a:lstStyle/>
          <a:p>
            <a:endParaRPr lang="en-IN"/>
          </a:p>
        </p:txBody>
      </p:sp>
      <p:grpSp>
        <p:nvGrpSpPr>
          <p:cNvPr id="3" name="Group 3"/>
          <p:cNvGrpSpPr/>
          <p:nvPr/>
        </p:nvGrpSpPr>
        <p:grpSpPr>
          <a:xfrm>
            <a:off x="-1711656" y="-640111"/>
            <a:ext cx="21018409" cy="12315557"/>
            <a:chOff x="0" y="0"/>
            <a:chExt cx="5535713" cy="3243604"/>
          </a:xfrm>
        </p:grpSpPr>
        <p:sp>
          <p:nvSpPr>
            <p:cNvPr id="4" name="Freeform 4"/>
            <p:cNvSpPr/>
            <p:nvPr/>
          </p:nvSpPr>
          <p:spPr>
            <a:xfrm>
              <a:off x="0" y="0"/>
              <a:ext cx="5535713" cy="3243604"/>
            </a:xfrm>
            <a:custGeom>
              <a:avLst/>
              <a:gdLst/>
              <a:ahLst/>
              <a:cxnLst/>
              <a:rect l="l" t="t" r="r" b="b"/>
              <a:pathLst>
                <a:path w="5535713" h="3243604">
                  <a:moveTo>
                    <a:pt x="0" y="0"/>
                  </a:moveTo>
                  <a:lnTo>
                    <a:pt x="5535713" y="0"/>
                  </a:lnTo>
                  <a:lnTo>
                    <a:pt x="5535713" y="3243604"/>
                  </a:lnTo>
                  <a:lnTo>
                    <a:pt x="0" y="3243604"/>
                  </a:lnTo>
                  <a:close/>
                </a:path>
              </a:pathLst>
            </a:custGeom>
            <a:gradFill rotWithShape="1">
              <a:gsLst>
                <a:gs pos="0">
                  <a:srgbClr val="000D10">
                    <a:alpha val="53000"/>
                  </a:srgbClr>
                </a:gs>
                <a:gs pos="50000">
                  <a:srgbClr val="121F29">
                    <a:alpha val="53000"/>
                  </a:srgbClr>
                </a:gs>
                <a:gs pos="100000">
                  <a:srgbClr val="2E1E2E">
                    <a:alpha val="53000"/>
                  </a:srgbClr>
                </a:gs>
              </a:gsLst>
              <a:lin ang="0"/>
            </a:gradFill>
          </p:spPr>
          <p:txBody>
            <a:bodyPr/>
            <a:lstStyle/>
            <a:p>
              <a:endParaRPr lang="en-IN"/>
            </a:p>
          </p:txBody>
        </p:sp>
        <p:sp>
          <p:nvSpPr>
            <p:cNvPr id="5" name="TextBox 5"/>
            <p:cNvSpPr txBox="1"/>
            <p:nvPr/>
          </p:nvSpPr>
          <p:spPr>
            <a:xfrm>
              <a:off x="0" y="-38100"/>
              <a:ext cx="5535713" cy="328170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922277" y="500696"/>
            <a:ext cx="16443446" cy="1404549"/>
            <a:chOff x="0" y="0"/>
            <a:chExt cx="21924594" cy="1872733"/>
          </a:xfrm>
        </p:grpSpPr>
        <p:sp>
          <p:nvSpPr>
            <p:cNvPr id="7" name="Freeform 7"/>
            <p:cNvSpPr/>
            <p:nvPr/>
          </p:nvSpPr>
          <p:spPr>
            <a:xfrm>
              <a:off x="8781533" y="25400"/>
              <a:ext cx="4641569" cy="1847333"/>
            </a:xfrm>
            <a:custGeom>
              <a:avLst/>
              <a:gdLst/>
              <a:ahLst/>
              <a:cxnLst/>
              <a:rect l="l" t="t" r="r" b="b"/>
              <a:pathLst>
                <a:path w="4641569" h="1847333">
                  <a:moveTo>
                    <a:pt x="0" y="0"/>
                  </a:moveTo>
                  <a:lnTo>
                    <a:pt x="4641568" y="0"/>
                  </a:lnTo>
                  <a:lnTo>
                    <a:pt x="4641568" y="1847333"/>
                  </a:lnTo>
                  <a:lnTo>
                    <a:pt x="0" y="1847333"/>
                  </a:lnTo>
                  <a:lnTo>
                    <a:pt x="0" y="0"/>
                  </a:lnTo>
                  <a:close/>
                </a:path>
              </a:pathLst>
            </a:custGeom>
            <a:blipFill>
              <a:blip r:embed="rId3"/>
              <a:stretch>
                <a:fillRect/>
              </a:stretch>
            </a:blipFill>
          </p:spPr>
          <p:txBody>
            <a:bodyPr/>
            <a:lstStyle/>
            <a:p>
              <a:endParaRPr lang="en-IN"/>
            </a:p>
          </p:txBody>
        </p:sp>
        <p:sp>
          <p:nvSpPr>
            <p:cNvPr id="8" name="Freeform 8"/>
            <p:cNvSpPr/>
            <p:nvPr/>
          </p:nvSpPr>
          <p:spPr>
            <a:xfrm>
              <a:off x="0" y="0"/>
              <a:ext cx="1847333" cy="1847333"/>
            </a:xfrm>
            <a:custGeom>
              <a:avLst/>
              <a:gdLst/>
              <a:ahLst/>
              <a:cxnLst/>
              <a:rect l="l" t="t" r="r" b="b"/>
              <a:pathLst>
                <a:path w="1847333" h="1847333">
                  <a:moveTo>
                    <a:pt x="0" y="0"/>
                  </a:moveTo>
                  <a:lnTo>
                    <a:pt x="1847333" y="0"/>
                  </a:lnTo>
                  <a:lnTo>
                    <a:pt x="1847333" y="1847333"/>
                  </a:lnTo>
                  <a:lnTo>
                    <a:pt x="0" y="1847333"/>
                  </a:lnTo>
                  <a:lnTo>
                    <a:pt x="0" y="0"/>
                  </a:lnTo>
                  <a:close/>
                </a:path>
              </a:pathLst>
            </a:custGeom>
            <a:blipFill>
              <a:blip r:embed="rId4"/>
              <a:stretch>
                <a:fillRect/>
              </a:stretch>
            </a:blipFill>
          </p:spPr>
          <p:txBody>
            <a:bodyPr/>
            <a:lstStyle/>
            <a:p>
              <a:endParaRPr lang="en-IN"/>
            </a:p>
          </p:txBody>
        </p:sp>
        <p:sp>
          <p:nvSpPr>
            <p:cNvPr id="9" name="Freeform 9"/>
            <p:cNvSpPr/>
            <p:nvPr/>
          </p:nvSpPr>
          <p:spPr>
            <a:xfrm>
              <a:off x="20358210" y="0"/>
              <a:ext cx="1566384" cy="1847333"/>
            </a:xfrm>
            <a:custGeom>
              <a:avLst/>
              <a:gdLst/>
              <a:ahLst/>
              <a:cxnLst/>
              <a:rect l="l" t="t" r="r" b="b"/>
              <a:pathLst>
                <a:path w="1566384" h="1847333">
                  <a:moveTo>
                    <a:pt x="0" y="0"/>
                  </a:moveTo>
                  <a:lnTo>
                    <a:pt x="1566384" y="0"/>
                  </a:lnTo>
                  <a:lnTo>
                    <a:pt x="1566384" y="1847333"/>
                  </a:lnTo>
                  <a:lnTo>
                    <a:pt x="0" y="1847333"/>
                  </a:lnTo>
                  <a:lnTo>
                    <a:pt x="0" y="0"/>
                  </a:lnTo>
                  <a:close/>
                </a:path>
              </a:pathLst>
            </a:custGeom>
            <a:blipFill>
              <a:blip r:embed="rId5"/>
              <a:stretch>
                <a:fillRect/>
              </a:stretch>
            </a:blipFill>
          </p:spPr>
          <p:txBody>
            <a:bodyPr/>
            <a:lstStyle/>
            <a:p>
              <a:endParaRPr lang="en-IN"/>
            </a:p>
          </p:txBody>
        </p:sp>
      </p:grpSp>
      <p:sp>
        <p:nvSpPr>
          <p:cNvPr id="10" name="TextBox 10"/>
          <p:cNvSpPr txBox="1"/>
          <p:nvPr/>
        </p:nvSpPr>
        <p:spPr>
          <a:xfrm>
            <a:off x="3786011" y="2373336"/>
            <a:ext cx="10715978" cy="936625"/>
          </a:xfrm>
          <a:prstGeom prst="rect">
            <a:avLst/>
          </a:prstGeom>
        </p:spPr>
        <p:txBody>
          <a:bodyPr lIns="0" tIns="0" rIns="0" bIns="0" rtlCol="0" anchor="t">
            <a:spAutoFit/>
          </a:bodyPr>
          <a:lstStyle/>
          <a:p>
            <a:pPr algn="ctr">
              <a:lnSpc>
                <a:spcPts val="7699"/>
              </a:lnSpc>
            </a:pPr>
            <a:r>
              <a:rPr lang="en-US" sz="5499">
                <a:solidFill>
                  <a:srgbClr val="FFFFFF"/>
                </a:solidFill>
                <a:latin typeface="Archivo Black"/>
                <a:ea typeface="Archivo Black"/>
                <a:cs typeface="Archivo Black"/>
                <a:sym typeface="Archivo Black"/>
              </a:rPr>
              <a:t>Solution Overview</a:t>
            </a:r>
          </a:p>
        </p:txBody>
      </p:sp>
      <p:sp>
        <p:nvSpPr>
          <p:cNvPr id="11" name="TextBox 10">
            <a:extLst>
              <a:ext uri="{FF2B5EF4-FFF2-40B4-BE49-F238E27FC236}">
                <a16:creationId xmlns:a16="http://schemas.microsoft.com/office/drawing/2014/main" id="{25F5B75D-4568-427B-B90F-2493EB37C2FA}"/>
              </a:ext>
            </a:extLst>
          </p:cNvPr>
          <p:cNvSpPr txBox="1"/>
          <p:nvPr/>
        </p:nvSpPr>
        <p:spPr>
          <a:xfrm>
            <a:off x="0" y="3309961"/>
            <a:ext cx="17907000" cy="7417415"/>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HEALTH GUARD employs an AI-driven framework that integrates various data sources to enhance outbreak prediction and prevention. The core components include:</a:t>
            </a:r>
          </a:p>
          <a:p>
            <a:pPr>
              <a:buFont typeface="+mj-lt"/>
              <a:buAutoNum type="arabicPeriod"/>
            </a:pPr>
            <a:r>
              <a:rPr lang="en-US" sz="2800" b="1" dirty="0">
                <a:solidFill>
                  <a:schemeClr val="bg1"/>
                </a:solidFill>
                <a:latin typeface="Times New Roman" panose="02020603050405020304" pitchFamily="18" charset="0"/>
                <a:cs typeface="Times New Roman" panose="02020603050405020304" pitchFamily="18" charset="0"/>
              </a:rPr>
              <a:t>Data Integration and Preprocessing</a:t>
            </a:r>
            <a:r>
              <a:rPr lang="en-US" sz="2800" dirty="0">
                <a:solidFill>
                  <a:schemeClr val="bg1"/>
                </a:solidFill>
                <a:latin typeface="Times New Roman" panose="02020603050405020304" pitchFamily="18" charset="0"/>
                <a:cs typeface="Times New Roman" panose="02020603050405020304" pitchFamily="18" charset="0"/>
              </a:rPr>
              <a:t>: Collecting multi-modal data from healthcare records, environmental factors, and social media to identify disease patterns.</a:t>
            </a:r>
          </a:p>
          <a:p>
            <a:pPr>
              <a:buFont typeface="+mj-lt"/>
              <a:buAutoNum type="arabicPeriod"/>
            </a:pPr>
            <a:r>
              <a:rPr lang="en-US" sz="2800" b="1" dirty="0">
                <a:solidFill>
                  <a:schemeClr val="bg1"/>
                </a:solidFill>
                <a:latin typeface="Times New Roman" panose="02020603050405020304" pitchFamily="18" charset="0"/>
                <a:cs typeface="Times New Roman" panose="02020603050405020304" pitchFamily="18" charset="0"/>
              </a:rPr>
              <a:t>Machine Learning Models</a:t>
            </a:r>
            <a:r>
              <a:rPr lang="en-US" sz="2800" dirty="0">
                <a:solidFill>
                  <a:schemeClr val="bg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800" b="1" dirty="0">
                <a:solidFill>
                  <a:schemeClr val="bg1"/>
                </a:solidFill>
                <a:latin typeface="Times New Roman" panose="02020603050405020304" pitchFamily="18" charset="0"/>
                <a:cs typeface="Times New Roman" panose="02020603050405020304" pitchFamily="18" charset="0"/>
              </a:rPr>
              <a:t>Time Series Analysis</a:t>
            </a:r>
            <a:r>
              <a:rPr lang="en-US" sz="2800" dirty="0">
                <a:solidFill>
                  <a:schemeClr val="bg1"/>
                </a:solidFill>
                <a:latin typeface="Times New Roman" panose="02020603050405020304" pitchFamily="18" charset="0"/>
                <a:cs typeface="Times New Roman" panose="02020603050405020304" pitchFamily="18" charset="0"/>
              </a:rPr>
              <a:t> for historical trend identification.</a:t>
            </a:r>
          </a:p>
          <a:p>
            <a:pPr marL="742950" lvl="1" indent="-285750">
              <a:buFont typeface="+mj-lt"/>
              <a:buAutoNum type="arabicPeriod"/>
            </a:pPr>
            <a:r>
              <a:rPr lang="en-US" sz="2800" b="1" dirty="0">
                <a:solidFill>
                  <a:schemeClr val="bg1"/>
                </a:solidFill>
                <a:latin typeface="Times New Roman" panose="02020603050405020304" pitchFamily="18" charset="0"/>
                <a:cs typeface="Times New Roman" panose="02020603050405020304" pitchFamily="18" charset="0"/>
              </a:rPr>
              <a:t>Social Network Analysis</a:t>
            </a:r>
            <a:r>
              <a:rPr lang="en-US" sz="2800" dirty="0">
                <a:solidFill>
                  <a:schemeClr val="bg1"/>
                </a:solidFill>
                <a:latin typeface="Times New Roman" panose="02020603050405020304" pitchFamily="18" charset="0"/>
                <a:cs typeface="Times New Roman" panose="02020603050405020304" pitchFamily="18" charset="0"/>
              </a:rPr>
              <a:t> to map transmission pathways.</a:t>
            </a:r>
          </a:p>
          <a:p>
            <a:pPr>
              <a:buFont typeface="+mj-lt"/>
              <a:buAutoNum type="arabicPeriod"/>
            </a:pPr>
            <a:r>
              <a:rPr lang="en-US" sz="2800" b="1" dirty="0">
                <a:solidFill>
                  <a:schemeClr val="bg1"/>
                </a:solidFill>
                <a:latin typeface="Times New Roman" panose="02020603050405020304" pitchFamily="18" charset="0"/>
                <a:cs typeface="Times New Roman" panose="02020603050405020304" pitchFamily="18" charset="0"/>
              </a:rPr>
              <a:t>Early Warning Systems</a:t>
            </a:r>
            <a:r>
              <a:rPr lang="en-US" sz="2800" dirty="0">
                <a:solidFill>
                  <a:schemeClr val="bg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800" dirty="0">
                <a:solidFill>
                  <a:schemeClr val="bg1"/>
                </a:solidFill>
                <a:latin typeface="Times New Roman" panose="02020603050405020304" pitchFamily="18" charset="0"/>
                <a:cs typeface="Times New Roman" panose="02020603050405020304" pitchFamily="18" charset="0"/>
              </a:rPr>
              <a:t>Real-time monitoring for outbreak detection.</a:t>
            </a:r>
          </a:p>
          <a:p>
            <a:pPr marL="742950" lvl="1" indent="-285750">
              <a:buFont typeface="+mj-lt"/>
              <a:buAutoNum type="arabicPeriod"/>
            </a:pPr>
            <a:r>
              <a:rPr lang="en-US" sz="2800" dirty="0">
                <a:solidFill>
                  <a:schemeClr val="bg1"/>
                </a:solidFill>
                <a:latin typeface="Times New Roman" panose="02020603050405020304" pitchFamily="18" charset="0"/>
                <a:cs typeface="Times New Roman" panose="02020603050405020304" pitchFamily="18" charset="0"/>
              </a:rPr>
              <a:t>Automated alerts for swift response.</a:t>
            </a:r>
          </a:p>
          <a:p>
            <a:pPr>
              <a:buFont typeface="+mj-lt"/>
              <a:buAutoNum type="arabicPeriod"/>
            </a:pPr>
            <a:r>
              <a:rPr lang="en-US" sz="2800" b="1" dirty="0">
                <a:solidFill>
                  <a:schemeClr val="bg1"/>
                </a:solidFill>
                <a:latin typeface="Times New Roman" panose="02020603050405020304" pitchFamily="18" charset="0"/>
                <a:cs typeface="Times New Roman" panose="02020603050405020304" pitchFamily="18" charset="0"/>
              </a:rPr>
              <a:t>Community Empowerment</a:t>
            </a:r>
            <a:r>
              <a:rPr lang="en-US" sz="2800" dirty="0">
                <a:solidFill>
                  <a:schemeClr val="bg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800" dirty="0">
                <a:solidFill>
                  <a:schemeClr val="bg1"/>
                </a:solidFill>
                <a:latin typeface="Times New Roman" panose="02020603050405020304" pitchFamily="18" charset="0"/>
                <a:cs typeface="Times New Roman" panose="02020603050405020304" pitchFamily="18" charset="0"/>
              </a:rPr>
              <a:t>Involving local communities in data collection and response efforts.</a:t>
            </a:r>
          </a:p>
          <a:p>
            <a:pPr marL="742950" lvl="1" indent="-285750">
              <a:buFont typeface="+mj-lt"/>
              <a:buAutoNum type="arabicPeriod"/>
            </a:pPr>
            <a:r>
              <a:rPr lang="en-US" sz="2800" dirty="0">
                <a:solidFill>
                  <a:schemeClr val="bg1"/>
                </a:solidFill>
                <a:latin typeface="Times New Roman" panose="02020603050405020304" pitchFamily="18" charset="0"/>
                <a:cs typeface="Times New Roman" panose="02020603050405020304" pitchFamily="18" charset="0"/>
              </a:rPr>
              <a:t>Capacity-building initiatives to enhance local outbreak management capabilities.</a:t>
            </a:r>
          </a:p>
          <a:p>
            <a:pPr>
              <a:buFont typeface="+mj-lt"/>
              <a:buAutoNum type="arabicPeriod"/>
            </a:pPr>
            <a:r>
              <a:rPr lang="en-US" sz="2800" b="1" dirty="0">
                <a:solidFill>
                  <a:schemeClr val="bg1"/>
                </a:solidFill>
                <a:latin typeface="Times New Roman" panose="02020603050405020304" pitchFamily="18" charset="0"/>
                <a:cs typeface="Times New Roman" panose="02020603050405020304" pitchFamily="18" charset="0"/>
              </a:rPr>
              <a:t>Ethical AI Use</a:t>
            </a:r>
            <a:r>
              <a:rPr lang="en-US" sz="2800" dirty="0">
                <a:solidFill>
                  <a:schemeClr val="bg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800" dirty="0">
                <a:solidFill>
                  <a:schemeClr val="bg1"/>
                </a:solidFill>
                <a:latin typeface="Times New Roman" panose="02020603050405020304" pitchFamily="18" charset="0"/>
                <a:cs typeface="Times New Roman" panose="02020603050405020304" pitchFamily="18" charset="0"/>
              </a:rPr>
              <a:t>Safeguarding data privacy.</a:t>
            </a:r>
          </a:p>
          <a:p>
            <a:pPr marL="742950" lvl="1" indent="-285750">
              <a:buFont typeface="+mj-lt"/>
              <a:buAutoNum type="arabicPeriod"/>
            </a:pPr>
            <a:r>
              <a:rPr lang="en-US" sz="2800" dirty="0">
                <a:solidFill>
                  <a:schemeClr val="bg1"/>
                </a:solidFill>
                <a:latin typeface="Times New Roman" panose="02020603050405020304" pitchFamily="18" charset="0"/>
                <a:cs typeface="Times New Roman" panose="02020603050405020304" pitchFamily="18" charset="0"/>
              </a:rPr>
              <a:t>Ensuring fairness and accountability in AI decision-making.</a:t>
            </a:r>
          </a:p>
          <a:p>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49880" y="0"/>
            <a:ext cx="23387760" cy="10287000"/>
          </a:xfrm>
          <a:custGeom>
            <a:avLst/>
            <a:gdLst/>
            <a:ahLst/>
            <a:cxnLst/>
            <a:rect l="l" t="t" r="r" b="b"/>
            <a:pathLst>
              <a:path w="23387760" h="10287000">
                <a:moveTo>
                  <a:pt x="0" y="0"/>
                </a:moveTo>
                <a:lnTo>
                  <a:pt x="23387760" y="0"/>
                </a:lnTo>
                <a:lnTo>
                  <a:pt x="23387760" y="10287000"/>
                </a:lnTo>
                <a:lnTo>
                  <a:pt x="0" y="10287000"/>
                </a:lnTo>
                <a:lnTo>
                  <a:pt x="0" y="0"/>
                </a:lnTo>
                <a:close/>
              </a:path>
            </a:pathLst>
          </a:custGeom>
          <a:blipFill>
            <a:blip r:embed="rId2"/>
            <a:stretch>
              <a:fillRect t="-83208" b="-83208"/>
            </a:stretch>
          </a:blipFill>
        </p:spPr>
        <p:txBody>
          <a:bodyPr/>
          <a:lstStyle/>
          <a:p>
            <a:endParaRPr lang="en-IN"/>
          </a:p>
        </p:txBody>
      </p:sp>
      <p:grpSp>
        <p:nvGrpSpPr>
          <p:cNvPr id="3" name="Group 3"/>
          <p:cNvGrpSpPr/>
          <p:nvPr/>
        </p:nvGrpSpPr>
        <p:grpSpPr>
          <a:xfrm>
            <a:off x="-1706894" y="-1409700"/>
            <a:ext cx="21018409" cy="12315557"/>
            <a:chOff x="0" y="0"/>
            <a:chExt cx="5535713" cy="3243604"/>
          </a:xfrm>
        </p:grpSpPr>
        <p:sp>
          <p:nvSpPr>
            <p:cNvPr id="4" name="Freeform 4"/>
            <p:cNvSpPr/>
            <p:nvPr/>
          </p:nvSpPr>
          <p:spPr>
            <a:xfrm>
              <a:off x="0" y="0"/>
              <a:ext cx="5535713" cy="3243604"/>
            </a:xfrm>
            <a:custGeom>
              <a:avLst/>
              <a:gdLst/>
              <a:ahLst/>
              <a:cxnLst/>
              <a:rect l="l" t="t" r="r" b="b"/>
              <a:pathLst>
                <a:path w="5535713" h="3243604">
                  <a:moveTo>
                    <a:pt x="0" y="0"/>
                  </a:moveTo>
                  <a:lnTo>
                    <a:pt x="5535713" y="0"/>
                  </a:lnTo>
                  <a:lnTo>
                    <a:pt x="5535713" y="3243604"/>
                  </a:lnTo>
                  <a:lnTo>
                    <a:pt x="0" y="3243604"/>
                  </a:lnTo>
                  <a:close/>
                </a:path>
              </a:pathLst>
            </a:custGeom>
            <a:gradFill rotWithShape="1">
              <a:gsLst>
                <a:gs pos="0">
                  <a:srgbClr val="000D10">
                    <a:alpha val="53000"/>
                  </a:srgbClr>
                </a:gs>
                <a:gs pos="50000">
                  <a:srgbClr val="121F29">
                    <a:alpha val="53000"/>
                  </a:srgbClr>
                </a:gs>
                <a:gs pos="100000">
                  <a:srgbClr val="2E1E2E">
                    <a:alpha val="53000"/>
                  </a:srgbClr>
                </a:gs>
              </a:gsLst>
              <a:lin ang="0"/>
            </a:gradFill>
          </p:spPr>
          <p:txBody>
            <a:bodyPr/>
            <a:lstStyle/>
            <a:p>
              <a:endParaRPr lang="en-IN"/>
            </a:p>
          </p:txBody>
        </p:sp>
        <p:sp>
          <p:nvSpPr>
            <p:cNvPr id="5" name="TextBox 5"/>
            <p:cNvSpPr txBox="1"/>
            <p:nvPr/>
          </p:nvSpPr>
          <p:spPr>
            <a:xfrm>
              <a:off x="0" y="-38100"/>
              <a:ext cx="5535713" cy="328170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922277" y="500696"/>
            <a:ext cx="16443446" cy="1404549"/>
            <a:chOff x="0" y="0"/>
            <a:chExt cx="21924594" cy="1872733"/>
          </a:xfrm>
        </p:grpSpPr>
        <p:sp>
          <p:nvSpPr>
            <p:cNvPr id="7" name="Freeform 7"/>
            <p:cNvSpPr/>
            <p:nvPr/>
          </p:nvSpPr>
          <p:spPr>
            <a:xfrm>
              <a:off x="8781533" y="25400"/>
              <a:ext cx="4641569" cy="1847333"/>
            </a:xfrm>
            <a:custGeom>
              <a:avLst/>
              <a:gdLst/>
              <a:ahLst/>
              <a:cxnLst/>
              <a:rect l="l" t="t" r="r" b="b"/>
              <a:pathLst>
                <a:path w="4641569" h="1847333">
                  <a:moveTo>
                    <a:pt x="0" y="0"/>
                  </a:moveTo>
                  <a:lnTo>
                    <a:pt x="4641568" y="0"/>
                  </a:lnTo>
                  <a:lnTo>
                    <a:pt x="4641568" y="1847333"/>
                  </a:lnTo>
                  <a:lnTo>
                    <a:pt x="0" y="1847333"/>
                  </a:lnTo>
                  <a:lnTo>
                    <a:pt x="0" y="0"/>
                  </a:lnTo>
                  <a:close/>
                </a:path>
              </a:pathLst>
            </a:custGeom>
            <a:blipFill>
              <a:blip r:embed="rId3"/>
              <a:stretch>
                <a:fillRect/>
              </a:stretch>
            </a:blipFill>
          </p:spPr>
          <p:txBody>
            <a:bodyPr/>
            <a:lstStyle/>
            <a:p>
              <a:endParaRPr lang="en-IN"/>
            </a:p>
          </p:txBody>
        </p:sp>
        <p:sp>
          <p:nvSpPr>
            <p:cNvPr id="8" name="Freeform 8"/>
            <p:cNvSpPr/>
            <p:nvPr/>
          </p:nvSpPr>
          <p:spPr>
            <a:xfrm>
              <a:off x="0" y="0"/>
              <a:ext cx="1847333" cy="1847333"/>
            </a:xfrm>
            <a:custGeom>
              <a:avLst/>
              <a:gdLst/>
              <a:ahLst/>
              <a:cxnLst/>
              <a:rect l="l" t="t" r="r" b="b"/>
              <a:pathLst>
                <a:path w="1847333" h="1847333">
                  <a:moveTo>
                    <a:pt x="0" y="0"/>
                  </a:moveTo>
                  <a:lnTo>
                    <a:pt x="1847333" y="0"/>
                  </a:lnTo>
                  <a:lnTo>
                    <a:pt x="1847333" y="1847333"/>
                  </a:lnTo>
                  <a:lnTo>
                    <a:pt x="0" y="1847333"/>
                  </a:lnTo>
                  <a:lnTo>
                    <a:pt x="0" y="0"/>
                  </a:lnTo>
                  <a:close/>
                </a:path>
              </a:pathLst>
            </a:custGeom>
            <a:blipFill>
              <a:blip r:embed="rId4"/>
              <a:stretch>
                <a:fillRect/>
              </a:stretch>
            </a:blipFill>
          </p:spPr>
          <p:txBody>
            <a:bodyPr/>
            <a:lstStyle/>
            <a:p>
              <a:endParaRPr lang="en-IN"/>
            </a:p>
          </p:txBody>
        </p:sp>
        <p:sp>
          <p:nvSpPr>
            <p:cNvPr id="9" name="Freeform 9"/>
            <p:cNvSpPr/>
            <p:nvPr/>
          </p:nvSpPr>
          <p:spPr>
            <a:xfrm>
              <a:off x="20358210" y="0"/>
              <a:ext cx="1566384" cy="1847333"/>
            </a:xfrm>
            <a:custGeom>
              <a:avLst/>
              <a:gdLst/>
              <a:ahLst/>
              <a:cxnLst/>
              <a:rect l="l" t="t" r="r" b="b"/>
              <a:pathLst>
                <a:path w="1566384" h="1847333">
                  <a:moveTo>
                    <a:pt x="0" y="0"/>
                  </a:moveTo>
                  <a:lnTo>
                    <a:pt x="1566384" y="0"/>
                  </a:lnTo>
                  <a:lnTo>
                    <a:pt x="1566384" y="1847333"/>
                  </a:lnTo>
                  <a:lnTo>
                    <a:pt x="0" y="1847333"/>
                  </a:lnTo>
                  <a:lnTo>
                    <a:pt x="0" y="0"/>
                  </a:lnTo>
                  <a:close/>
                </a:path>
              </a:pathLst>
            </a:custGeom>
            <a:blipFill>
              <a:blip r:embed="rId5"/>
              <a:stretch>
                <a:fillRect/>
              </a:stretch>
            </a:blipFill>
          </p:spPr>
          <p:txBody>
            <a:bodyPr/>
            <a:lstStyle/>
            <a:p>
              <a:endParaRPr lang="en-IN"/>
            </a:p>
          </p:txBody>
        </p:sp>
      </p:grpSp>
      <p:sp>
        <p:nvSpPr>
          <p:cNvPr id="10" name="TextBox 10"/>
          <p:cNvSpPr txBox="1"/>
          <p:nvPr/>
        </p:nvSpPr>
        <p:spPr>
          <a:xfrm>
            <a:off x="5408255" y="2373336"/>
            <a:ext cx="7471490" cy="936625"/>
          </a:xfrm>
          <a:prstGeom prst="rect">
            <a:avLst/>
          </a:prstGeom>
        </p:spPr>
        <p:txBody>
          <a:bodyPr lIns="0" tIns="0" rIns="0" bIns="0" rtlCol="0" anchor="t">
            <a:spAutoFit/>
          </a:bodyPr>
          <a:lstStyle/>
          <a:p>
            <a:pPr algn="ctr">
              <a:lnSpc>
                <a:spcPts val="7699"/>
              </a:lnSpc>
            </a:pPr>
            <a:r>
              <a:rPr lang="en-US" sz="5499">
                <a:solidFill>
                  <a:srgbClr val="FFFFFF"/>
                </a:solidFill>
                <a:latin typeface="Archivo Black"/>
                <a:ea typeface="Archivo Black"/>
                <a:cs typeface="Archivo Black"/>
                <a:sym typeface="Archivo Black"/>
              </a:rPr>
              <a:t>Scalability</a:t>
            </a:r>
          </a:p>
        </p:txBody>
      </p:sp>
      <p:sp>
        <p:nvSpPr>
          <p:cNvPr id="12" name="TextBox 11">
            <a:extLst>
              <a:ext uri="{FF2B5EF4-FFF2-40B4-BE49-F238E27FC236}">
                <a16:creationId xmlns:a16="http://schemas.microsoft.com/office/drawing/2014/main" id="{A82593B5-2A68-F91F-263F-54839CE448A4}"/>
              </a:ext>
            </a:extLst>
          </p:cNvPr>
          <p:cNvSpPr txBox="1"/>
          <p:nvPr/>
        </p:nvSpPr>
        <p:spPr>
          <a:xfrm>
            <a:off x="152399" y="3853108"/>
            <a:ext cx="17068801" cy="6247864"/>
          </a:xfrm>
          <a:prstGeom prst="rect">
            <a:avLst/>
          </a:prstGeom>
          <a:noFill/>
        </p:spPr>
        <p:txBody>
          <a:bodyPr wrap="square" rtlCol="0">
            <a:spAutoFit/>
          </a:bodyPr>
          <a:lstStyle/>
          <a:p>
            <a:pPr algn="just"/>
            <a:r>
              <a:rPr lang="en-US" sz="4000" dirty="0">
                <a:solidFill>
                  <a:schemeClr val="bg1"/>
                </a:solidFill>
                <a:latin typeface="Times New Roman" panose="02020603050405020304" pitchFamily="18" charset="0"/>
                <a:cs typeface="Times New Roman" panose="02020603050405020304" pitchFamily="18" charset="0"/>
              </a:rPr>
              <a:t>The scalability of the solution is emphasized through:</a:t>
            </a:r>
          </a:p>
          <a:p>
            <a:pPr algn="just">
              <a:buFont typeface="+mj-lt"/>
              <a:buAutoNum type="arabicPeriod"/>
            </a:pPr>
            <a:r>
              <a:rPr lang="en-US" sz="4000" b="1" dirty="0">
                <a:solidFill>
                  <a:schemeClr val="bg1"/>
                </a:solidFill>
                <a:latin typeface="Times New Roman" panose="02020603050405020304" pitchFamily="18" charset="0"/>
                <a:cs typeface="Times New Roman" panose="02020603050405020304" pitchFamily="18" charset="0"/>
              </a:rPr>
              <a:t>Adaptability to Data Sources</a:t>
            </a:r>
            <a:r>
              <a:rPr lang="en-US" sz="4000" dirty="0">
                <a:solidFill>
                  <a:schemeClr val="bg1"/>
                </a:solidFill>
                <a:latin typeface="Times New Roman" panose="02020603050405020304" pitchFamily="18" charset="0"/>
                <a:cs typeface="Times New Roman" panose="02020603050405020304" pitchFamily="18" charset="0"/>
              </a:rPr>
              <a:t>: The use of diverse and dynamic data inputs allows the model to be applied in various regions and scenarios.</a:t>
            </a:r>
          </a:p>
          <a:p>
            <a:pPr algn="just">
              <a:buFont typeface="+mj-lt"/>
              <a:buAutoNum type="arabicPeriod"/>
            </a:pPr>
            <a:endParaRPr lang="en-US" sz="4000" dirty="0">
              <a:solidFill>
                <a:schemeClr val="bg1"/>
              </a:solidFill>
              <a:latin typeface="Times New Roman" panose="02020603050405020304" pitchFamily="18" charset="0"/>
              <a:cs typeface="Times New Roman" panose="02020603050405020304" pitchFamily="18" charset="0"/>
            </a:endParaRPr>
          </a:p>
          <a:p>
            <a:pPr algn="just">
              <a:buFont typeface="+mj-lt"/>
              <a:buAutoNum type="arabicPeriod"/>
            </a:pPr>
            <a:r>
              <a:rPr lang="en-US" sz="4000" b="1" dirty="0">
                <a:solidFill>
                  <a:schemeClr val="bg1"/>
                </a:solidFill>
                <a:latin typeface="Times New Roman" panose="02020603050405020304" pitchFamily="18" charset="0"/>
                <a:cs typeface="Times New Roman" panose="02020603050405020304" pitchFamily="18" charset="0"/>
              </a:rPr>
              <a:t>Community Engagement</a:t>
            </a:r>
            <a:r>
              <a:rPr lang="en-US" sz="4000" dirty="0">
                <a:solidFill>
                  <a:schemeClr val="bg1"/>
                </a:solidFill>
                <a:latin typeface="Times New Roman" panose="02020603050405020304" pitchFamily="18" charset="0"/>
                <a:cs typeface="Times New Roman" panose="02020603050405020304" pitchFamily="18" charset="0"/>
              </a:rPr>
              <a:t>: Building local capacities ensures that the system can be tailored to specific community needs and sustained long-term.</a:t>
            </a:r>
          </a:p>
          <a:p>
            <a:pPr algn="just">
              <a:buFont typeface="+mj-lt"/>
              <a:buAutoNum type="arabicPeriod"/>
            </a:pPr>
            <a:endParaRPr lang="en-US" sz="4000" dirty="0">
              <a:solidFill>
                <a:schemeClr val="bg1"/>
              </a:solidFill>
              <a:latin typeface="Times New Roman" panose="02020603050405020304" pitchFamily="18" charset="0"/>
              <a:cs typeface="Times New Roman" panose="02020603050405020304" pitchFamily="18" charset="0"/>
            </a:endParaRPr>
          </a:p>
          <a:p>
            <a:pPr algn="just">
              <a:buFont typeface="+mj-lt"/>
              <a:buAutoNum type="arabicPeriod"/>
            </a:pPr>
            <a:r>
              <a:rPr lang="en-US" sz="4000" b="1" dirty="0">
                <a:solidFill>
                  <a:schemeClr val="bg1"/>
                </a:solidFill>
                <a:latin typeface="Times New Roman" panose="02020603050405020304" pitchFamily="18" charset="0"/>
                <a:cs typeface="Times New Roman" panose="02020603050405020304" pitchFamily="18" charset="0"/>
              </a:rPr>
              <a:t>Real-Time Systems</a:t>
            </a:r>
            <a:r>
              <a:rPr lang="en-US" sz="4000" dirty="0">
                <a:solidFill>
                  <a:schemeClr val="bg1"/>
                </a:solidFill>
                <a:latin typeface="Times New Roman" panose="02020603050405020304" pitchFamily="18" charset="0"/>
                <a:cs typeface="Times New Roman" panose="02020603050405020304" pitchFamily="18" charset="0"/>
              </a:rPr>
              <a:t>: Continuous monitoring and automated alerts make it flexible for both small-scale and widespread implementation.</a:t>
            </a:r>
          </a:p>
          <a:p>
            <a:pPr algn="just"/>
            <a:endParaRPr lang="en-IN"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20493"/>
            <a:ext cx="18288000" cy="10287000"/>
          </a:xfrm>
          <a:custGeom>
            <a:avLst/>
            <a:gdLst/>
            <a:ahLst/>
            <a:cxnLst/>
            <a:rect l="l" t="t" r="r" b="b"/>
            <a:pathLst>
              <a:path w="23387760" h="10287000">
                <a:moveTo>
                  <a:pt x="0" y="0"/>
                </a:moveTo>
                <a:lnTo>
                  <a:pt x="23387760" y="0"/>
                </a:lnTo>
                <a:lnTo>
                  <a:pt x="23387760" y="10287000"/>
                </a:lnTo>
                <a:lnTo>
                  <a:pt x="0" y="10287000"/>
                </a:lnTo>
                <a:lnTo>
                  <a:pt x="0" y="0"/>
                </a:lnTo>
                <a:close/>
              </a:path>
            </a:pathLst>
          </a:custGeom>
          <a:blipFill>
            <a:blip r:embed="rId2"/>
            <a:stretch>
              <a:fillRect t="-83208" b="-83208"/>
            </a:stretch>
          </a:blipFill>
        </p:spPr>
        <p:txBody>
          <a:bodyPr/>
          <a:lstStyle/>
          <a:p>
            <a:endParaRPr lang="en-IN" dirty="0"/>
          </a:p>
        </p:txBody>
      </p:sp>
      <p:grpSp>
        <p:nvGrpSpPr>
          <p:cNvPr id="6" name="Group 6"/>
          <p:cNvGrpSpPr/>
          <p:nvPr/>
        </p:nvGrpSpPr>
        <p:grpSpPr>
          <a:xfrm>
            <a:off x="922277" y="500696"/>
            <a:ext cx="16443446" cy="1404549"/>
            <a:chOff x="0" y="0"/>
            <a:chExt cx="21924594" cy="1872733"/>
          </a:xfrm>
        </p:grpSpPr>
        <p:sp>
          <p:nvSpPr>
            <p:cNvPr id="7" name="Freeform 7"/>
            <p:cNvSpPr/>
            <p:nvPr/>
          </p:nvSpPr>
          <p:spPr>
            <a:xfrm>
              <a:off x="8781533" y="25400"/>
              <a:ext cx="4641569" cy="1847333"/>
            </a:xfrm>
            <a:custGeom>
              <a:avLst/>
              <a:gdLst/>
              <a:ahLst/>
              <a:cxnLst/>
              <a:rect l="l" t="t" r="r" b="b"/>
              <a:pathLst>
                <a:path w="4641569" h="1847333">
                  <a:moveTo>
                    <a:pt x="0" y="0"/>
                  </a:moveTo>
                  <a:lnTo>
                    <a:pt x="4641568" y="0"/>
                  </a:lnTo>
                  <a:lnTo>
                    <a:pt x="4641568" y="1847333"/>
                  </a:lnTo>
                  <a:lnTo>
                    <a:pt x="0" y="1847333"/>
                  </a:lnTo>
                  <a:lnTo>
                    <a:pt x="0" y="0"/>
                  </a:lnTo>
                  <a:close/>
                </a:path>
              </a:pathLst>
            </a:custGeom>
            <a:blipFill>
              <a:blip r:embed="rId3"/>
              <a:stretch>
                <a:fillRect/>
              </a:stretch>
            </a:blipFill>
          </p:spPr>
          <p:txBody>
            <a:bodyPr/>
            <a:lstStyle/>
            <a:p>
              <a:endParaRPr lang="en-IN"/>
            </a:p>
          </p:txBody>
        </p:sp>
        <p:sp>
          <p:nvSpPr>
            <p:cNvPr id="8" name="Freeform 8"/>
            <p:cNvSpPr/>
            <p:nvPr/>
          </p:nvSpPr>
          <p:spPr>
            <a:xfrm>
              <a:off x="0" y="0"/>
              <a:ext cx="1847333" cy="1847333"/>
            </a:xfrm>
            <a:custGeom>
              <a:avLst/>
              <a:gdLst/>
              <a:ahLst/>
              <a:cxnLst/>
              <a:rect l="l" t="t" r="r" b="b"/>
              <a:pathLst>
                <a:path w="1847333" h="1847333">
                  <a:moveTo>
                    <a:pt x="0" y="0"/>
                  </a:moveTo>
                  <a:lnTo>
                    <a:pt x="1847333" y="0"/>
                  </a:lnTo>
                  <a:lnTo>
                    <a:pt x="1847333" y="1847333"/>
                  </a:lnTo>
                  <a:lnTo>
                    <a:pt x="0" y="1847333"/>
                  </a:lnTo>
                  <a:lnTo>
                    <a:pt x="0" y="0"/>
                  </a:lnTo>
                  <a:close/>
                </a:path>
              </a:pathLst>
            </a:custGeom>
            <a:blipFill>
              <a:blip r:embed="rId4"/>
              <a:stretch>
                <a:fillRect/>
              </a:stretch>
            </a:blipFill>
          </p:spPr>
          <p:txBody>
            <a:bodyPr/>
            <a:lstStyle/>
            <a:p>
              <a:endParaRPr lang="en-IN"/>
            </a:p>
          </p:txBody>
        </p:sp>
        <p:sp>
          <p:nvSpPr>
            <p:cNvPr id="9" name="Freeform 9"/>
            <p:cNvSpPr/>
            <p:nvPr/>
          </p:nvSpPr>
          <p:spPr>
            <a:xfrm>
              <a:off x="20358210" y="0"/>
              <a:ext cx="1566384" cy="1847333"/>
            </a:xfrm>
            <a:custGeom>
              <a:avLst/>
              <a:gdLst/>
              <a:ahLst/>
              <a:cxnLst/>
              <a:rect l="l" t="t" r="r" b="b"/>
              <a:pathLst>
                <a:path w="1566384" h="1847333">
                  <a:moveTo>
                    <a:pt x="0" y="0"/>
                  </a:moveTo>
                  <a:lnTo>
                    <a:pt x="1566384" y="0"/>
                  </a:lnTo>
                  <a:lnTo>
                    <a:pt x="1566384" y="1847333"/>
                  </a:lnTo>
                  <a:lnTo>
                    <a:pt x="0" y="1847333"/>
                  </a:lnTo>
                  <a:lnTo>
                    <a:pt x="0" y="0"/>
                  </a:lnTo>
                  <a:close/>
                </a:path>
              </a:pathLst>
            </a:custGeom>
            <a:blipFill>
              <a:blip r:embed="rId5"/>
              <a:stretch>
                <a:fillRect/>
              </a:stretch>
            </a:blipFill>
          </p:spPr>
          <p:txBody>
            <a:bodyPr/>
            <a:lstStyle/>
            <a:p>
              <a:endParaRPr lang="en-IN"/>
            </a:p>
          </p:txBody>
        </p:sp>
      </p:grpSp>
      <p:sp>
        <p:nvSpPr>
          <p:cNvPr id="10" name="TextBox 10"/>
          <p:cNvSpPr txBox="1"/>
          <p:nvPr/>
        </p:nvSpPr>
        <p:spPr>
          <a:xfrm>
            <a:off x="5623455" y="2382693"/>
            <a:ext cx="7041091" cy="936625"/>
          </a:xfrm>
          <a:prstGeom prst="rect">
            <a:avLst/>
          </a:prstGeom>
        </p:spPr>
        <p:txBody>
          <a:bodyPr lIns="0" tIns="0" rIns="0" bIns="0" rtlCol="0" anchor="t">
            <a:spAutoFit/>
          </a:bodyPr>
          <a:lstStyle/>
          <a:p>
            <a:pPr algn="ctr">
              <a:lnSpc>
                <a:spcPts val="7699"/>
              </a:lnSpc>
            </a:pPr>
            <a:r>
              <a:rPr lang="en-US" sz="5499" dirty="0">
                <a:solidFill>
                  <a:srgbClr val="FFFFFF"/>
                </a:solidFill>
                <a:latin typeface="Archivo Black"/>
                <a:ea typeface="Archivo Black"/>
                <a:cs typeface="Archivo Black"/>
                <a:sym typeface="Archivo Black"/>
              </a:rPr>
              <a:t>Interface</a:t>
            </a:r>
          </a:p>
        </p:txBody>
      </p:sp>
      <p:pic>
        <p:nvPicPr>
          <p:cNvPr id="16" name="Picture 15" descr="A screenshot of a computer">
            <a:extLst>
              <a:ext uri="{FF2B5EF4-FFF2-40B4-BE49-F238E27FC236}">
                <a16:creationId xmlns:a16="http://schemas.microsoft.com/office/drawing/2014/main" id="{B7F42282-DBE0-1DAB-7400-363945AFE3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643318"/>
            <a:ext cx="8915400" cy="4395782"/>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48CDBA42-9B50-264B-2788-9240B08E58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15399" y="3635925"/>
            <a:ext cx="8900055" cy="43957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8DC6FCD-811B-436E-9FEE-FC957486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8BAC320-32BC-6FEE-673C-648180645EC8}"/>
              </a:ext>
            </a:extLst>
          </p:cNvPr>
          <p:cNvPicPr>
            <a:picLocks noChangeAspect="1"/>
          </p:cNvPicPr>
          <p:nvPr/>
        </p:nvPicPr>
        <p:blipFill>
          <a:blip r:embed="rId2">
            <a:extLst>
              <a:ext uri="{28A0092B-C50C-407E-A947-70E740481C1C}">
                <a14:useLocalDpi xmlns:a14="http://schemas.microsoft.com/office/drawing/2010/main" val="0"/>
              </a:ext>
            </a:extLst>
          </a:blip>
          <a:srcRect l="6546"/>
          <a:stretch/>
        </p:blipFill>
        <p:spPr>
          <a:xfrm>
            <a:off x="298108" y="257575"/>
            <a:ext cx="8706158" cy="475113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80F03A6-A6E7-63AA-3774-052C56F0ED4C}"/>
              </a:ext>
            </a:extLst>
          </p:cNvPr>
          <p:cNvPicPr>
            <a:picLocks noChangeAspect="1"/>
          </p:cNvPicPr>
          <p:nvPr/>
        </p:nvPicPr>
        <p:blipFill>
          <a:blip r:embed="rId3">
            <a:extLst>
              <a:ext uri="{28A0092B-C50C-407E-A947-70E740481C1C}">
                <a14:useLocalDpi xmlns:a14="http://schemas.microsoft.com/office/drawing/2010/main" val="0"/>
              </a:ext>
            </a:extLst>
          </a:blip>
          <a:srcRect l="6188" r="-1" b="-1"/>
          <a:stretch/>
        </p:blipFill>
        <p:spPr>
          <a:xfrm>
            <a:off x="9293059" y="257575"/>
            <a:ext cx="8696825" cy="475113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BC88219-E6FF-7DA9-B532-2CD39B53ACC6}"/>
              </a:ext>
            </a:extLst>
          </p:cNvPr>
          <p:cNvPicPr>
            <a:picLocks noChangeAspect="1"/>
          </p:cNvPicPr>
          <p:nvPr/>
        </p:nvPicPr>
        <p:blipFill>
          <a:blip r:embed="rId4">
            <a:extLst>
              <a:ext uri="{28A0092B-C50C-407E-A947-70E740481C1C}">
                <a14:useLocalDpi xmlns:a14="http://schemas.microsoft.com/office/drawing/2010/main" val="0"/>
              </a:ext>
            </a:extLst>
          </a:blip>
          <a:srcRect r="-2" b="4813"/>
          <a:stretch/>
        </p:blipFill>
        <p:spPr>
          <a:xfrm>
            <a:off x="298108" y="5266287"/>
            <a:ext cx="8706158" cy="418492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292F9F82-A9F6-0E9A-A28B-F97C3EE00306}"/>
              </a:ext>
            </a:extLst>
          </p:cNvPr>
          <p:cNvPicPr>
            <a:picLocks noChangeAspect="1"/>
          </p:cNvPicPr>
          <p:nvPr/>
        </p:nvPicPr>
        <p:blipFill>
          <a:blip r:embed="rId5">
            <a:extLst>
              <a:ext uri="{28A0092B-C50C-407E-A947-70E740481C1C}">
                <a14:useLocalDpi xmlns:a14="http://schemas.microsoft.com/office/drawing/2010/main" val="0"/>
              </a:ext>
            </a:extLst>
          </a:blip>
          <a:srcRect t="5182"/>
          <a:stretch/>
        </p:blipFill>
        <p:spPr>
          <a:xfrm>
            <a:off x="9293058" y="5266287"/>
            <a:ext cx="8696824" cy="4184922"/>
          </a:xfrm>
          <a:prstGeom prst="rect">
            <a:avLst/>
          </a:prstGeom>
        </p:spPr>
      </p:pic>
    </p:spTree>
    <p:extLst>
      <p:ext uri="{BB962C8B-B14F-4D97-AF65-F5344CB8AC3E}">
        <p14:creationId xmlns:p14="http://schemas.microsoft.com/office/powerpoint/2010/main" val="94910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23387760" h="10287000">
                <a:moveTo>
                  <a:pt x="0" y="0"/>
                </a:moveTo>
                <a:lnTo>
                  <a:pt x="23387760" y="0"/>
                </a:lnTo>
                <a:lnTo>
                  <a:pt x="23387760" y="10287000"/>
                </a:lnTo>
                <a:lnTo>
                  <a:pt x="0" y="10287000"/>
                </a:lnTo>
                <a:lnTo>
                  <a:pt x="0" y="0"/>
                </a:lnTo>
                <a:close/>
              </a:path>
            </a:pathLst>
          </a:custGeom>
          <a:blipFill>
            <a:blip r:embed="rId2"/>
            <a:stretch>
              <a:fillRect t="-83208" b="-83208"/>
            </a:stretch>
          </a:blipFill>
        </p:spPr>
        <p:txBody>
          <a:bodyPr/>
          <a:lstStyle/>
          <a:p>
            <a:endParaRPr lang="en-IN"/>
          </a:p>
        </p:txBody>
      </p:sp>
      <p:grpSp>
        <p:nvGrpSpPr>
          <p:cNvPr id="6" name="Group 6"/>
          <p:cNvGrpSpPr/>
          <p:nvPr/>
        </p:nvGrpSpPr>
        <p:grpSpPr>
          <a:xfrm>
            <a:off x="922277" y="500696"/>
            <a:ext cx="16443446" cy="1404549"/>
            <a:chOff x="0" y="0"/>
            <a:chExt cx="21924594" cy="1872733"/>
          </a:xfrm>
        </p:grpSpPr>
        <p:sp>
          <p:nvSpPr>
            <p:cNvPr id="7" name="Freeform 7"/>
            <p:cNvSpPr/>
            <p:nvPr/>
          </p:nvSpPr>
          <p:spPr>
            <a:xfrm>
              <a:off x="8781533" y="25400"/>
              <a:ext cx="4641569" cy="1847333"/>
            </a:xfrm>
            <a:custGeom>
              <a:avLst/>
              <a:gdLst/>
              <a:ahLst/>
              <a:cxnLst/>
              <a:rect l="l" t="t" r="r" b="b"/>
              <a:pathLst>
                <a:path w="4641569" h="1847333">
                  <a:moveTo>
                    <a:pt x="0" y="0"/>
                  </a:moveTo>
                  <a:lnTo>
                    <a:pt x="4641568" y="0"/>
                  </a:lnTo>
                  <a:lnTo>
                    <a:pt x="4641568" y="1847333"/>
                  </a:lnTo>
                  <a:lnTo>
                    <a:pt x="0" y="1847333"/>
                  </a:lnTo>
                  <a:lnTo>
                    <a:pt x="0" y="0"/>
                  </a:lnTo>
                  <a:close/>
                </a:path>
              </a:pathLst>
            </a:custGeom>
            <a:blipFill>
              <a:blip r:embed="rId3"/>
              <a:stretch>
                <a:fillRect/>
              </a:stretch>
            </a:blipFill>
          </p:spPr>
          <p:txBody>
            <a:bodyPr/>
            <a:lstStyle/>
            <a:p>
              <a:endParaRPr lang="en-IN"/>
            </a:p>
          </p:txBody>
        </p:sp>
        <p:sp>
          <p:nvSpPr>
            <p:cNvPr id="8" name="Freeform 8"/>
            <p:cNvSpPr/>
            <p:nvPr/>
          </p:nvSpPr>
          <p:spPr>
            <a:xfrm>
              <a:off x="0" y="0"/>
              <a:ext cx="1847333" cy="1847333"/>
            </a:xfrm>
            <a:custGeom>
              <a:avLst/>
              <a:gdLst/>
              <a:ahLst/>
              <a:cxnLst/>
              <a:rect l="l" t="t" r="r" b="b"/>
              <a:pathLst>
                <a:path w="1847333" h="1847333">
                  <a:moveTo>
                    <a:pt x="0" y="0"/>
                  </a:moveTo>
                  <a:lnTo>
                    <a:pt x="1847333" y="0"/>
                  </a:lnTo>
                  <a:lnTo>
                    <a:pt x="1847333" y="1847333"/>
                  </a:lnTo>
                  <a:lnTo>
                    <a:pt x="0" y="1847333"/>
                  </a:lnTo>
                  <a:lnTo>
                    <a:pt x="0" y="0"/>
                  </a:lnTo>
                  <a:close/>
                </a:path>
              </a:pathLst>
            </a:custGeom>
            <a:blipFill>
              <a:blip r:embed="rId4"/>
              <a:stretch>
                <a:fillRect/>
              </a:stretch>
            </a:blipFill>
          </p:spPr>
          <p:txBody>
            <a:bodyPr/>
            <a:lstStyle/>
            <a:p>
              <a:endParaRPr lang="en-IN"/>
            </a:p>
          </p:txBody>
        </p:sp>
        <p:sp>
          <p:nvSpPr>
            <p:cNvPr id="9" name="Freeform 9"/>
            <p:cNvSpPr/>
            <p:nvPr/>
          </p:nvSpPr>
          <p:spPr>
            <a:xfrm>
              <a:off x="20358210" y="0"/>
              <a:ext cx="1566384" cy="1847333"/>
            </a:xfrm>
            <a:custGeom>
              <a:avLst/>
              <a:gdLst/>
              <a:ahLst/>
              <a:cxnLst/>
              <a:rect l="l" t="t" r="r" b="b"/>
              <a:pathLst>
                <a:path w="1566384" h="1847333">
                  <a:moveTo>
                    <a:pt x="0" y="0"/>
                  </a:moveTo>
                  <a:lnTo>
                    <a:pt x="1566384" y="0"/>
                  </a:lnTo>
                  <a:lnTo>
                    <a:pt x="1566384" y="1847333"/>
                  </a:lnTo>
                  <a:lnTo>
                    <a:pt x="0" y="1847333"/>
                  </a:lnTo>
                  <a:lnTo>
                    <a:pt x="0" y="0"/>
                  </a:lnTo>
                  <a:close/>
                </a:path>
              </a:pathLst>
            </a:custGeom>
            <a:blipFill>
              <a:blip r:embed="rId5"/>
              <a:stretch>
                <a:fillRect/>
              </a:stretch>
            </a:blipFill>
          </p:spPr>
          <p:txBody>
            <a:bodyPr/>
            <a:lstStyle/>
            <a:p>
              <a:endParaRPr lang="en-IN"/>
            </a:p>
          </p:txBody>
        </p:sp>
      </p:grpSp>
      <p:sp>
        <p:nvSpPr>
          <p:cNvPr id="10" name="TextBox 10"/>
          <p:cNvSpPr txBox="1"/>
          <p:nvPr/>
        </p:nvSpPr>
        <p:spPr>
          <a:xfrm>
            <a:off x="5076201" y="2382693"/>
            <a:ext cx="8135599" cy="936625"/>
          </a:xfrm>
          <a:prstGeom prst="rect">
            <a:avLst/>
          </a:prstGeom>
        </p:spPr>
        <p:txBody>
          <a:bodyPr lIns="0" tIns="0" rIns="0" bIns="0" rtlCol="0" anchor="t">
            <a:spAutoFit/>
          </a:bodyPr>
          <a:lstStyle/>
          <a:p>
            <a:pPr algn="ctr">
              <a:lnSpc>
                <a:spcPts val="7699"/>
              </a:lnSpc>
            </a:pPr>
            <a:r>
              <a:rPr lang="en-US" sz="5499">
                <a:solidFill>
                  <a:srgbClr val="FFFFFF"/>
                </a:solidFill>
                <a:latin typeface="Archivo Black"/>
                <a:ea typeface="Archivo Black"/>
                <a:cs typeface="Archivo Black"/>
                <a:sym typeface="Archivo Black"/>
              </a:rPr>
              <a:t>Conclusion</a:t>
            </a:r>
          </a:p>
        </p:txBody>
      </p:sp>
      <p:sp>
        <p:nvSpPr>
          <p:cNvPr id="11" name="TextBox 10">
            <a:extLst>
              <a:ext uri="{FF2B5EF4-FFF2-40B4-BE49-F238E27FC236}">
                <a16:creationId xmlns:a16="http://schemas.microsoft.com/office/drawing/2014/main" id="{DAE5E022-3466-94C9-04B2-8A5EF32BFFD9}"/>
              </a:ext>
            </a:extLst>
          </p:cNvPr>
          <p:cNvSpPr txBox="1"/>
          <p:nvPr/>
        </p:nvSpPr>
        <p:spPr>
          <a:xfrm>
            <a:off x="1" y="3695700"/>
            <a:ext cx="18288000" cy="2308324"/>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The HEALTH GUARD framework underscores the importance of proactive measures in healthcare. By leveraging AI and predictive analytics, it aims to mitigate the impact of disease outbreaks, promote equity, and strengthen community resilience. Ethical implementation and targeted interventions ensure that the solution remains inclusive and effective.</a:t>
            </a:r>
            <a:endParaRPr lang="en-IN" sz="3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358</Words>
  <Application>Microsoft Office PowerPoint</Application>
  <PresentationFormat>Custom</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Times New Roman</vt:lpstr>
      <vt:lpstr>Arial</vt:lpstr>
      <vt:lpstr>Calibri</vt:lpstr>
      <vt:lpstr>Archivo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Manjunath B S</dc:creator>
  <cp:lastModifiedBy>Manjunath B S</cp:lastModifiedBy>
  <cp:revision>10</cp:revision>
  <dcterms:created xsi:type="dcterms:W3CDTF">2006-08-16T00:00:00Z</dcterms:created>
  <dcterms:modified xsi:type="dcterms:W3CDTF">2024-12-05T00:39:56Z</dcterms:modified>
  <dc:identifier>DAGYQ7nUPg0</dc:identifier>
</cp:coreProperties>
</file>