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85" r:id="rId3"/>
    <p:sldId id="267" r:id="rId4"/>
    <p:sldId id="268" r:id="rId5"/>
    <p:sldId id="259" r:id="rId6"/>
    <p:sldId id="281" r:id="rId7"/>
    <p:sldId id="282" r:id="rId8"/>
    <p:sldId id="283" r:id="rId9"/>
    <p:sldId id="284" r:id="rId10"/>
    <p:sldId id="262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CW0p2sfBYWTi4YMoCOaszZpiz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A94B6F-2F3B-4FBF-ADAF-8BB2D808A3DF}">
  <a:tblStyle styleId="{70A94B6F-2F3B-4FBF-ADAF-8BB2D808A3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2" autoAdjust="0"/>
  </p:normalViewPr>
  <p:slideViewPr>
    <p:cSldViewPr snapToGrid="0">
      <p:cViewPr varScale="1">
        <p:scale>
          <a:sx n="63" d="100"/>
          <a:sy n="63" d="100"/>
        </p:scale>
        <p:origin x="77" y="4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tc.ac.in/res_cons/Guidelines_2021.pdf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tc.ac.in/res_cons/Guidelines_2021.pdf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tc.ac.in/res_cons/Guidelines_2021.pdf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tc.ac.in/res_cons/Guidelines_2021.pdf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http://www.nitc.ac.in/res_cons/Guidelines_2021.pdf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c9f1750c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c9f1750c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c9f1750c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c9f1750c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c9f1750c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c9f1750c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B6A32-CFAC-442A-AABB-FE84C6E67E5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070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http://www.nitc.ac.in/res_cons/Guidelines_2021.pdf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254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http://www.nitc.ac.in/res_cons/Guidelines_2021.pdf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3135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http://www.nitc.ac.in/res_cons/Guidelines_2021.pdf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25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2309020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4732339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541340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6164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57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olvent" TargetMode="External"/><Relationship Id="rId3" Type="http://schemas.openxmlformats.org/officeDocument/2006/relationships/hyperlink" Target="https://en.wikipedia.org/wiki/Plant" TargetMode="External"/><Relationship Id="rId7" Type="http://schemas.openxmlformats.org/officeDocument/2006/relationships/hyperlink" Target="https://en.wikipedia.org/wiki/Wat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Solution_(chemistry)" TargetMode="External"/><Relationship Id="rId5" Type="http://schemas.openxmlformats.org/officeDocument/2006/relationships/hyperlink" Target="https://en.wikipedia.org/wiki/Nutrient" TargetMode="External"/><Relationship Id="rId4" Type="http://schemas.openxmlformats.org/officeDocument/2006/relationships/hyperlink" Target="https://en.wikipedia.org/wiki/Minera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notesSlide" Target="../notesSlides/notesSlide6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slideLayout" Target="../slideLayouts/slideLayout13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685799" y="96144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ROBOT BASED AUTOMATION FOR VERTICAL FARMING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46AFA-220E-40EC-9E03-1102E54408D9}"/>
              </a:ext>
            </a:extLst>
          </p:cNvPr>
          <p:cNvSpPr txBox="1"/>
          <p:nvPr/>
        </p:nvSpPr>
        <p:spPr>
          <a:xfrm>
            <a:off x="1022276" y="4722627"/>
            <a:ext cx="283159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592"/>
              </a:spcBef>
              <a:buClr>
                <a:schemeClr val="dk1"/>
              </a:buClr>
              <a:buSzPts val="3200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</a:p>
          <a:p>
            <a:pPr algn="ctr">
              <a:spcBef>
                <a:spcPts val="592"/>
              </a:spcBef>
              <a:buClr>
                <a:schemeClr val="dk1"/>
              </a:buClr>
              <a:buSzPts val="3200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Sudheer A P</a:t>
            </a:r>
          </a:p>
          <a:p>
            <a:pPr algn="ctr">
              <a:spcBef>
                <a:spcPts val="592"/>
              </a:spcBef>
              <a:buClr>
                <a:schemeClr val="dk1"/>
              </a:buClr>
              <a:buSzPts val="3200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ctr">
              <a:spcBef>
                <a:spcPts val="592"/>
              </a:spcBef>
              <a:buClr>
                <a:schemeClr val="dk1"/>
              </a:buClr>
              <a:buSzPts val="3200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 Department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91E75-3372-43E5-9D4D-E48447B4AFEE}"/>
              </a:ext>
            </a:extLst>
          </p:cNvPr>
          <p:cNvSpPr txBox="1"/>
          <p:nvPr/>
        </p:nvSpPr>
        <p:spPr>
          <a:xfrm>
            <a:off x="5290134" y="4722626"/>
            <a:ext cx="2831592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592"/>
              </a:spcBef>
              <a:buClr>
                <a:schemeClr val="dk1"/>
              </a:buClr>
              <a:buSzPts val="3200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Co-Guide </a:t>
            </a:r>
          </a:p>
          <a:p>
            <a:pPr algn="ctr">
              <a:spcBef>
                <a:spcPts val="592"/>
              </a:spcBef>
              <a:buClr>
                <a:schemeClr val="dk1"/>
              </a:buClr>
              <a:buSzPts val="3200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K Sekar </a:t>
            </a:r>
          </a:p>
          <a:p>
            <a:pPr algn="ctr">
              <a:spcBef>
                <a:spcPts val="592"/>
              </a:spcBef>
              <a:buClr>
                <a:schemeClr val="dk1"/>
              </a:buClr>
              <a:buSzPts val="3200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ctr">
              <a:spcBef>
                <a:spcPts val="592"/>
              </a:spcBef>
              <a:buClr>
                <a:schemeClr val="dk1"/>
              </a:buClr>
              <a:buSzPts val="3200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 Department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CEE400-349C-4230-9D9B-DB59B648D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463107"/>
              </p:ext>
            </p:extLst>
          </p:nvPr>
        </p:nvGraphicFramePr>
        <p:xfrm>
          <a:off x="2438079" y="2839982"/>
          <a:ext cx="4267855" cy="1474120"/>
        </p:xfrm>
        <a:graphic>
          <a:graphicData uri="http://schemas.openxmlformats.org/drawingml/2006/table">
            <a:tbl>
              <a:tblPr firstRow="1" bandRow="1">
                <a:tableStyleId>{70A94B6F-2F3B-4FBF-ADAF-8BB2D808A3DF}</a:tableStyleId>
              </a:tblPr>
              <a:tblGrid>
                <a:gridCol w="2444622">
                  <a:extLst>
                    <a:ext uri="{9D8B030D-6E8A-4147-A177-3AD203B41FA5}">
                      <a16:colId xmlns:a16="http://schemas.microsoft.com/office/drawing/2014/main" val="1718630451"/>
                    </a:ext>
                  </a:extLst>
                </a:gridCol>
                <a:gridCol w="1823233">
                  <a:extLst>
                    <a:ext uri="{9D8B030D-6E8A-4147-A177-3AD203B41FA5}">
                      <a16:colId xmlns:a16="http://schemas.microsoft.com/office/drawing/2014/main" val="1447130243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Poola Rohith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B180712ME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860633"/>
                  </a:ext>
                </a:extLst>
              </a:tr>
              <a:tr h="37559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Akondi Sai Manoj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B180161ME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800880"/>
                  </a:ext>
                </a:extLst>
              </a:tr>
              <a:tr h="3445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Mamidi Thejonath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B180129ME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335899"/>
                  </a:ext>
                </a:extLst>
              </a:tr>
              <a:tr h="3670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Kuraganti Vedantham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B180473ME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753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26A1959-4A71-4AA7-A06D-6262DB7555C9}"/>
              </a:ext>
            </a:extLst>
          </p:cNvPr>
          <p:cNvSpPr txBox="1"/>
          <p:nvPr/>
        </p:nvSpPr>
        <p:spPr>
          <a:xfrm>
            <a:off x="1539551" y="533143"/>
            <a:ext cx="5514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PROPOSAL PRESENTATION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 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B1B3F-A978-4C75-B2BA-088834AE2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34290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Well designed and fabricated 4 DOF serial mobile manipulator for performing automation.</a:t>
            </a:r>
          </a:p>
          <a:p>
            <a:pPr marL="34290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 of multi-purpose adaptable gripper for performing planting and harvesting tasks.</a:t>
            </a:r>
          </a:p>
          <a:p>
            <a:pPr marL="34290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Fabrication of vertical farming environment and lift.</a:t>
            </a:r>
          </a:p>
          <a:p>
            <a:pPr marL="34290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Fully automated pipeline which involves minimum/no human intervention.</a:t>
            </a:r>
          </a:p>
          <a:p>
            <a:pPr marL="34290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Planning to apply patents for the innovation or publishing Journal paper.</a:t>
            </a: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387874"/>
            <a:ext cx="8520600" cy="916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720800"/>
            <a:ext cx="8520600" cy="4289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71500" indent="-571500" algn="just">
              <a:lnSpc>
                <a:spcPct val="150000"/>
              </a:lnSpc>
              <a:buSzPct val="52380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Vertical farming is the practice of growing crops in vertically stacked layers with controlled environment. </a:t>
            </a:r>
          </a:p>
          <a:p>
            <a:pPr marL="571500" indent="-571500" algn="just">
              <a:lnSpc>
                <a:spcPct val="150000"/>
              </a:lnSpc>
              <a:buSzPct val="52380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It aims to optimize the plant growth and implementation of soilless farming techniques.</a:t>
            </a:r>
          </a:p>
          <a:p>
            <a:pPr marL="571500" indent="-571500" algn="just">
              <a:lnSpc>
                <a:spcPct val="150000"/>
              </a:lnSpc>
              <a:buSzPct val="52380"/>
            </a:pP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Hydroponics involves growing 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plants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by using 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mineral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nutrient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solutions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in an 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aqueous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solvent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</a:p>
          <a:p>
            <a:pPr marL="571500" indent="-571500" algn="just">
              <a:lnSpc>
                <a:spcPct val="150000"/>
              </a:lnSpc>
              <a:buSzPct val="52380"/>
            </a:pP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It uses 90% less water for farming than in traditional agriculture</a:t>
            </a:r>
          </a:p>
          <a:p>
            <a:pPr marL="571500" indent="-571500" algn="just">
              <a:lnSpc>
                <a:spcPct val="150000"/>
              </a:lnSpc>
              <a:buSzPct val="52380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 Automation is more reliable and feasible in vertical farming</a:t>
            </a:r>
          </a:p>
          <a:p>
            <a:pPr marL="571500" indent="-571500" algn="just">
              <a:lnSpc>
                <a:spcPct val="150000"/>
              </a:lnSpc>
              <a:buSzPct val="52380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endParaRPr sz="2200" dirty="0">
              <a:highlight>
                <a:srgbClr val="FFFFFF"/>
              </a:highlight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endParaRPr sz="2200" dirty="0">
              <a:highlight>
                <a:srgbClr val="FFFFFF"/>
              </a:highlight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SzPct val="61111"/>
              <a:buNone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293606"/>
            <a:ext cx="8520600" cy="1002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296594"/>
            <a:ext cx="8520600" cy="4614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farming consumes lot of space and water</a:t>
            </a:r>
            <a:endParaRPr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related prior works are reported on robot based automation of vertical farming to the best of authors knowledge .</a:t>
            </a:r>
            <a:endParaRPr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of the recent works focused only on the plant growth monitoring and conditioning.</a:t>
            </a:r>
            <a:endParaRPr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automation of vertical farming which involves planting, inspection, harvesting etc., are not implemented till date as per the literature.</a:t>
            </a:r>
            <a:endParaRPr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378447"/>
            <a:ext cx="8520600" cy="1046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425261"/>
            <a:ext cx="8520600" cy="4918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463550" algn="just">
              <a:lnSpc>
                <a:spcPct val="17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55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Main objective is to develop an Autonomous 4 DOF mobile robotic manipulator for vertical farms which includes</a:t>
            </a:r>
          </a:p>
          <a:p>
            <a:pPr marL="463550" algn="just">
              <a:lnSpc>
                <a:spcPct val="17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" sz="55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Implementing lift for accessing upper and lower stacks.</a:t>
            </a:r>
            <a:endParaRPr sz="55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63550" algn="just">
              <a:lnSpc>
                <a:spcPct val="17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" sz="55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Minimizing the utilization of water, requirement of pesticides and opting for soilless agricultural techniques - Hydroponics.</a:t>
            </a:r>
          </a:p>
          <a:p>
            <a:pPr marL="463550" algn="just">
              <a:lnSpc>
                <a:spcPct val="17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IN" sz="55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Maintaining controlled environment</a:t>
            </a:r>
            <a:endParaRPr lang="en" sz="55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63550" algn="just">
              <a:lnSpc>
                <a:spcPct val="17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55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Minimizing human intervention in farming.</a:t>
            </a:r>
            <a:endParaRPr lang="en" sz="55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SzPts val="1100"/>
            </a:pP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Significance of the work</a:t>
            </a:r>
            <a:endParaRPr sz="4800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3" name="Google Shape;103;p5"/>
          <p:cNvSpPr txBox="1">
            <a:spLocks noGrp="1"/>
          </p:cNvSpPr>
          <p:nvPr>
            <p:ph type="body" idx="1"/>
          </p:nvPr>
        </p:nvSpPr>
        <p:spPr>
          <a:xfrm>
            <a:off x="457200" y="179527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0400" indent="-45720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best way of soil less farming which is both space and water efficient.</a:t>
            </a:r>
          </a:p>
          <a:p>
            <a:pPr marL="660400" indent="-45720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regular farming 67% of water is being wasted where as Vertical farming (Hydroponics) requires 90% less water comparatively.</a:t>
            </a:r>
          </a:p>
          <a:p>
            <a:pPr marL="660400" indent="-45720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is more reliable and feasible in vertical farming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LSHAPE_TB_00000000000000000000000000000000_LeftEndCaps" hidden="1">
            <a:extLst>
              <a:ext uri="{8428654D-D2C3-46CA-B015-900415004E5E}">
                <a16:creationId xmlns:a16="http://schemas.microsoft.com/office/drawing/2014/main\" xmlns:p14="http://schemas.microsoft.com/office/powerpoint/2010/main" xmlns="" id="2E135172-A7E6-4259-8206-84734C9A3B91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9187" y="4765417"/>
            <a:ext cx="339837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b="1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2021</a:t>
            </a:r>
          </a:p>
        </p:txBody>
      </p:sp>
      <p:cxnSp>
        <p:nvCxnSpPr>
          <p:cNvPr id="18" name="OTLSHAPE_TB_00000000000000000000000000000000_MinorTickMarkAbove1" hidden="1"/>
          <p:cNvCxnSpPr/>
          <p:nvPr>
            <p:custDataLst>
              <p:tags r:id="rId3"/>
            </p:custDataLst>
          </p:nvPr>
        </p:nvCxnSpPr>
        <p:spPr>
          <a:xfrm>
            <a:off x="1143000" y="4781550"/>
            <a:ext cx="0" cy="1905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" name="OTLSHAPE_TB_00000000000000000000000000000000_MinorTickMarkBelow1" hidden="1"/>
          <p:cNvCxnSpPr/>
          <p:nvPr>
            <p:custDataLst>
              <p:tags r:id="rId4"/>
            </p:custDataLst>
          </p:nvPr>
        </p:nvCxnSpPr>
        <p:spPr>
          <a:xfrm>
            <a:off x="1143000" y="4914900"/>
            <a:ext cx="0" cy="1905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" name="OTLSHAPE_TB_00000000000000000000000000000000_MinorTickMarkAbove2" hidden="1"/>
          <p:cNvCxnSpPr/>
          <p:nvPr>
            <p:custDataLst>
              <p:tags r:id="rId5"/>
            </p:custDataLst>
          </p:nvPr>
        </p:nvCxnSpPr>
        <p:spPr>
          <a:xfrm>
            <a:off x="2000250" y="4781550"/>
            <a:ext cx="0" cy="1905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" name="OTLSHAPE_TB_00000000000000000000000000000000_MinorTickMarkBelow2" hidden="1"/>
          <p:cNvCxnSpPr/>
          <p:nvPr>
            <p:custDataLst>
              <p:tags r:id="rId6"/>
            </p:custDataLst>
          </p:nvPr>
        </p:nvCxnSpPr>
        <p:spPr>
          <a:xfrm>
            <a:off x="2000250" y="4914900"/>
            <a:ext cx="0" cy="1905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6" name="OTLSHAPE_TB_00000000000000000000000000000000_MinorTickMarkAbove3" hidden="1"/>
          <p:cNvCxnSpPr/>
          <p:nvPr>
            <p:custDataLst>
              <p:tags r:id="rId7"/>
            </p:custDataLst>
          </p:nvPr>
        </p:nvCxnSpPr>
        <p:spPr>
          <a:xfrm>
            <a:off x="2867025" y="4781550"/>
            <a:ext cx="0" cy="1905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7" name="OTLSHAPE_TB_00000000000000000000000000000000_MinorTickMarkBelow3" hidden="1"/>
          <p:cNvCxnSpPr/>
          <p:nvPr>
            <p:custDataLst>
              <p:tags r:id="rId8"/>
            </p:custDataLst>
          </p:nvPr>
        </p:nvCxnSpPr>
        <p:spPr>
          <a:xfrm>
            <a:off x="2867025" y="4914900"/>
            <a:ext cx="0" cy="1905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0" name="OTLSHAPE_TB_00000000000000000000000000000000_MinorTickMarkAbove4" hidden="1"/>
          <p:cNvCxnSpPr/>
          <p:nvPr>
            <p:custDataLst>
              <p:tags r:id="rId9"/>
            </p:custDataLst>
          </p:nvPr>
        </p:nvCxnSpPr>
        <p:spPr>
          <a:xfrm>
            <a:off x="3724275" y="4781550"/>
            <a:ext cx="0" cy="1905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1" name="OTLSHAPE_TB_00000000000000000000000000000000_MinorTickMarkBelow4" hidden="1"/>
          <p:cNvCxnSpPr/>
          <p:nvPr>
            <p:custDataLst>
              <p:tags r:id="rId10"/>
            </p:custDataLst>
          </p:nvPr>
        </p:nvCxnSpPr>
        <p:spPr>
          <a:xfrm>
            <a:off x="3724275" y="4914900"/>
            <a:ext cx="0" cy="1905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4" name="OTLSHAPE_TB_00000000000000000000000000000000_MinorTickMarkAbove5" hidden="1"/>
          <p:cNvCxnSpPr/>
          <p:nvPr>
            <p:custDataLst>
              <p:tags r:id="rId11"/>
            </p:custDataLst>
          </p:nvPr>
        </p:nvCxnSpPr>
        <p:spPr>
          <a:xfrm>
            <a:off x="4600575" y="4781550"/>
            <a:ext cx="0" cy="1905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5" name="OTLSHAPE_TB_00000000000000000000000000000000_MinorTickMarkBelow5" hidden="1"/>
          <p:cNvCxnSpPr/>
          <p:nvPr>
            <p:custDataLst>
              <p:tags r:id="rId12"/>
            </p:custDataLst>
          </p:nvPr>
        </p:nvCxnSpPr>
        <p:spPr>
          <a:xfrm>
            <a:off x="4600575" y="4914900"/>
            <a:ext cx="0" cy="1905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" name="OTLSHAPE_TB_00000000000000000000000000000000_MinorTickMarkAbove6" hidden="1"/>
          <p:cNvCxnSpPr/>
          <p:nvPr>
            <p:custDataLst>
              <p:tags r:id="rId13"/>
            </p:custDataLst>
          </p:nvPr>
        </p:nvCxnSpPr>
        <p:spPr>
          <a:xfrm>
            <a:off x="5429250" y="4781550"/>
            <a:ext cx="0" cy="1905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9" name="OTLSHAPE_TB_00000000000000000000000000000000_MinorTickMarkBelow6" hidden="1"/>
          <p:cNvCxnSpPr/>
          <p:nvPr>
            <p:custDataLst>
              <p:tags r:id="rId14"/>
            </p:custDataLst>
          </p:nvPr>
        </p:nvCxnSpPr>
        <p:spPr>
          <a:xfrm>
            <a:off x="5429250" y="4914900"/>
            <a:ext cx="0" cy="1905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2" name="OTLSHAPE_TB_00000000000000000000000000000000_MinorTickMarkAbove7" hidden="1"/>
          <p:cNvCxnSpPr/>
          <p:nvPr>
            <p:custDataLst>
              <p:tags r:id="rId15"/>
            </p:custDataLst>
          </p:nvPr>
        </p:nvCxnSpPr>
        <p:spPr>
          <a:xfrm>
            <a:off x="6267450" y="4781550"/>
            <a:ext cx="0" cy="1905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3" name="OTLSHAPE_TB_00000000000000000000000000000000_MinorTickMarkBelow7" hidden="1"/>
          <p:cNvCxnSpPr/>
          <p:nvPr>
            <p:custDataLst>
              <p:tags r:id="rId16"/>
            </p:custDataLst>
          </p:nvPr>
        </p:nvCxnSpPr>
        <p:spPr>
          <a:xfrm>
            <a:off x="6267450" y="4914900"/>
            <a:ext cx="0" cy="1905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6" name="OTLSHAPE_TB_00000000000000000000000000000000_MinorTickMarkAbove8" hidden="1"/>
          <p:cNvCxnSpPr/>
          <p:nvPr>
            <p:custDataLst>
              <p:tags r:id="rId17"/>
            </p:custDataLst>
          </p:nvPr>
        </p:nvCxnSpPr>
        <p:spPr>
          <a:xfrm>
            <a:off x="7124700" y="4781550"/>
            <a:ext cx="0" cy="1905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7" name="OTLSHAPE_TB_00000000000000000000000000000000_MinorTickMarkBelow8" hidden="1"/>
          <p:cNvCxnSpPr/>
          <p:nvPr>
            <p:custDataLst>
              <p:tags r:id="rId18"/>
            </p:custDataLst>
          </p:nvPr>
        </p:nvCxnSpPr>
        <p:spPr>
          <a:xfrm>
            <a:off x="7124700" y="4914900"/>
            <a:ext cx="0" cy="1905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9" name="OTLSHAPE_TB_00000000000000000000000000000000_MinorTickMarkAbove9" hidden="1"/>
          <p:cNvCxnSpPr/>
          <p:nvPr>
            <p:custDataLst>
              <p:tags r:id="rId19"/>
            </p:custDataLst>
          </p:nvPr>
        </p:nvCxnSpPr>
        <p:spPr>
          <a:xfrm>
            <a:off x="7991475" y="4781550"/>
            <a:ext cx="0" cy="1905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0" name="OTLSHAPE_TB_00000000000000000000000000000000_MinorTickMarkBelow9" hidden="1"/>
          <p:cNvCxnSpPr/>
          <p:nvPr>
            <p:custDataLst>
              <p:tags r:id="rId20"/>
            </p:custDataLst>
          </p:nvPr>
        </p:nvCxnSpPr>
        <p:spPr>
          <a:xfrm>
            <a:off x="7991475" y="4914900"/>
            <a:ext cx="0" cy="1905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2" name="OTLSHAPE_T_79bb919478b941d4814e10c5b7a0f6dd_ShapePercentage" hidden="1"/>
          <p:cNvSpPr/>
          <p:nvPr>
            <p:custDataLst>
              <p:tags r:id="rId21"/>
            </p:custDataLst>
          </p:nvPr>
        </p:nvSpPr>
        <p:spPr>
          <a:xfrm>
            <a:off x="1143000" y="2476500"/>
            <a:ext cx="0" cy="0"/>
          </a:xfrm>
          <a:prstGeom prst="round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53" name="OTLSHAPE_T_79bb919478b941d4814e10c5b7a0f6dd_Duration" hidden="1">
            <a:extLst>
              <a:ext uri="{77F6B7E3-2509-4CD1-8C8A-4E59E71D6219}">
                <a16:creationId xmlns:a16="http://schemas.microsoft.com/office/drawing/2014/main\" xmlns:p14="http://schemas.microsoft.com/office/powerpoint/2010/main" xmlns="" id="B9E61724-713C-475E-9EE1-41BB0619D442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5" y="2444627"/>
            <a:ext cx="276225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00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11 days</a:t>
            </a:r>
          </a:p>
        </p:txBody>
      </p:sp>
      <p:sp>
        <p:nvSpPr>
          <p:cNvPr id="54" name="OTLSHAPE_T_79bb919478b941d4814e10c5b7a0f6dd_TextPercentage" hidden="1">
            <a:extLst>
              <a:ext uri="{D9A2B0A1-F199-4FED-AAC5-084527FF864C}">
                <a16:creationId xmlns:a16="http://schemas.microsoft.com/office/drawing/2014/main\" xmlns:p14="http://schemas.microsoft.com/office/powerpoint/2010/main" xmlns="" id="F6B7707F-E366-4DF5-9658-400DB7017C17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5" y="2529343"/>
            <a:ext cx="18097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55" name="OTLSHAPE_T_79bb919478b941d4814e10c5b7a0f6dd_StartDate" hidden="1">
            <a:extLst>
              <a:ext uri="{52B62C99-B34A-4D72-AF1F-3BCD88F0E707}">
                <a16:creationId xmlns:a16="http://schemas.microsoft.com/office/drawing/2014/main\" xmlns:p14="http://schemas.microsoft.com/office/powerpoint/2010/main" xmlns="" id="A48B3955-3F24-4B7D-9F1A-57A499BC9A98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0" y="2557639"/>
            <a:ext cx="0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sz="1050"/>
          </a:p>
        </p:txBody>
      </p:sp>
      <p:sp>
        <p:nvSpPr>
          <p:cNvPr id="56" name="OTLSHAPE_T_79bb919478b941d4814e10c5b7a0f6dd_EndDate" hidden="1">
            <a:extLst>
              <a:ext uri="{E7C4F764-B662-42A0-8EBB-30ABCDF2A073}">
                <a16:creationId xmlns:a16="http://schemas.microsoft.com/office/drawing/2014/main\" xmlns:p14="http://schemas.microsoft.com/office/powerpoint/2010/main" xmlns="" id="988B5A74-A194-415F-84C3-908A45B5F05C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0" y="2557639"/>
            <a:ext cx="0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sz="1050"/>
          </a:p>
        </p:txBody>
      </p:sp>
      <p:sp>
        <p:nvSpPr>
          <p:cNvPr id="60" name="OTLSHAPE_T_7d58f086961b4183b689c9edf09e7382_ShapePercentage" hidden="1"/>
          <p:cNvSpPr/>
          <p:nvPr>
            <p:custDataLst>
              <p:tags r:id="rId26"/>
            </p:custDataLst>
          </p:nvPr>
        </p:nvSpPr>
        <p:spPr>
          <a:xfrm>
            <a:off x="1562100" y="2752725"/>
            <a:ext cx="0" cy="0"/>
          </a:xfrm>
          <a:prstGeom prst="round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61" name="OTLSHAPE_T_7d58f086961b4183b689c9edf09e7382_Duration" hidden="1">
            <a:extLst>
              <a:ext uri="{5A7E5905-47B1-4551-99AF-58CCEAAD8A41}">
                <a16:creationId xmlns:a16="http://schemas.microsoft.com/office/drawing/2014/main\" xmlns:p14="http://schemas.microsoft.com/office/powerpoint/2010/main" xmlns="" id="E97C357B-4B9A-4EDE-9448-DE0580E84420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5" y="2673227"/>
            <a:ext cx="276225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00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21 days</a:t>
            </a:r>
          </a:p>
        </p:txBody>
      </p:sp>
      <p:sp>
        <p:nvSpPr>
          <p:cNvPr id="62" name="OTLSHAPE_T_7d58f086961b4183b689c9edf09e7382_TextPercentage" hidden="1">
            <a:extLst>
              <a:ext uri="{068050E6-26ED-4D07-B9FB-3BC38A0B95EC}">
                <a16:creationId xmlns:a16="http://schemas.microsoft.com/office/drawing/2014/main\" xmlns:p14="http://schemas.microsoft.com/office/powerpoint/2010/main" xmlns="" id="A77C92EF-4869-4B90-99B7-BEA39CE04176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5" y="2757943"/>
            <a:ext cx="18097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3" name="OTLSHAPE_T_7d58f086961b4183b689c9edf09e7382_StartDate" hidden="1">
            <a:extLst>
              <a:ext uri="{0DC49A2B-5C17-434A-AAFA-24B5301F9C0C}">
                <a16:creationId xmlns:a16="http://schemas.microsoft.com/office/drawing/2014/main\" xmlns:p14="http://schemas.microsoft.com/office/powerpoint/2010/main" xmlns="" id="C92FDCE6-1FA8-46DB-8D16-EE569DD32EFD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0" y="2776714"/>
            <a:ext cx="0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sz="1050"/>
          </a:p>
        </p:txBody>
      </p:sp>
      <p:sp>
        <p:nvSpPr>
          <p:cNvPr id="64" name="OTLSHAPE_T_7d58f086961b4183b689c9edf09e7382_EndDate" hidden="1">
            <a:extLst>
              <a:ext uri="{C55A58A5-9935-4F54-AF3E-002E9A044CD2}">
                <a16:creationId xmlns:a16="http://schemas.microsoft.com/office/drawing/2014/main\" xmlns:p14="http://schemas.microsoft.com/office/powerpoint/2010/main" xmlns="" id="62C1F7B1-3906-4E6E-8C34-3D2ED9A87AC4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0" y="2776714"/>
            <a:ext cx="0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sz="1050"/>
          </a:p>
        </p:txBody>
      </p:sp>
      <p:sp>
        <p:nvSpPr>
          <p:cNvPr id="68" name="OTLSHAPE_T_8f8202d7057246d79d37bb3f3fff2973_ShapePercentage" hidden="1"/>
          <p:cNvSpPr/>
          <p:nvPr>
            <p:custDataLst>
              <p:tags r:id="rId31"/>
            </p:custDataLst>
          </p:nvPr>
        </p:nvSpPr>
        <p:spPr>
          <a:xfrm>
            <a:off x="2438400" y="3076575"/>
            <a:ext cx="0" cy="0"/>
          </a:xfrm>
          <a:prstGeom prst="round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69" name="OTLSHAPE_T_8f8202d7057246d79d37bb3f3fff2973_Duration" hidden="1">
            <a:extLst>
              <a:ext uri="{BBD4069F-795B-41A9-84DF-114FDAE7C404}">
                <a16:creationId xmlns:a16="http://schemas.microsoft.com/office/drawing/2014/main\" xmlns:p14="http://schemas.microsoft.com/office/powerpoint/2010/main" xmlns="" id="D7BC929C-DC4D-4A67-9CB0-1BD1FA742F41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5" y="2997077"/>
            <a:ext cx="276225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00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73 days</a:t>
            </a:r>
          </a:p>
        </p:txBody>
      </p:sp>
      <p:sp>
        <p:nvSpPr>
          <p:cNvPr id="70" name="OTLSHAPE_T_8f8202d7057246d79d37bb3f3fff2973_TextPercentage" hidden="1">
            <a:extLst>
              <a:ext uri="{F41C8FD0-D4B4-4A7D-AF7D-2C242300B52F}">
                <a16:creationId xmlns:a16="http://schemas.microsoft.com/office/drawing/2014/main\" xmlns:p14="http://schemas.microsoft.com/office/powerpoint/2010/main" xmlns="" id="961DB6E7-DC10-4A20-8A6C-346033683033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5" y="3081793"/>
            <a:ext cx="18097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71" name="OTLSHAPE_T_8f8202d7057246d79d37bb3f3fff2973_StartDate" hidden="1">
            <a:extLst>
              <a:ext uri="{39998882-4074-49CC-9CE4-23413E6F3BEF}">
                <a16:creationId xmlns:a16="http://schemas.microsoft.com/office/drawing/2014/main\" xmlns:p14="http://schemas.microsoft.com/office/powerpoint/2010/main" xmlns="" id="E15870CF-9E77-4CCD-980B-980FDBD8AB61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0" y="3100564"/>
            <a:ext cx="0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sz="1050"/>
          </a:p>
        </p:txBody>
      </p:sp>
      <p:sp>
        <p:nvSpPr>
          <p:cNvPr id="72" name="OTLSHAPE_T_8f8202d7057246d79d37bb3f3fff2973_EndDate" hidden="1">
            <a:extLst>
              <a:ext uri="{E3A4BE4C-DCF8-4BFC-8A01-6BF1401D16D8}">
                <a16:creationId xmlns:a16="http://schemas.microsoft.com/office/drawing/2014/main\" xmlns:p14="http://schemas.microsoft.com/office/powerpoint/2010/main" xmlns="" id="7EEDE141-EEB9-4903-86F0-F598053AAEF8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0" y="3100564"/>
            <a:ext cx="0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sz="1050"/>
          </a:p>
        </p:txBody>
      </p:sp>
      <p:sp>
        <p:nvSpPr>
          <p:cNvPr id="76" name="OTLSHAPE_T_320cfac54bbb4374a340c3aef15a9752_ShapePercentage" hidden="1"/>
          <p:cNvSpPr/>
          <p:nvPr>
            <p:custDataLst>
              <p:tags r:id="rId36"/>
            </p:custDataLst>
          </p:nvPr>
        </p:nvSpPr>
        <p:spPr>
          <a:xfrm>
            <a:off x="4162425" y="3400425"/>
            <a:ext cx="0" cy="0"/>
          </a:xfrm>
          <a:prstGeom prst="round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77" name="OTLSHAPE_T_320cfac54bbb4374a340c3aef15a9752_Duration" hidden="1">
            <a:extLst>
              <a:ext uri="{2D7B5FD8-6D04-4C22-A876-0A894FE690D1}">
                <a16:creationId xmlns:a16="http://schemas.microsoft.com/office/drawing/2014/main\" xmlns:p14="http://schemas.microsoft.com/office/powerpoint/2010/main" xmlns="" id="A172AF68-69C1-41EB-B1BC-F4A9FA3F9B79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5" y="3320927"/>
            <a:ext cx="276225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00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41 days</a:t>
            </a:r>
          </a:p>
        </p:txBody>
      </p:sp>
      <p:sp>
        <p:nvSpPr>
          <p:cNvPr id="78" name="OTLSHAPE_T_320cfac54bbb4374a340c3aef15a9752_TextPercentage" hidden="1">
            <a:extLst>
              <a:ext uri="{7216F943-B162-4434-9ADD-2D68EF4D5F01}">
                <a16:creationId xmlns:a16="http://schemas.microsoft.com/office/drawing/2014/main\" xmlns:p14="http://schemas.microsoft.com/office/powerpoint/2010/main" xmlns="" id="C13F7703-C62B-409E-AF52-EDDAD469330E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5" y="3405643"/>
            <a:ext cx="18097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79" name="OTLSHAPE_T_320cfac54bbb4374a340c3aef15a9752_StartDate" hidden="1">
            <a:extLst>
              <a:ext uri="{379A7395-8A3D-4BF0-B714-3A607A7786C6}">
                <a16:creationId xmlns:a16="http://schemas.microsoft.com/office/drawing/2014/main\" xmlns:p14="http://schemas.microsoft.com/office/powerpoint/2010/main" xmlns="" id="A60DDE76-35DA-4E1B-93ED-0A64A850CB3E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0" y="3424414"/>
            <a:ext cx="0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sz="1050"/>
          </a:p>
        </p:txBody>
      </p:sp>
      <p:sp>
        <p:nvSpPr>
          <p:cNvPr id="80" name="OTLSHAPE_T_320cfac54bbb4374a340c3aef15a9752_EndDate" hidden="1">
            <a:extLst>
              <a:ext uri="{F1C6927D-F5AB-4559-8DDE-B4143627E69C}">
                <a16:creationId xmlns:a16="http://schemas.microsoft.com/office/drawing/2014/main\" xmlns:p14="http://schemas.microsoft.com/office/powerpoint/2010/main" xmlns="" id="4B7C62DB-7EAF-4C61-9A76-757C8DCCF1CB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0" y="3424414"/>
            <a:ext cx="0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sz="1050"/>
          </a:p>
        </p:txBody>
      </p:sp>
      <p:sp>
        <p:nvSpPr>
          <p:cNvPr id="84" name="OTLSHAPE_T_ee72cbcaf7db4b169cec0541318c9d20_ShapePercentage" hidden="1"/>
          <p:cNvSpPr/>
          <p:nvPr>
            <p:custDataLst>
              <p:tags r:id="rId41"/>
            </p:custDataLst>
          </p:nvPr>
        </p:nvSpPr>
        <p:spPr>
          <a:xfrm>
            <a:off x="5829300" y="3829050"/>
            <a:ext cx="0" cy="0"/>
          </a:xfrm>
          <a:prstGeom prst="round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85" name="OTLSHAPE_T_ee72cbcaf7db4b169cec0541318c9d20_Duration" hidden="1">
            <a:extLst>
              <a:ext uri="{8F736B91-93B5-4185-8E68-54AE30BC4144}">
                <a16:creationId xmlns:a16="http://schemas.microsoft.com/office/drawing/2014/main\" xmlns:p14="http://schemas.microsoft.com/office/powerpoint/2010/main" xmlns="" id="4E23C5A3-731B-4D7F-8E5A-3EBBF2301BD0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5" y="3644777"/>
            <a:ext cx="276225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00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44 days</a:t>
            </a:r>
          </a:p>
        </p:txBody>
      </p:sp>
      <p:sp>
        <p:nvSpPr>
          <p:cNvPr id="86" name="OTLSHAPE_T_ee72cbcaf7db4b169cec0541318c9d20_TextPercentage" hidden="1">
            <a:extLst>
              <a:ext uri="{7085CF5D-63FC-4425-900A-C534A805CFEA}">
                <a16:creationId xmlns:a16="http://schemas.microsoft.com/office/drawing/2014/main\" xmlns:p14="http://schemas.microsoft.com/office/powerpoint/2010/main" xmlns="" id="F1500C7E-A0E0-4603-BDD6-04D5483DD7A9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5" y="3729493"/>
            <a:ext cx="18097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87" name="OTLSHAPE_T_ee72cbcaf7db4b169cec0541318c9d20_StartDate" hidden="1">
            <a:extLst>
              <a:ext uri="{9A896E9B-525A-4C29-BB86-BE89990A6021}">
                <a16:creationId xmlns:a16="http://schemas.microsoft.com/office/drawing/2014/main\" xmlns:p14="http://schemas.microsoft.com/office/powerpoint/2010/main" xmlns="" id="25A71E04-DE0D-448D-9A58-0134D119612F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0" y="3748264"/>
            <a:ext cx="0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sz="1050"/>
          </a:p>
        </p:txBody>
      </p:sp>
      <p:sp>
        <p:nvSpPr>
          <p:cNvPr id="88" name="OTLSHAPE_T_ee72cbcaf7db4b169cec0541318c9d20_EndDate" hidden="1">
            <a:extLst>
              <a:ext uri="{B45C5192-CCDB-4E81-97FC-72B49F53E1CC}">
                <a16:creationId xmlns:a16="http://schemas.microsoft.com/office/drawing/2014/main\" xmlns:p14="http://schemas.microsoft.com/office/powerpoint/2010/main" xmlns="" id="57EE5C5B-6F53-4D54-BC35-6725E7CF406B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0" y="3748264"/>
            <a:ext cx="0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sz="1050"/>
          </a:p>
        </p:txBody>
      </p:sp>
      <p:sp>
        <p:nvSpPr>
          <p:cNvPr id="92" name="OTLSHAPE_T_01a2eb0e48e14bd39d4a5938c344acb4_ShapePercentage" hidden="1"/>
          <p:cNvSpPr/>
          <p:nvPr>
            <p:custDataLst>
              <p:tags r:id="rId46"/>
            </p:custDataLst>
          </p:nvPr>
        </p:nvSpPr>
        <p:spPr>
          <a:xfrm>
            <a:off x="7553325" y="4295775"/>
            <a:ext cx="0" cy="0"/>
          </a:xfrm>
          <a:prstGeom prst="round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93" name="OTLSHAPE_T_01a2eb0e48e14bd39d4a5938c344acb4_Duration" hidden="1">
            <a:extLst>
              <a:ext uri="{94B9502B-342F-4056-A98E-CDAFB2CE2C4A}">
                <a16:creationId xmlns:a16="http://schemas.microsoft.com/office/drawing/2014/main\" xmlns:p14="http://schemas.microsoft.com/office/powerpoint/2010/main" xmlns="" id="98A62B99-4B44-4635-92CA-128CB193AB75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5" y="4168652"/>
            <a:ext cx="276225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00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22 days</a:t>
            </a:r>
          </a:p>
        </p:txBody>
      </p:sp>
      <p:sp>
        <p:nvSpPr>
          <p:cNvPr id="94" name="OTLSHAPE_T_01a2eb0e48e14bd39d4a5938c344acb4_TextPercentage" hidden="1">
            <a:extLst>
              <a:ext uri="{33E870E5-B077-48F6-BDAF-10D36B2AF31C}">
                <a16:creationId xmlns:a16="http://schemas.microsoft.com/office/drawing/2014/main\" xmlns:p14="http://schemas.microsoft.com/office/powerpoint/2010/main" xmlns="" id="7199E71E-C3C9-48FF-8A75-64E3B19CD2B5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5" y="4253368"/>
            <a:ext cx="180975" cy="1038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675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95" name="OTLSHAPE_T_01a2eb0e48e14bd39d4a5938c344acb4_StartDate" hidden="1">
            <a:extLst>
              <a:ext uri="{4AFA0465-C7D6-4304-8DB4-418F406F9488}">
                <a16:creationId xmlns:a16="http://schemas.microsoft.com/office/drawing/2014/main\" xmlns:p14="http://schemas.microsoft.com/office/powerpoint/2010/main" xmlns="" id="374DEC92-0D2A-4786-BE02-9F7D2B075622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0" y="4272139"/>
            <a:ext cx="0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sz="1050"/>
          </a:p>
        </p:txBody>
      </p:sp>
      <p:sp>
        <p:nvSpPr>
          <p:cNvPr id="96" name="OTLSHAPE_T_01a2eb0e48e14bd39d4a5938c344acb4_EndDate" hidden="1">
            <a:extLst>
              <a:ext uri="{346C515F-0A12-4E8F-823F-EC608905AA6B}">
                <a16:creationId xmlns:a16="http://schemas.microsoft.com/office/drawing/2014/main\" xmlns:p14="http://schemas.microsoft.com/office/powerpoint/2010/main" xmlns="" id="9A8C5B50-0425-4840-9E85-B904942BC82F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0" y="4272139"/>
            <a:ext cx="0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sz="105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6A2BFE-974A-42BF-91FF-FB711B1CF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42994"/>
              </p:ext>
            </p:extLst>
          </p:nvPr>
        </p:nvGraphicFramePr>
        <p:xfrm>
          <a:off x="753087" y="2864268"/>
          <a:ext cx="2694794" cy="23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794">
                  <a:extLst>
                    <a:ext uri="{9D8B030D-6E8A-4147-A177-3AD203B41FA5}">
                      <a16:colId xmlns:a16="http://schemas.microsoft.com/office/drawing/2014/main" val="129197941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and optimization of the design</a:t>
                      </a:r>
                    </a:p>
                  </a:txBody>
                  <a:tcPr marL="68580" marR="68580" marT="34290" marB="34290">
                    <a:solidFill>
                      <a:srgbClr val="615B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85846"/>
                  </a:ext>
                </a:extLst>
              </a:tr>
            </a:tbl>
          </a:graphicData>
        </a:graphic>
      </p:graphicFrame>
      <p:graphicFrame>
        <p:nvGraphicFramePr>
          <p:cNvPr id="99" name="Table 4">
            <a:extLst>
              <a:ext uri="{FF2B5EF4-FFF2-40B4-BE49-F238E27FC236}">
                <a16:creationId xmlns:a16="http://schemas.microsoft.com/office/drawing/2014/main" id="{60F16892-1871-4E1E-9C1F-A47B6E6EA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76597"/>
              </p:ext>
            </p:extLst>
          </p:nvPr>
        </p:nvGraphicFramePr>
        <p:xfrm>
          <a:off x="746785" y="3163697"/>
          <a:ext cx="2694795" cy="57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795">
                  <a:extLst>
                    <a:ext uri="{9D8B030D-6E8A-4147-A177-3AD203B41FA5}">
                      <a16:colId xmlns:a16="http://schemas.microsoft.com/office/drawing/2014/main" val="1291979418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Creating virtual environment and performing all required virtual simulations.  Development of required AI/ML algorithms</a:t>
                      </a:r>
                    </a:p>
                  </a:txBody>
                  <a:tcPr marL="68580" marR="68580" marT="34290" marB="34290">
                    <a:solidFill>
                      <a:srgbClr val="615B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85846"/>
                  </a:ext>
                </a:extLst>
              </a:tr>
            </a:tbl>
          </a:graphicData>
        </a:graphic>
      </p:graphicFrame>
      <p:graphicFrame>
        <p:nvGraphicFramePr>
          <p:cNvPr id="100" name="Table 4">
            <a:extLst>
              <a:ext uri="{FF2B5EF4-FFF2-40B4-BE49-F238E27FC236}">
                <a16:creationId xmlns:a16="http://schemas.microsoft.com/office/drawing/2014/main" id="{B7C1A821-971B-4822-8EBB-39073C718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116532"/>
              </p:ext>
            </p:extLst>
          </p:nvPr>
        </p:nvGraphicFramePr>
        <p:xfrm>
          <a:off x="759396" y="3784313"/>
          <a:ext cx="2682185" cy="40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185">
                  <a:extLst>
                    <a:ext uri="{9D8B030D-6E8A-4147-A177-3AD203B41FA5}">
                      <a16:colId xmlns:a16="http://schemas.microsoft.com/office/drawing/2014/main" val="1291979418"/>
                    </a:ext>
                  </a:extLst>
                </a:gridCol>
              </a:tblGrid>
              <a:tr h="398186"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Fabrication of the Robot, End effector and Vertical farming environment. </a:t>
                      </a:r>
                    </a:p>
                  </a:txBody>
                  <a:tcPr marL="68580" marR="68580" marT="34290" marB="34290">
                    <a:solidFill>
                      <a:srgbClr val="615B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85846"/>
                  </a:ext>
                </a:extLst>
              </a:tr>
            </a:tbl>
          </a:graphicData>
        </a:graphic>
      </p:graphicFrame>
      <p:graphicFrame>
        <p:nvGraphicFramePr>
          <p:cNvPr id="101" name="Table 4">
            <a:extLst>
              <a:ext uri="{FF2B5EF4-FFF2-40B4-BE49-F238E27FC236}">
                <a16:creationId xmlns:a16="http://schemas.microsoft.com/office/drawing/2014/main" id="{8252AFD3-9806-458A-8999-46A5FB2F3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05970"/>
              </p:ext>
            </p:extLst>
          </p:nvPr>
        </p:nvGraphicFramePr>
        <p:xfrm>
          <a:off x="753090" y="4251025"/>
          <a:ext cx="2682185" cy="57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185">
                  <a:extLst>
                    <a:ext uri="{9D8B030D-6E8A-4147-A177-3AD203B41FA5}">
                      <a16:colId xmlns:a16="http://schemas.microsoft.com/office/drawing/2014/main" val="1291979418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Robot control and automation. Implementation of developed algorithms in fabricated model</a:t>
                      </a:r>
                    </a:p>
                  </a:txBody>
                  <a:tcPr marL="68580" marR="68580" marT="34290" marB="34290">
                    <a:solidFill>
                      <a:srgbClr val="615B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85846"/>
                  </a:ext>
                </a:extLst>
              </a:tr>
            </a:tbl>
          </a:graphicData>
        </a:graphic>
      </p:graphicFrame>
      <p:graphicFrame>
        <p:nvGraphicFramePr>
          <p:cNvPr id="102" name="Table 4">
            <a:extLst>
              <a:ext uri="{FF2B5EF4-FFF2-40B4-BE49-F238E27FC236}">
                <a16:creationId xmlns:a16="http://schemas.microsoft.com/office/drawing/2014/main" id="{B38CB650-F7C4-4369-B0A6-182503441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273041"/>
              </p:ext>
            </p:extLst>
          </p:nvPr>
        </p:nvGraphicFramePr>
        <p:xfrm>
          <a:off x="759392" y="4873572"/>
          <a:ext cx="2675878" cy="40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878">
                  <a:extLst>
                    <a:ext uri="{9D8B030D-6E8A-4147-A177-3AD203B41FA5}">
                      <a16:colId xmlns:a16="http://schemas.microsoft.com/office/drawing/2014/main" val="1291979418"/>
                    </a:ext>
                  </a:extLst>
                </a:gridCol>
              </a:tblGrid>
              <a:tr h="3981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Preparation of manuscripts and documentation</a:t>
                      </a:r>
                    </a:p>
                  </a:txBody>
                  <a:tcPr marL="68580" marR="68580" marT="34290" marB="34290">
                    <a:solidFill>
                      <a:srgbClr val="615B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85846"/>
                  </a:ext>
                </a:extLst>
              </a:tr>
            </a:tbl>
          </a:graphicData>
        </a:graphic>
      </p:graphicFrame>
      <p:graphicFrame>
        <p:nvGraphicFramePr>
          <p:cNvPr id="103" name="Table 4">
            <a:extLst>
              <a:ext uri="{FF2B5EF4-FFF2-40B4-BE49-F238E27FC236}">
                <a16:creationId xmlns:a16="http://schemas.microsoft.com/office/drawing/2014/main" id="{AE805C2A-9F03-4A79-B2FA-88DB3A285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412"/>
              </p:ext>
            </p:extLst>
          </p:nvPr>
        </p:nvGraphicFramePr>
        <p:xfrm>
          <a:off x="750279" y="2391025"/>
          <a:ext cx="2691296" cy="40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296">
                  <a:extLst>
                    <a:ext uri="{9D8B030D-6E8A-4147-A177-3AD203B41FA5}">
                      <a16:colId xmlns:a16="http://schemas.microsoft.com/office/drawing/2014/main" val="1291979418"/>
                    </a:ext>
                  </a:extLst>
                </a:gridCol>
              </a:tblGrid>
              <a:tr h="3981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of conceptual design for overall project</a:t>
                      </a:r>
                    </a:p>
                  </a:txBody>
                  <a:tcPr marL="68580" marR="68580" marT="34290" marB="34290">
                    <a:solidFill>
                      <a:srgbClr val="615B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85846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322BC730-E053-4AB6-BDF4-3F97B166764C}"/>
              </a:ext>
            </a:extLst>
          </p:cNvPr>
          <p:cNvGrpSpPr/>
          <p:nvPr/>
        </p:nvGrpSpPr>
        <p:grpSpPr>
          <a:xfrm>
            <a:off x="3654627" y="2458452"/>
            <a:ext cx="5187365" cy="3347129"/>
            <a:chOff x="3654627" y="2109655"/>
            <a:chExt cx="5187365" cy="3347129"/>
          </a:xfrm>
        </p:grpSpPr>
        <p:sp>
          <p:nvSpPr>
            <p:cNvPr id="11" name="OTLSHAPE_TB_00000000000000000000000000000000_RightEndCaps">
              <a:extLst>
                <a:ext uri="{433C2F65-261C-4451-86F9-245ED80D2D66}">
                  <a16:creationId xmlns:a16="http://schemas.microsoft.com/office/drawing/2014/main\" xmlns:p14="http://schemas.microsoft.com/office/powerpoint/2010/main" xmlns="" id="F40EC881-B1A7-40A2-AB4E-89A271C6C33A"/>
                </a:ext>
              </a:extLst>
            </p:cNvPr>
            <p:cNvSpPr txBox="1"/>
            <p:nvPr>
              <p:custDataLst>
                <p:tags r:id="rId51"/>
              </p:custDataLst>
            </p:nvPr>
          </p:nvSpPr>
          <p:spPr>
            <a:xfrm>
              <a:off x="8368645" y="5177861"/>
              <a:ext cx="339837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ED7D31">
                      <a:alpha val="100000"/>
                    </a:srgbClr>
                  </a:solidFill>
                  <a:latin typeface="Arial" panose="02040604050505020304" pitchFamily="18" charset="0"/>
                </a:rPr>
                <a:t>2022</a:t>
              </a:r>
            </a:p>
          </p:txBody>
        </p:sp>
        <p:sp>
          <p:nvSpPr>
            <p:cNvPr id="12" name="OTLSHAPE_TB_00000000000000000000000000000000_ScaleContainer"/>
            <p:cNvSpPr/>
            <p:nvPr>
              <p:custDataLst>
                <p:tags r:id="rId52"/>
              </p:custDataLst>
            </p:nvPr>
          </p:nvSpPr>
          <p:spPr>
            <a:xfrm>
              <a:off x="3654627" y="5113349"/>
              <a:ext cx="4576448" cy="336097"/>
            </a:xfrm>
            <a:prstGeom prst="roundRect">
              <a:avLst/>
            </a:prstGeom>
            <a:solidFill>
              <a:srgbClr val="44546A">
                <a:alpha val="100000"/>
              </a:srgbClr>
            </a:solidFill>
          </p:spPr>
        </p:sp>
        <p:sp>
          <p:nvSpPr>
            <p:cNvPr id="13" name="OTLSHAPE_TB_00000000000000000000000000000000_ElapsedTime"/>
            <p:cNvSpPr/>
            <p:nvPr>
              <p:custDataLst>
                <p:tags r:id="rId53"/>
              </p:custDataLst>
            </p:nvPr>
          </p:nvSpPr>
          <p:spPr>
            <a:xfrm>
              <a:off x="3654627" y="5382225"/>
              <a:ext cx="480839" cy="67220"/>
            </a:xfrm>
            <a:prstGeom prst="roundRect">
              <a:avLst/>
            </a:prstGeom>
            <a:solidFill>
              <a:srgbClr val="70AD47">
                <a:alpha val="100000"/>
              </a:srgbClr>
            </a:solidFill>
          </p:spPr>
        </p:sp>
        <p:sp>
          <p:nvSpPr>
            <p:cNvPr id="16" name="OTLSHAPE_TB_00000000000000000000000000000000_TimescaleInterval1">
              <a:extLst>
                <a:ext uri="{969D073D-804E-420F-83EB-985355CE3454}">
                  <a16:creationId xmlns:a16="http://schemas.microsoft.com/office/drawing/2014/main\" xmlns:p14="http://schemas.microsoft.com/office/powerpoint/2010/main" xmlns="" id="33DDA09E-4309-4C9F-83F8-1F4A8227856C"/>
                </a:ext>
              </a:extLst>
            </p:cNvPr>
            <p:cNvSpPr txBox="1"/>
            <p:nvPr>
              <p:custDataLst>
                <p:tags r:id="rId54"/>
              </p:custDataLst>
            </p:nvPr>
          </p:nvSpPr>
          <p:spPr>
            <a:xfrm>
              <a:off x="3682911" y="5223689"/>
              <a:ext cx="169918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75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Sep</a:t>
              </a:r>
            </a:p>
          </p:txBody>
        </p:sp>
        <p:cxnSp>
          <p:nvCxnSpPr>
            <p:cNvPr id="17" name="OTLSHAPE_TB_00000000000000000000000000000000_Separator1"/>
            <p:cNvCxnSpPr/>
            <p:nvPr>
              <p:custDataLst>
                <p:tags r:id="rId55"/>
              </p:custDataLst>
            </p:nvPr>
          </p:nvCxnSpPr>
          <p:spPr>
            <a:xfrm>
              <a:off x="4158093" y="5191771"/>
              <a:ext cx="0" cy="179252"/>
            </a:xfrm>
            <a:prstGeom prst="line">
              <a:avLst/>
            </a:prstGeom>
            <a:ln w="12700" cap="flat" cmpd="sng" algn="ctr">
              <a:solidFill>
                <a:srgbClr val="FFFFFF">
                  <a:alpha val="3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0" name="OTLSHAPE_TB_00000000000000000000000000000000_TimescaleInterval2">
              <a:extLst>
                <a:ext uri="{204079BB-DAB4-4FD6-B272-2DC34FAE85F9}">
                  <a16:creationId xmlns:a16="http://schemas.microsoft.com/office/drawing/2014/main\" xmlns:p14="http://schemas.microsoft.com/office/powerpoint/2010/main" xmlns="" id="C471395D-F0EF-45DF-A791-71B197A920D5"/>
                </a:ext>
              </a:extLst>
            </p:cNvPr>
            <p:cNvSpPr txBox="1"/>
            <p:nvPr>
              <p:custDataLst>
                <p:tags r:id="rId56"/>
              </p:custDataLst>
            </p:nvPr>
          </p:nvSpPr>
          <p:spPr>
            <a:xfrm>
              <a:off x="4186378" y="5223689"/>
              <a:ext cx="150682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75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Oct</a:t>
              </a:r>
            </a:p>
          </p:txBody>
        </p:sp>
        <p:cxnSp>
          <p:nvCxnSpPr>
            <p:cNvPr id="21" name="OTLSHAPE_TB_00000000000000000000000000000000_Separator2"/>
            <p:cNvCxnSpPr/>
            <p:nvPr>
              <p:custDataLst>
                <p:tags r:id="rId57"/>
              </p:custDataLst>
            </p:nvPr>
          </p:nvCxnSpPr>
          <p:spPr>
            <a:xfrm>
              <a:off x="4678529" y="5191771"/>
              <a:ext cx="0" cy="179252"/>
            </a:xfrm>
            <a:prstGeom prst="line">
              <a:avLst/>
            </a:prstGeom>
            <a:ln w="12700" cap="flat" cmpd="sng" algn="ctr">
              <a:solidFill>
                <a:srgbClr val="FFFFFF">
                  <a:alpha val="3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4" name="OTLSHAPE_TB_00000000000000000000000000000000_TimescaleInterval3">
              <a:extLst>
                <a:ext uri="{F9E72B6C-26CE-4AEB-8D7C-D7F4CCBFC56C}">
                  <a16:creationId xmlns:a16="http://schemas.microsoft.com/office/drawing/2014/main\" xmlns:p14="http://schemas.microsoft.com/office/powerpoint/2010/main" xmlns="" id="41DF517D-F669-4F9D-BEAF-BA1F7E06E77F"/>
                </a:ext>
              </a:extLst>
            </p:cNvPr>
            <p:cNvSpPr txBox="1"/>
            <p:nvPr>
              <p:custDataLst>
                <p:tags r:id="rId58"/>
              </p:custDataLst>
            </p:nvPr>
          </p:nvSpPr>
          <p:spPr>
            <a:xfrm>
              <a:off x="4706814" y="5223689"/>
              <a:ext cx="169918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75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Nov</a:t>
              </a:r>
            </a:p>
          </p:txBody>
        </p:sp>
        <p:cxnSp>
          <p:nvCxnSpPr>
            <p:cNvPr id="25" name="OTLSHAPE_TB_00000000000000000000000000000000_Separator3"/>
            <p:cNvCxnSpPr/>
            <p:nvPr>
              <p:custDataLst>
                <p:tags r:id="rId59"/>
              </p:custDataLst>
            </p:nvPr>
          </p:nvCxnSpPr>
          <p:spPr>
            <a:xfrm>
              <a:off x="5181995" y="5191771"/>
              <a:ext cx="0" cy="179252"/>
            </a:xfrm>
            <a:prstGeom prst="line">
              <a:avLst/>
            </a:prstGeom>
            <a:ln w="12700" cap="flat" cmpd="sng" algn="ctr">
              <a:solidFill>
                <a:srgbClr val="FFFFFF">
                  <a:alpha val="3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8" name="OTLSHAPE_TB_00000000000000000000000000000000_TimescaleInterval4">
              <a:extLst>
                <a:ext uri="{FF1B55C5-5A01-459D-96BE-057B47BEB916}">
                  <a16:creationId xmlns:a16="http://schemas.microsoft.com/office/drawing/2014/main\" xmlns:p14="http://schemas.microsoft.com/office/powerpoint/2010/main" xmlns="" id="350F7FA1-C589-400B-BCDC-0781F4D79BA1"/>
                </a:ext>
              </a:extLst>
            </p:cNvPr>
            <p:cNvSpPr txBox="1"/>
            <p:nvPr>
              <p:custDataLst>
                <p:tags r:id="rId60"/>
              </p:custDataLst>
            </p:nvPr>
          </p:nvSpPr>
          <p:spPr>
            <a:xfrm>
              <a:off x="5210280" y="5223689"/>
              <a:ext cx="169918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75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Dec</a:t>
              </a:r>
            </a:p>
          </p:txBody>
        </p:sp>
        <p:cxnSp>
          <p:nvCxnSpPr>
            <p:cNvPr id="29" name="OTLSHAPE_TB_00000000000000000000000000000000_Separator4"/>
            <p:cNvCxnSpPr/>
            <p:nvPr>
              <p:custDataLst>
                <p:tags r:id="rId61"/>
              </p:custDataLst>
            </p:nvPr>
          </p:nvCxnSpPr>
          <p:spPr>
            <a:xfrm>
              <a:off x="5702432" y="5191771"/>
              <a:ext cx="0" cy="179252"/>
            </a:xfrm>
            <a:prstGeom prst="line">
              <a:avLst/>
            </a:prstGeom>
            <a:ln w="12700" cap="flat" cmpd="sng" algn="ctr">
              <a:solidFill>
                <a:srgbClr val="FFFFFF">
                  <a:alpha val="3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2" name="OTLSHAPE_TB_00000000000000000000000000000000_TimescaleInterval5">
              <a:extLst>
                <a:ext uri="{55B569E2-DAEC-49EC-95F3-512BD3A50F22}">
                  <a16:creationId xmlns:a16="http://schemas.microsoft.com/office/drawing/2014/main\" xmlns:p14="http://schemas.microsoft.com/office/powerpoint/2010/main" xmlns="" id="BBDCDD9F-659C-47D3-9717-90264AC79AF3"/>
                </a:ext>
              </a:extLst>
            </p:cNvPr>
            <p:cNvSpPr txBox="1"/>
            <p:nvPr>
              <p:custDataLst>
                <p:tags r:id="rId62"/>
              </p:custDataLst>
            </p:nvPr>
          </p:nvSpPr>
          <p:spPr>
            <a:xfrm>
              <a:off x="5730716" y="5223689"/>
              <a:ext cx="211596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75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2022</a:t>
              </a:r>
            </a:p>
          </p:txBody>
        </p:sp>
        <p:cxnSp>
          <p:nvCxnSpPr>
            <p:cNvPr id="33" name="OTLSHAPE_TB_00000000000000000000000000000000_Separator5"/>
            <p:cNvCxnSpPr/>
            <p:nvPr>
              <p:custDataLst>
                <p:tags r:id="rId63"/>
              </p:custDataLst>
            </p:nvPr>
          </p:nvCxnSpPr>
          <p:spPr>
            <a:xfrm>
              <a:off x="6222869" y="5191771"/>
              <a:ext cx="0" cy="179252"/>
            </a:xfrm>
            <a:prstGeom prst="line">
              <a:avLst/>
            </a:prstGeom>
            <a:ln w="12700" cap="flat" cmpd="sng" algn="ctr">
              <a:solidFill>
                <a:srgbClr val="FFFFFF">
                  <a:alpha val="3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6" name="OTLSHAPE_TB_00000000000000000000000000000000_TimescaleInterval6">
              <a:extLst>
                <a:ext uri="{215EF880-A1F4-40B9-83B7-54D9FF26EF04}">
                  <a16:creationId xmlns:a16="http://schemas.microsoft.com/office/drawing/2014/main\" xmlns:p14="http://schemas.microsoft.com/office/powerpoint/2010/main" xmlns="" id="4BD711BE-87C0-4077-86DA-A309FD74F56C"/>
                </a:ext>
              </a:extLst>
            </p:cNvPr>
            <p:cNvSpPr txBox="1"/>
            <p:nvPr>
              <p:custDataLst>
                <p:tags r:id="rId64"/>
              </p:custDataLst>
            </p:nvPr>
          </p:nvSpPr>
          <p:spPr>
            <a:xfrm>
              <a:off x="6251153" y="5223689"/>
              <a:ext cx="165110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75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Feb</a:t>
              </a:r>
            </a:p>
          </p:txBody>
        </p:sp>
        <p:cxnSp>
          <p:nvCxnSpPr>
            <p:cNvPr id="37" name="OTLSHAPE_TB_00000000000000000000000000000000_Separator6"/>
            <p:cNvCxnSpPr/>
            <p:nvPr>
              <p:custDataLst>
                <p:tags r:id="rId65"/>
              </p:custDataLst>
            </p:nvPr>
          </p:nvCxnSpPr>
          <p:spPr>
            <a:xfrm>
              <a:off x="6692393" y="5191771"/>
              <a:ext cx="0" cy="179252"/>
            </a:xfrm>
            <a:prstGeom prst="line">
              <a:avLst/>
            </a:prstGeom>
            <a:ln w="12700" cap="flat" cmpd="sng" algn="ctr">
              <a:solidFill>
                <a:srgbClr val="FFFFFF">
                  <a:alpha val="3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0" name="OTLSHAPE_TB_00000000000000000000000000000000_TimescaleInterval7">
              <a:extLst>
                <a:ext uri="{0B06AF16-EC18-46DC-AA33-C08A94CFFD4C}">
                  <a16:creationId xmlns:a16="http://schemas.microsoft.com/office/drawing/2014/main\" xmlns:p14="http://schemas.microsoft.com/office/powerpoint/2010/main" xmlns="" id="7A76CACE-D6BC-4B99-B6A3-EE029631F61C"/>
                </a:ext>
              </a:extLst>
            </p:cNvPr>
            <p:cNvSpPr txBox="1"/>
            <p:nvPr>
              <p:custDataLst>
                <p:tags r:id="rId66"/>
              </p:custDataLst>
            </p:nvPr>
          </p:nvSpPr>
          <p:spPr>
            <a:xfrm>
              <a:off x="6720678" y="5223689"/>
              <a:ext cx="165110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75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Mar</a:t>
              </a:r>
            </a:p>
          </p:txBody>
        </p:sp>
        <p:cxnSp>
          <p:nvCxnSpPr>
            <p:cNvPr id="41" name="OTLSHAPE_TB_00000000000000000000000000000000_Separator7"/>
            <p:cNvCxnSpPr/>
            <p:nvPr>
              <p:custDataLst>
                <p:tags r:id="rId67"/>
              </p:custDataLst>
            </p:nvPr>
          </p:nvCxnSpPr>
          <p:spPr>
            <a:xfrm>
              <a:off x="7212829" y="5191771"/>
              <a:ext cx="0" cy="179252"/>
            </a:xfrm>
            <a:prstGeom prst="line">
              <a:avLst/>
            </a:prstGeom>
            <a:ln w="12700" cap="flat" cmpd="sng" algn="ctr">
              <a:solidFill>
                <a:srgbClr val="FFFFFF">
                  <a:alpha val="3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4" name="OTLSHAPE_TB_00000000000000000000000000000000_TimescaleInterval8">
              <a:extLst>
                <a:ext uri="{1F1B22F5-635B-4843-B75B-9AC62D5939AA}">
                  <a16:creationId xmlns:a16="http://schemas.microsoft.com/office/drawing/2014/main\" xmlns:p14="http://schemas.microsoft.com/office/powerpoint/2010/main" xmlns="" id="6DEA4F56-A2BA-42A0-81D4-77E168D2039D"/>
                </a:ext>
              </a:extLst>
            </p:cNvPr>
            <p:cNvSpPr txBox="1"/>
            <p:nvPr>
              <p:custDataLst>
                <p:tags r:id="rId68"/>
              </p:custDataLst>
            </p:nvPr>
          </p:nvSpPr>
          <p:spPr>
            <a:xfrm>
              <a:off x="7241114" y="5223689"/>
              <a:ext cx="149080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75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Apr</a:t>
              </a:r>
            </a:p>
          </p:txBody>
        </p:sp>
        <p:cxnSp>
          <p:nvCxnSpPr>
            <p:cNvPr id="45" name="OTLSHAPE_TB_00000000000000000000000000000000_Separator8"/>
            <p:cNvCxnSpPr/>
            <p:nvPr>
              <p:custDataLst>
                <p:tags r:id="rId69"/>
              </p:custDataLst>
            </p:nvPr>
          </p:nvCxnSpPr>
          <p:spPr>
            <a:xfrm>
              <a:off x="7716295" y="5191771"/>
              <a:ext cx="0" cy="179252"/>
            </a:xfrm>
            <a:prstGeom prst="line">
              <a:avLst/>
            </a:prstGeom>
            <a:ln w="12700" cap="flat" cmpd="sng" algn="ctr">
              <a:solidFill>
                <a:srgbClr val="FFFFFF">
                  <a:alpha val="3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8" name="OTLSHAPE_TB_00000000000000000000000000000000_TimescaleInterval9">
              <a:extLst>
                <a:ext uri="{C964B9B6-8E51-47B0-A597-25D35E8D2A68}">
                  <a16:creationId xmlns:a16="http://schemas.microsoft.com/office/drawing/2014/main\" xmlns:p14="http://schemas.microsoft.com/office/powerpoint/2010/main" xmlns="" id="100982CF-335A-4912-AC28-A8D2AB671598"/>
                </a:ext>
              </a:extLst>
            </p:cNvPr>
            <p:cNvSpPr txBox="1"/>
            <p:nvPr>
              <p:custDataLst>
                <p:tags r:id="rId70"/>
              </p:custDataLst>
            </p:nvPr>
          </p:nvSpPr>
          <p:spPr>
            <a:xfrm>
              <a:off x="7744580" y="5223689"/>
              <a:ext cx="181140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75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May</a:t>
              </a:r>
            </a:p>
          </p:txBody>
        </p:sp>
        <p:sp>
          <p:nvSpPr>
            <p:cNvPr id="51" name="OTLSHAPE_T_79bb919478b941d4814e10c5b7a0f6dd_Shape"/>
            <p:cNvSpPr/>
            <p:nvPr>
              <p:custDataLst>
                <p:tags r:id="rId71"/>
              </p:custDataLst>
            </p:nvPr>
          </p:nvSpPr>
          <p:spPr>
            <a:xfrm>
              <a:off x="3682911" y="2109655"/>
              <a:ext cx="654149" cy="156845"/>
            </a:xfrm>
            <a:prstGeom prst="roundRect">
              <a:avLst/>
            </a:prstGeom>
            <a:solidFill>
              <a:srgbClr val="615B9E">
                <a:alpha val="100000"/>
              </a:srgbClr>
            </a:solidFill>
          </p:spPr>
        </p:sp>
        <p:sp>
          <p:nvSpPr>
            <p:cNvPr id="59" name="OTLSHAPE_T_7d58f086961b4183b689c9edf09e7382_Shape"/>
            <p:cNvSpPr/>
            <p:nvPr>
              <p:custDataLst>
                <p:tags r:id="rId72"/>
              </p:custDataLst>
            </p:nvPr>
          </p:nvSpPr>
          <p:spPr>
            <a:xfrm>
              <a:off x="4288307" y="2467380"/>
              <a:ext cx="893688" cy="153321"/>
            </a:xfrm>
            <a:prstGeom prst="roundRect">
              <a:avLst/>
            </a:prstGeom>
            <a:solidFill>
              <a:srgbClr val="615B9E">
                <a:alpha val="100000"/>
              </a:srgbClr>
            </a:solidFill>
          </p:spPr>
        </p:sp>
        <p:sp>
          <p:nvSpPr>
            <p:cNvPr id="65" name="OTLSHAPE_T_7d58f086961b4183b689c9edf09e7382_JoinedDate">
              <a:extLst>
                <a:ext uri="{98C1E649-1298-4703-B356-ACB77B49F3EA}">
                  <a16:creationId xmlns:a16="http://schemas.microsoft.com/office/drawing/2014/main\" xmlns:p14="http://schemas.microsoft.com/office/powerpoint/2010/main" xmlns="" id="891F670B-6689-469B-A71D-262744940958"/>
                </a:ext>
              </a:extLst>
            </p:cNvPr>
            <p:cNvSpPr txBox="1"/>
            <p:nvPr>
              <p:custDataLst>
                <p:tags r:id="rId73"/>
              </p:custDataLst>
            </p:nvPr>
          </p:nvSpPr>
          <p:spPr>
            <a:xfrm>
              <a:off x="5175985" y="2497873"/>
              <a:ext cx="647073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600" dirty="0">
                  <a:solidFill>
                    <a:srgbClr val="44546A">
                      <a:alpha val="100000"/>
                    </a:srgbClr>
                  </a:solidFill>
                  <a:latin typeface="Arial" panose="02040604050505020304" pitchFamily="18" charset="0"/>
                </a:rPr>
                <a:t>15 Oct - 30 Nov</a:t>
              </a:r>
            </a:p>
          </p:txBody>
        </p:sp>
        <p:sp>
          <p:nvSpPr>
            <p:cNvPr id="67" name="OTLSHAPE_T_8f8202d7057246d79d37bb3f3fff2973_Shape"/>
            <p:cNvSpPr/>
            <p:nvPr>
              <p:custDataLst>
                <p:tags r:id="rId74"/>
              </p:custDataLst>
            </p:nvPr>
          </p:nvSpPr>
          <p:spPr>
            <a:xfrm>
              <a:off x="4940601" y="2923623"/>
              <a:ext cx="1475662" cy="153321"/>
            </a:xfrm>
            <a:prstGeom prst="roundRect">
              <a:avLst/>
            </a:prstGeom>
            <a:solidFill>
              <a:srgbClr val="615B9E">
                <a:alpha val="100000"/>
              </a:srgbClr>
            </a:solidFill>
          </p:spPr>
        </p:sp>
        <p:sp>
          <p:nvSpPr>
            <p:cNvPr id="73" name="OTLSHAPE_T_8f8202d7057246d79d37bb3f3fff2973_JoinedDate">
              <a:extLst>
                <a:ext uri="{FEDC2560-F219-4A5C-92F3-7BC489EECC5F}">
                  <a16:creationId xmlns:a16="http://schemas.microsoft.com/office/drawing/2014/main\" xmlns:p14="http://schemas.microsoft.com/office/powerpoint/2010/main" xmlns="" id="138E3BD1-78C3-47BE-AF73-810FF7C20DEA"/>
                </a:ext>
              </a:extLst>
            </p:cNvPr>
            <p:cNvSpPr txBox="1"/>
            <p:nvPr>
              <p:custDataLst>
                <p:tags r:id="rId75"/>
              </p:custDataLst>
            </p:nvPr>
          </p:nvSpPr>
          <p:spPr>
            <a:xfrm>
              <a:off x="6461213" y="2951392"/>
              <a:ext cx="616888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600" dirty="0">
                  <a:solidFill>
                    <a:srgbClr val="44546A">
                      <a:alpha val="100000"/>
                    </a:srgbClr>
                  </a:solidFill>
                  <a:latin typeface="Arial" panose="02040604050505020304" pitchFamily="18" charset="0"/>
                </a:rPr>
                <a:t>15 Nov - 15 Feb</a:t>
              </a:r>
            </a:p>
          </p:txBody>
        </p:sp>
        <p:sp>
          <p:nvSpPr>
            <p:cNvPr id="75" name="OTLSHAPE_T_320cfac54bbb4374a340c3aef15a9752_Shape"/>
            <p:cNvSpPr/>
            <p:nvPr>
              <p:custDataLst>
                <p:tags r:id="rId76"/>
              </p:custDataLst>
            </p:nvPr>
          </p:nvSpPr>
          <p:spPr>
            <a:xfrm>
              <a:off x="5704614" y="3509172"/>
              <a:ext cx="989961" cy="156845"/>
            </a:xfrm>
            <a:prstGeom prst="roundRect">
              <a:avLst/>
            </a:prstGeom>
            <a:solidFill>
              <a:srgbClr val="615B9E">
                <a:alpha val="100000"/>
              </a:srgbClr>
            </a:solidFill>
          </p:spPr>
        </p:sp>
        <p:sp>
          <p:nvSpPr>
            <p:cNvPr id="81" name="OTLSHAPE_T_320cfac54bbb4374a340c3aef15a9752_JoinedDate">
              <a:extLst>
                <a:ext uri="{3F26A6BB-7EBC-4443-B0F9-AD326B9E8278}">
                  <a16:creationId xmlns:a16="http://schemas.microsoft.com/office/drawing/2014/main\" xmlns:p14="http://schemas.microsoft.com/office/powerpoint/2010/main" xmlns="" id="7937BB5E-C3DC-4069-B427-A0CA5FB3C9B2"/>
                </a:ext>
              </a:extLst>
            </p:cNvPr>
            <p:cNvSpPr txBox="1"/>
            <p:nvPr>
              <p:custDataLst>
                <p:tags r:id="rId77"/>
              </p:custDataLst>
            </p:nvPr>
          </p:nvSpPr>
          <p:spPr>
            <a:xfrm>
              <a:off x="6722860" y="3545097"/>
              <a:ext cx="520436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600" dirty="0">
                  <a:solidFill>
                    <a:srgbClr val="44546A">
                      <a:alpha val="100000"/>
                    </a:srgbClr>
                  </a:solidFill>
                  <a:latin typeface="Arial" panose="02040604050505020304" pitchFamily="18" charset="0"/>
                </a:rPr>
                <a:t>1 Jan - 28 Feb</a:t>
              </a:r>
            </a:p>
          </p:txBody>
        </p:sp>
        <p:sp>
          <p:nvSpPr>
            <p:cNvPr id="83" name="OTLSHAPE_T_ee72cbcaf7db4b169cec0541318c9d20_Shape"/>
            <p:cNvSpPr/>
            <p:nvPr>
              <p:custDataLst>
                <p:tags r:id="rId78"/>
              </p:custDataLst>
            </p:nvPr>
          </p:nvSpPr>
          <p:spPr>
            <a:xfrm>
              <a:off x="6720678" y="4040505"/>
              <a:ext cx="1023902" cy="156845"/>
            </a:xfrm>
            <a:prstGeom prst="roundRect">
              <a:avLst/>
            </a:prstGeom>
            <a:solidFill>
              <a:srgbClr val="615B9E">
                <a:alpha val="100000"/>
              </a:srgbClr>
            </a:solidFill>
          </p:spPr>
        </p:sp>
        <p:sp>
          <p:nvSpPr>
            <p:cNvPr id="91" name="OTLSHAPE_T_01a2eb0e48e14bd39d4a5938c344acb4_Shape"/>
            <p:cNvSpPr/>
            <p:nvPr>
              <p:custDataLst>
                <p:tags r:id="rId79"/>
              </p:custDataLst>
            </p:nvPr>
          </p:nvSpPr>
          <p:spPr>
            <a:xfrm>
              <a:off x="7759008" y="4576020"/>
              <a:ext cx="520436" cy="156845"/>
            </a:xfrm>
            <a:prstGeom prst="roundRect">
              <a:avLst/>
            </a:prstGeom>
            <a:solidFill>
              <a:srgbClr val="615B9E">
                <a:alpha val="100000"/>
              </a:srgbClr>
            </a:solidFill>
          </p:spPr>
        </p:sp>
        <p:sp>
          <p:nvSpPr>
            <p:cNvPr id="97" name="OTLSHAPE_T_01a2eb0e48e14bd39d4a5938c344acb4_JoinedDate">
              <a:extLst>
                <a:ext uri="{CB021C7E-3E77-4C54-B00B-FAF41E5330CA}">
                  <a16:creationId xmlns:a16="http://schemas.microsoft.com/office/drawing/2014/main\" xmlns:p14="http://schemas.microsoft.com/office/powerpoint/2010/main" xmlns="" id="A84B0D7F-D8D2-45B0-A3F5-54FB17B4B5FD"/>
                </a:ext>
              </a:extLst>
            </p:cNvPr>
            <p:cNvSpPr txBox="1"/>
            <p:nvPr>
              <p:custDataLst>
                <p:tags r:id="rId80"/>
              </p:custDataLst>
            </p:nvPr>
          </p:nvSpPr>
          <p:spPr>
            <a:xfrm>
              <a:off x="8321556" y="4603431"/>
              <a:ext cx="520436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600" dirty="0">
                  <a:solidFill>
                    <a:srgbClr val="44546A">
                      <a:alpha val="100000"/>
                    </a:srgbClr>
                  </a:solidFill>
                  <a:latin typeface="Arial" panose="02040604050505020304" pitchFamily="18" charset="0"/>
                </a:rPr>
                <a:t>1 My - 31 May</a:t>
              </a:r>
            </a:p>
          </p:txBody>
        </p:sp>
        <p:sp>
          <p:nvSpPr>
            <p:cNvPr id="104" name="OTLSHAPE_TB_00000000000000000000000000000000_RightEndCaps">
              <a:extLst>
                <a:ext uri="{FF2B5EF4-FFF2-40B4-BE49-F238E27FC236}">
                  <a16:creationId xmlns:a16="http://schemas.microsoft.com/office/drawing/2014/main" id="{5EDF14E5-D94D-439C-889C-65548832BE6C}"/>
                </a:ext>
                <a:ext uri="{433C2F65-261C-4451-86F9-245ED80D2D66}">
                  <a16:creationId xmlns:a16="http://schemas.microsoft.com/office/drawing/2014/main\" xmlns:p14="http://schemas.microsoft.com/office/powerpoint/2010/main" xmlns="" id="F40EC881-B1A7-40A2-AB4E-89A271C6C33A"/>
                </a:ext>
              </a:extLst>
            </p:cNvPr>
            <p:cNvSpPr txBox="1"/>
            <p:nvPr>
              <p:custDataLst>
                <p:tags r:id="rId81"/>
              </p:custDataLst>
            </p:nvPr>
          </p:nvSpPr>
          <p:spPr>
            <a:xfrm>
              <a:off x="8368645" y="5185200"/>
              <a:ext cx="339837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ED7D31">
                      <a:alpha val="100000"/>
                    </a:srgbClr>
                  </a:solidFill>
                  <a:latin typeface="Arial" panose="02040604050505020304" pitchFamily="18" charset="0"/>
                </a:rPr>
                <a:t>2022</a:t>
              </a:r>
            </a:p>
          </p:txBody>
        </p:sp>
        <p:sp>
          <p:nvSpPr>
            <p:cNvPr id="105" name="OTLSHAPE_TB_00000000000000000000000000000000_ScaleContainer">
              <a:extLst>
                <a:ext uri="{FF2B5EF4-FFF2-40B4-BE49-F238E27FC236}">
                  <a16:creationId xmlns:a16="http://schemas.microsoft.com/office/drawing/2014/main" id="{4E6E5F64-96C3-475C-8A48-1373B69F02CF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3654627" y="5120687"/>
              <a:ext cx="4576448" cy="336097"/>
            </a:xfrm>
            <a:prstGeom prst="roundRect">
              <a:avLst/>
            </a:prstGeom>
            <a:solidFill>
              <a:srgbClr val="44546A">
                <a:alpha val="100000"/>
              </a:srgbClr>
            </a:solidFill>
          </p:spPr>
        </p:sp>
        <p:sp>
          <p:nvSpPr>
            <p:cNvPr id="109" name="OTLSHAPE_TB_00000000000000000000000000000000_TimescaleInterval1">
              <a:extLst>
                <a:ext uri="{FF2B5EF4-FFF2-40B4-BE49-F238E27FC236}">
                  <a16:creationId xmlns:a16="http://schemas.microsoft.com/office/drawing/2014/main" id="{82BFC014-F321-4BE7-9E8E-8F0F89275393}"/>
                </a:ext>
                <a:ext uri="{969D073D-804E-420F-83EB-985355CE3454}">
                  <a16:creationId xmlns:a16="http://schemas.microsoft.com/office/drawing/2014/main\" xmlns:p14="http://schemas.microsoft.com/office/powerpoint/2010/main" xmlns="" id="33DDA09E-4309-4C9F-83F8-1F4A8227856C"/>
                </a:ext>
              </a:extLst>
            </p:cNvPr>
            <p:cNvSpPr txBox="1"/>
            <p:nvPr>
              <p:custDataLst>
                <p:tags r:id="rId83"/>
              </p:custDataLst>
            </p:nvPr>
          </p:nvSpPr>
          <p:spPr>
            <a:xfrm>
              <a:off x="3682911" y="5231027"/>
              <a:ext cx="169918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75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Sep</a:t>
              </a:r>
            </a:p>
          </p:txBody>
        </p:sp>
        <p:cxnSp>
          <p:nvCxnSpPr>
            <p:cNvPr id="110" name="OTLSHAPE_TB_00000000000000000000000000000000_Separator1">
              <a:extLst>
                <a:ext uri="{FF2B5EF4-FFF2-40B4-BE49-F238E27FC236}">
                  <a16:creationId xmlns:a16="http://schemas.microsoft.com/office/drawing/2014/main" id="{EBA81B62-584F-41DE-B3D9-56FFDD04D4B4}"/>
                </a:ext>
              </a:extLst>
            </p:cNvPr>
            <p:cNvCxnSpPr/>
            <p:nvPr>
              <p:custDataLst>
                <p:tags r:id="rId84"/>
              </p:custDataLst>
            </p:nvPr>
          </p:nvCxnSpPr>
          <p:spPr>
            <a:xfrm>
              <a:off x="4158093" y="5199109"/>
              <a:ext cx="0" cy="179252"/>
            </a:xfrm>
            <a:prstGeom prst="line">
              <a:avLst/>
            </a:prstGeom>
            <a:ln w="12700" cap="flat" cmpd="sng" algn="ctr">
              <a:solidFill>
                <a:srgbClr val="FFFFFF">
                  <a:alpha val="3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11" name="OTLSHAPE_TB_00000000000000000000000000000000_TimescaleInterval2">
              <a:extLst>
                <a:ext uri="{FF2B5EF4-FFF2-40B4-BE49-F238E27FC236}">
                  <a16:creationId xmlns:a16="http://schemas.microsoft.com/office/drawing/2014/main" id="{3A5D1C71-F671-4AA3-A0C0-4F0840E08103}"/>
                </a:ext>
                <a:ext uri="{204079BB-DAB4-4FD6-B272-2DC34FAE85F9}">
                  <a16:creationId xmlns:a16="http://schemas.microsoft.com/office/drawing/2014/main\" xmlns:p14="http://schemas.microsoft.com/office/powerpoint/2010/main" xmlns="" id="C471395D-F0EF-45DF-A791-71B197A920D5"/>
                </a:ext>
              </a:extLst>
            </p:cNvPr>
            <p:cNvSpPr txBox="1"/>
            <p:nvPr>
              <p:custDataLst>
                <p:tags r:id="rId85"/>
              </p:custDataLst>
            </p:nvPr>
          </p:nvSpPr>
          <p:spPr>
            <a:xfrm>
              <a:off x="4186378" y="5231027"/>
              <a:ext cx="150682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750" dirty="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Oct</a:t>
              </a:r>
            </a:p>
          </p:txBody>
        </p:sp>
        <p:cxnSp>
          <p:nvCxnSpPr>
            <p:cNvPr id="112" name="OTLSHAPE_TB_00000000000000000000000000000000_Separator2">
              <a:extLst>
                <a:ext uri="{FF2B5EF4-FFF2-40B4-BE49-F238E27FC236}">
                  <a16:creationId xmlns:a16="http://schemas.microsoft.com/office/drawing/2014/main" id="{86D1F130-55B5-4ED4-9D93-DDFB19E29C6D}"/>
                </a:ext>
              </a:extLst>
            </p:cNvPr>
            <p:cNvCxnSpPr/>
            <p:nvPr>
              <p:custDataLst>
                <p:tags r:id="rId86"/>
              </p:custDataLst>
            </p:nvPr>
          </p:nvCxnSpPr>
          <p:spPr>
            <a:xfrm>
              <a:off x="4678529" y="5199109"/>
              <a:ext cx="0" cy="179252"/>
            </a:xfrm>
            <a:prstGeom prst="line">
              <a:avLst/>
            </a:prstGeom>
            <a:ln w="12700" cap="flat" cmpd="sng" algn="ctr">
              <a:solidFill>
                <a:srgbClr val="FFFFFF">
                  <a:alpha val="3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13" name="OTLSHAPE_TB_00000000000000000000000000000000_TimescaleInterval3">
              <a:extLst>
                <a:ext uri="{FF2B5EF4-FFF2-40B4-BE49-F238E27FC236}">
                  <a16:creationId xmlns:a16="http://schemas.microsoft.com/office/drawing/2014/main" id="{C327C0D1-E78C-4086-A1FF-890FDA755C44}"/>
                </a:ext>
                <a:ext uri="{F9E72B6C-26CE-4AEB-8D7C-D7F4CCBFC56C}">
                  <a16:creationId xmlns:a16="http://schemas.microsoft.com/office/drawing/2014/main\" xmlns:p14="http://schemas.microsoft.com/office/powerpoint/2010/main" xmlns="" id="41DF517D-F669-4F9D-BEAF-BA1F7E06E77F"/>
                </a:ext>
              </a:extLst>
            </p:cNvPr>
            <p:cNvSpPr txBox="1"/>
            <p:nvPr>
              <p:custDataLst>
                <p:tags r:id="rId87"/>
              </p:custDataLst>
            </p:nvPr>
          </p:nvSpPr>
          <p:spPr>
            <a:xfrm>
              <a:off x="4706814" y="5231027"/>
              <a:ext cx="169918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75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Nov</a:t>
              </a:r>
            </a:p>
          </p:txBody>
        </p:sp>
        <p:cxnSp>
          <p:nvCxnSpPr>
            <p:cNvPr id="114" name="OTLSHAPE_TB_00000000000000000000000000000000_Separator3">
              <a:extLst>
                <a:ext uri="{FF2B5EF4-FFF2-40B4-BE49-F238E27FC236}">
                  <a16:creationId xmlns:a16="http://schemas.microsoft.com/office/drawing/2014/main" id="{54676390-6D49-4845-A997-7EFD4981952C}"/>
                </a:ext>
              </a:extLst>
            </p:cNvPr>
            <p:cNvCxnSpPr/>
            <p:nvPr>
              <p:custDataLst>
                <p:tags r:id="rId88"/>
              </p:custDataLst>
            </p:nvPr>
          </p:nvCxnSpPr>
          <p:spPr>
            <a:xfrm>
              <a:off x="5181995" y="5199109"/>
              <a:ext cx="0" cy="179252"/>
            </a:xfrm>
            <a:prstGeom prst="line">
              <a:avLst/>
            </a:prstGeom>
            <a:ln w="12700" cap="flat" cmpd="sng" algn="ctr">
              <a:solidFill>
                <a:srgbClr val="FFFFFF">
                  <a:alpha val="3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15" name="OTLSHAPE_TB_00000000000000000000000000000000_TimescaleInterval4">
              <a:extLst>
                <a:ext uri="{FF2B5EF4-FFF2-40B4-BE49-F238E27FC236}">
                  <a16:creationId xmlns:a16="http://schemas.microsoft.com/office/drawing/2014/main" id="{E3549641-AEB3-4CDF-8937-9614C39FB971}"/>
                </a:ext>
                <a:ext uri="{FF1B55C5-5A01-459D-96BE-057B47BEB916}">
                  <a16:creationId xmlns:a16="http://schemas.microsoft.com/office/drawing/2014/main\" xmlns:p14="http://schemas.microsoft.com/office/powerpoint/2010/main" xmlns="" id="350F7FA1-C589-400B-BCDC-0781F4D79BA1"/>
                </a:ext>
              </a:extLst>
            </p:cNvPr>
            <p:cNvSpPr txBox="1"/>
            <p:nvPr>
              <p:custDataLst>
                <p:tags r:id="rId89"/>
              </p:custDataLst>
            </p:nvPr>
          </p:nvSpPr>
          <p:spPr>
            <a:xfrm>
              <a:off x="5210280" y="5231027"/>
              <a:ext cx="169918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75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Dec</a:t>
              </a:r>
            </a:p>
          </p:txBody>
        </p:sp>
        <p:cxnSp>
          <p:nvCxnSpPr>
            <p:cNvPr id="116" name="OTLSHAPE_TB_00000000000000000000000000000000_Separator4">
              <a:extLst>
                <a:ext uri="{FF2B5EF4-FFF2-40B4-BE49-F238E27FC236}">
                  <a16:creationId xmlns:a16="http://schemas.microsoft.com/office/drawing/2014/main" id="{1740B599-6E1F-46CF-836B-CEDDC9291886}"/>
                </a:ext>
              </a:extLst>
            </p:cNvPr>
            <p:cNvCxnSpPr/>
            <p:nvPr>
              <p:custDataLst>
                <p:tags r:id="rId90"/>
              </p:custDataLst>
            </p:nvPr>
          </p:nvCxnSpPr>
          <p:spPr>
            <a:xfrm>
              <a:off x="5702432" y="5199109"/>
              <a:ext cx="0" cy="179252"/>
            </a:xfrm>
            <a:prstGeom prst="line">
              <a:avLst/>
            </a:prstGeom>
            <a:ln w="12700" cap="flat" cmpd="sng" algn="ctr">
              <a:solidFill>
                <a:srgbClr val="FFFFFF">
                  <a:alpha val="3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17" name="OTLSHAPE_TB_00000000000000000000000000000000_TimescaleInterval5">
              <a:extLst>
                <a:ext uri="{FF2B5EF4-FFF2-40B4-BE49-F238E27FC236}">
                  <a16:creationId xmlns:a16="http://schemas.microsoft.com/office/drawing/2014/main" id="{A6B88505-411E-402D-ACF0-6D6B99CEDBF9}"/>
                </a:ext>
                <a:ext uri="{55B569E2-DAEC-49EC-95F3-512BD3A50F22}">
                  <a16:creationId xmlns:a16="http://schemas.microsoft.com/office/drawing/2014/main\" xmlns:p14="http://schemas.microsoft.com/office/powerpoint/2010/main" xmlns="" id="BBDCDD9F-659C-47D3-9717-90264AC79AF3"/>
                </a:ext>
              </a:extLst>
            </p:cNvPr>
            <p:cNvSpPr txBox="1"/>
            <p:nvPr>
              <p:custDataLst>
                <p:tags r:id="rId91"/>
              </p:custDataLst>
            </p:nvPr>
          </p:nvSpPr>
          <p:spPr>
            <a:xfrm>
              <a:off x="5730716" y="5231027"/>
              <a:ext cx="211596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75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2022</a:t>
              </a:r>
            </a:p>
          </p:txBody>
        </p:sp>
        <p:cxnSp>
          <p:nvCxnSpPr>
            <p:cNvPr id="118" name="OTLSHAPE_TB_00000000000000000000000000000000_Separator5">
              <a:extLst>
                <a:ext uri="{FF2B5EF4-FFF2-40B4-BE49-F238E27FC236}">
                  <a16:creationId xmlns:a16="http://schemas.microsoft.com/office/drawing/2014/main" id="{BE08C9AB-4067-43A0-8BD8-29AFF53B5F2B}"/>
                </a:ext>
              </a:extLst>
            </p:cNvPr>
            <p:cNvCxnSpPr/>
            <p:nvPr>
              <p:custDataLst>
                <p:tags r:id="rId92"/>
              </p:custDataLst>
            </p:nvPr>
          </p:nvCxnSpPr>
          <p:spPr>
            <a:xfrm>
              <a:off x="6222869" y="5199109"/>
              <a:ext cx="0" cy="179252"/>
            </a:xfrm>
            <a:prstGeom prst="line">
              <a:avLst/>
            </a:prstGeom>
            <a:ln w="12700" cap="flat" cmpd="sng" algn="ctr">
              <a:solidFill>
                <a:srgbClr val="FFFFFF">
                  <a:alpha val="3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19" name="OTLSHAPE_TB_00000000000000000000000000000000_TimescaleInterval6">
              <a:extLst>
                <a:ext uri="{FF2B5EF4-FFF2-40B4-BE49-F238E27FC236}">
                  <a16:creationId xmlns:a16="http://schemas.microsoft.com/office/drawing/2014/main" id="{4422F163-BF25-4BDB-9D1E-04DDFCCAF5FD}"/>
                </a:ext>
                <a:ext uri="{215EF880-A1F4-40B9-83B7-54D9FF26EF04}">
                  <a16:creationId xmlns:a16="http://schemas.microsoft.com/office/drawing/2014/main\" xmlns:p14="http://schemas.microsoft.com/office/powerpoint/2010/main" xmlns="" id="4BD711BE-87C0-4077-86DA-A309FD74F56C"/>
                </a:ext>
              </a:extLst>
            </p:cNvPr>
            <p:cNvSpPr txBox="1"/>
            <p:nvPr>
              <p:custDataLst>
                <p:tags r:id="rId93"/>
              </p:custDataLst>
            </p:nvPr>
          </p:nvSpPr>
          <p:spPr>
            <a:xfrm>
              <a:off x="6251153" y="5231027"/>
              <a:ext cx="165110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75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Feb</a:t>
              </a:r>
            </a:p>
          </p:txBody>
        </p:sp>
        <p:cxnSp>
          <p:nvCxnSpPr>
            <p:cNvPr id="120" name="OTLSHAPE_TB_00000000000000000000000000000000_Separator6">
              <a:extLst>
                <a:ext uri="{FF2B5EF4-FFF2-40B4-BE49-F238E27FC236}">
                  <a16:creationId xmlns:a16="http://schemas.microsoft.com/office/drawing/2014/main" id="{EBDBD3D6-B3DA-4647-BECA-635F33524D84}"/>
                </a:ext>
              </a:extLst>
            </p:cNvPr>
            <p:cNvCxnSpPr/>
            <p:nvPr>
              <p:custDataLst>
                <p:tags r:id="rId94"/>
              </p:custDataLst>
            </p:nvPr>
          </p:nvCxnSpPr>
          <p:spPr>
            <a:xfrm>
              <a:off x="6692393" y="5199109"/>
              <a:ext cx="0" cy="179252"/>
            </a:xfrm>
            <a:prstGeom prst="line">
              <a:avLst/>
            </a:prstGeom>
            <a:ln w="12700" cap="flat" cmpd="sng" algn="ctr">
              <a:solidFill>
                <a:srgbClr val="FFFFFF">
                  <a:alpha val="3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21" name="OTLSHAPE_TB_00000000000000000000000000000000_TimescaleInterval7">
              <a:extLst>
                <a:ext uri="{FF2B5EF4-FFF2-40B4-BE49-F238E27FC236}">
                  <a16:creationId xmlns:a16="http://schemas.microsoft.com/office/drawing/2014/main" id="{4B732084-830D-4008-889C-0E152AD45994}"/>
                </a:ext>
                <a:ext uri="{0B06AF16-EC18-46DC-AA33-C08A94CFFD4C}">
                  <a16:creationId xmlns:a16="http://schemas.microsoft.com/office/drawing/2014/main\" xmlns:p14="http://schemas.microsoft.com/office/powerpoint/2010/main" xmlns="" id="7A76CACE-D6BC-4B99-B6A3-EE029631F61C"/>
                </a:ext>
              </a:extLst>
            </p:cNvPr>
            <p:cNvSpPr txBox="1"/>
            <p:nvPr>
              <p:custDataLst>
                <p:tags r:id="rId95"/>
              </p:custDataLst>
            </p:nvPr>
          </p:nvSpPr>
          <p:spPr>
            <a:xfrm>
              <a:off x="6720678" y="5231027"/>
              <a:ext cx="165110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75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Mar</a:t>
              </a:r>
            </a:p>
          </p:txBody>
        </p:sp>
        <p:cxnSp>
          <p:nvCxnSpPr>
            <p:cNvPr id="122" name="OTLSHAPE_TB_00000000000000000000000000000000_Separator7">
              <a:extLst>
                <a:ext uri="{FF2B5EF4-FFF2-40B4-BE49-F238E27FC236}">
                  <a16:creationId xmlns:a16="http://schemas.microsoft.com/office/drawing/2014/main" id="{EBED3FB2-D69E-412C-BEEE-4630D5DC6B8A}"/>
                </a:ext>
              </a:extLst>
            </p:cNvPr>
            <p:cNvCxnSpPr/>
            <p:nvPr>
              <p:custDataLst>
                <p:tags r:id="rId96"/>
              </p:custDataLst>
            </p:nvPr>
          </p:nvCxnSpPr>
          <p:spPr>
            <a:xfrm>
              <a:off x="7212829" y="5199109"/>
              <a:ext cx="0" cy="179252"/>
            </a:xfrm>
            <a:prstGeom prst="line">
              <a:avLst/>
            </a:prstGeom>
            <a:ln w="12700" cap="flat" cmpd="sng" algn="ctr">
              <a:solidFill>
                <a:srgbClr val="FFFFFF">
                  <a:alpha val="3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23" name="OTLSHAPE_TB_00000000000000000000000000000000_TimescaleInterval8">
              <a:extLst>
                <a:ext uri="{FF2B5EF4-FFF2-40B4-BE49-F238E27FC236}">
                  <a16:creationId xmlns:a16="http://schemas.microsoft.com/office/drawing/2014/main" id="{B7BF3E02-2863-4232-937A-DC75B123469A}"/>
                </a:ext>
                <a:ext uri="{1F1B22F5-635B-4843-B75B-9AC62D5939AA}">
                  <a16:creationId xmlns:a16="http://schemas.microsoft.com/office/drawing/2014/main\" xmlns:p14="http://schemas.microsoft.com/office/powerpoint/2010/main" xmlns="" id="6DEA4F56-A2BA-42A0-81D4-77E168D2039D"/>
                </a:ext>
              </a:extLst>
            </p:cNvPr>
            <p:cNvSpPr txBox="1"/>
            <p:nvPr>
              <p:custDataLst>
                <p:tags r:id="rId97"/>
              </p:custDataLst>
            </p:nvPr>
          </p:nvSpPr>
          <p:spPr>
            <a:xfrm>
              <a:off x="7241114" y="5231027"/>
              <a:ext cx="149080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75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Apr</a:t>
              </a:r>
            </a:p>
          </p:txBody>
        </p:sp>
        <p:cxnSp>
          <p:nvCxnSpPr>
            <p:cNvPr id="124" name="OTLSHAPE_TB_00000000000000000000000000000000_Separator8">
              <a:extLst>
                <a:ext uri="{FF2B5EF4-FFF2-40B4-BE49-F238E27FC236}">
                  <a16:creationId xmlns:a16="http://schemas.microsoft.com/office/drawing/2014/main" id="{A4238157-6986-46C4-A149-5276D5FB0422}"/>
                </a:ext>
              </a:extLst>
            </p:cNvPr>
            <p:cNvCxnSpPr/>
            <p:nvPr>
              <p:custDataLst>
                <p:tags r:id="rId98"/>
              </p:custDataLst>
            </p:nvPr>
          </p:nvCxnSpPr>
          <p:spPr>
            <a:xfrm>
              <a:off x="7716295" y="5199109"/>
              <a:ext cx="0" cy="179252"/>
            </a:xfrm>
            <a:prstGeom prst="line">
              <a:avLst/>
            </a:prstGeom>
            <a:ln w="12700" cap="flat" cmpd="sng" algn="ctr">
              <a:solidFill>
                <a:srgbClr val="FFFFFF">
                  <a:alpha val="3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25" name="OTLSHAPE_TB_00000000000000000000000000000000_TimescaleInterval9">
              <a:extLst>
                <a:ext uri="{FF2B5EF4-FFF2-40B4-BE49-F238E27FC236}">
                  <a16:creationId xmlns:a16="http://schemas.microsoft.com/office/drawing/2014/main" id="{CB2E5E99-6480-4F67-8F5C-5559A7B96D2B}"/>
                </a:ext>
                <a:ext uri="{C964B9B6-8E51-47B0-A597-25D35E8D2A68}">
                  <a16:creationId xmlns:a16="http://schemas.microsoft.com/office/drawing/2014/main\" xmlns:p14="http://schemas.microsoft.com/office/powerpoint/2010/main" xmlns="" id="100982CF-335A-4912-AC28-A8D2AB671598"/>
                </a:ext>
              </a:extLst>
            </p:cNvPr>
            <p:cNvSpPr txBox="1"/>
            <p:nvPr>
              <p:custDataLst>
                <p:tags r:id="rId99"/>
              </p:custDataLst>
            </p:nvPr>
          </p:nvSpPr>
          <p:spPr>
            <a:xfrm>
              <a:off x="7744580" y="5231027"/>
              <a:ext cx="181140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75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May</a:t>
              </a:r>
            </a:p>
          </p:txBody>
        </p:sp>
        <p:sp>
          <p:nvSpPr>
            <p:cNvPr id="127" name="OTLSHAPE_T_79bb919478b941d4814e10c5b7a0f6dd_JoinedDate">
              <a:extLst>
                <a:ext uri="{FF2B5EF4-FFF2-40B4-BE49-F238E27FC236}">
                  <a16:creationId xmlns:a16="http://schemas.microsoft.com/office/drawing/2014/main" id="{826C0D26-04E9-48B6-88A4-481CC616AC9C}"/>
                </a:ext>
                <a:ext uri="{1C25065B-D38B-4CB4-9ABC-C2D8ACDC4426}">
                  <a16:creationId xmlns:a16="http://schemas.microsoft.com/office/drawing/2014/main\" xmlns:p14="http://schemas.microsoft.com/office/powerpoint/2010/main" xmlns="" id="3401F5E1-DF84-4C09-BFC6-4A06D651B281"/>
                </a:ext>
              </a:extLst>
            </p:cNvPr>
            <p:cNvSpPr txBox="1"/>
            <p:nvPr>
              <p:custDataLst>
                <p:tags r:id="rId100"/>
              </p:custDataLst>
            </p:nvPr>
          </p:nvSpPr>
          <p:spPr>
            <a:xfrm>
              <a:off x="4381541" y="2136489"/>
              <a:ext cx="559060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600" dirty="0">
                  <a:solidFill>
                    <a:srgbClr val="44546A">
                      <a:alpha val="100000"/>
                    </a:srgbClr>
                  </a:solidFill>
                  <a:latin typeface="Arial" panose="02040604050505020304" pitchFamily="18" charset="0"/>
                </a:rPr>
                <a:t> 1 Sep – 15 Oct</a:t>
              </a:r>
            </a:p>
          </p:txBody>
        </p:sp>
        <p:sp>
          <p:nvSpPr>
            <p:cNvPr id="132" name="OTLSHAPE_T_320cfac54bbb4374a340c3aef15a9752_Shape">
              <a:extLst>
                <a:ext uri="{FF2B5EF4-FFF2-40B4-BE49-F238E27FC236}">
                  <a16:creationId xmlns:a16="http://schemas.microsoft.com/office/drawing/2014/main" id="{AB5B3F29-5AAD-4E1E-8B76-D0B79F562B65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5704614" y="3516510"/>
              <a:ext cx="989961" cy="156845"/>
            </a:xfrm>
            <a:prstGeom prst="roundRect">
              <a:avLst/>
            </a:prstGeom>
            <a:solidFill>
              <a:srgbClr val="615B9E">
                <a:alpha val="100000"/>
              </a:srgbClr>
            </a:solidFill>
          </p:spPr>
        </p:sp>
        <p:sp>
          <p:nvSpPr>
            <p:cNvPr id="134" name="OTLSHAPE_T_ee72cbcaf7db4b169cec0541318c9d20_Shape">
              <a:extLst>
                <a:ext uri="{FF2B5EF4-FFF2-40B4-BE49-F238E27FC236}">
                  <a16:creationId xmlns:a16="http://schemas.microsoft.com/office/drawing/2014/main" id="{07EFF767-D340-4C0C-9942-671406729CAB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6720678" y="4047844"/>
              <a:ext cx="1023902" cy="156845"/>
            </a:xfrm>
            <a:prstGeom prst="roundRect">
              <a:avLst/>
            </a:prstGeom>
            <a:solidFill>
              <a:srgbClr val="615B9E">
                <a:alpha val="100000"/>
              </a:srgbClr>
            </a:solidFill>
          </p:spPr>
        </p:sp>
        <p:sp>
          <p:nvSpPr>
            <p:cNvPr id="135" name="OTLSHAPE_T_ee72cbcaf7db4b169cec0541318c9d20_JoinedDate">
              <a:extLst>
                <a:ext uri="{FF2B5EF4-FFF2-40B4-BE49-F238E27FC236}">
                  <a16:creationId xmlns:a16="http://schemas.microsoft.com/office/drawing/2014/main" id="{60375804-A39F-43D3-9FB7-197041053D2F}"/>
                </a:ext>
                <a:ext uri="{11E11BB5-642F-492C-A6DA-AC7267BFF407}">
                  <a16:creationId xmlns:a16="http://schemas.microsoft.com/office/drawing/2014/main\" xmlns:p14="http://schemas.microsoft.com/office/powerpoint/2010/main" xmlns="" id="7D54721A-856C-4AC2-8FAE-ADAFE8985963"/>
                </a:ext>
              </a:extLst>
            </p:cNvPr>
            <p:cNvSpPr txBox="1"/>
            <p:nvPr>
              <p:custDataLst>
                <p:tags r:id="rId103"/>
              </p:custDataLst>
            </p:nvPr>
          </p:nvSpPr>
          <p:spPr>
            <a:xfrm>
              <a:off x="7758663" y="4090122"/>
              <a:ext cx="520436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600" dirty="0">
                  <a:solidFill>
                    <a:srgbClr val="44546A">
                      <a:alpha val="100000"/>
                    </a:srgbClr>
                  </a:solidFill>
                  <a:latin typeface="Arial" panose="02040604050505020304" pitchFamily="18" charset="0"/>
                </a:rPr>
                <a:t>1 Mar - 30 Apr</a:t>
              </a:r>
            </a:p>
          </p:txBody>
        </p:sp>
        <p:sp>
          <p:nvSpPr>
            <p:cNvPr id="136" name="OTLSHAPE_T_01a2eb0e48e14bd39d4a5938c344acb4_Shape">
              <a:extLst>
                <a:ext uri="{FF2B5EF4-FFF2-40B4-BE49-F238E27FC236}">
                  <a16:creationId xmlns:a16="http://schemas.microsoft.com/office/drawing/2014/main" id="{BA782A72-28F2-460F-924B-093CBF5885A1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7759008" y="4583359"/>
              <a:ext cx="520436" cy="156845"/>
            </a:xfrm>
            <a:prstGeom prst="roundRect">
              <a:avLst/>
            </a:prstGeom>
            <a:solidFill>
              <a:srgbClr val="615B9E">
                <a:alpha val="100000"/>
              </a:srgbClr>
            </a:solidFill>
          </p:spPr>
        </p:sp>
      </p:grpSp>
      <p:sp>
        <p:nvSpPr>
          <p:cNvPr id="138" name="Project work plan">
            <a:extLst>
              <a:ext uri="{FF2B5EF4-FFF2-40B4-BE49-F238E27FC236}">
                <a16:creationId xmlns:a16="http://schemas.microsoft.com/office/drawing/2014/main" id="{84937FCF-280C-45B0-88A3-A42546BF9A8E}"/>
              </a:ext>
              <a:ext uri="528A02F2-C534-4588-A3A9-979582499CF8">
                <a16:creationId xmlns:a16="http://schemas.microsoft.com/office/drawing/2014/main" xmlns:p14="http://schemas.microsoft.com/office/powerpoint/2010/main" xmlns="" id="E40EF24E-992F-4771-A11A-F08ED785FBBB"/>
              </a:ext>
            </a:extLst>
          </p:cNvPr>
          <p:cNvSpPr txBox="1">
            <a:spLocks/>
          </p:cNvSpPr>
          <p:nvPr/>
        </p:nvSpPr>
        <p:spPr>
          <a:xfrm>
            <a:off x="3248025" y="1055148"/>
            <a:ext cx="2647950" cy="390525"/>
          </a:xfrm>
        </p:spPr>
        <p:txBody>
          <a:bodyPr wrap="square" lIns="0" tIns="0" rIns="0" bIns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7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A6DA53D-1AA6-4B8F-B579-D8515469F78C}"/>
              </a:ext>
            </a:extLst>
          </p:cNvPr>
          <p:cNvSpPr txBox="1"/>
          <p:nvPr/>
        </p:nvSpPr>
        <p:spPr>
          <a:xfrm>
            <a:off x="460536" y="398601"/>
            <a:ext cx="79616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D5A82-6E2F-4635-A5E2-50255150D8CA}"/>
              </a:ext>
            </a:extLst>
          </p:cNvPr>
          <p:cNvSpPr txBox="1"/>
          <p:nvPr/>
        </p:nvSpPr>
        <p:spPr>
          <a:xfrm>
            <a:off x="5044815" y="1527347"/>
            <a:ext cx="2356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Schedule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0537511-1FC7-41A1-98FC-9C397CE88C43}"/>
              </a:ext>
            </a:extLst>
          </p:cNvPr>
          <p:cNvSpPr txBox="1"/>
          <p:nvPr/>
        </p:nvSpPr>
        <p:spPr>
          <a:xfrm>
            <a:off x="916128" y="1527347"/>
            <a:ext cx="2356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9505665"/>
      </p:ext>
      <p:ext uri="8e4d2a11-bf6f-4448-b098-bfbd96948f95">
        <p14:creationId xmlns:p14="http://schemas.microsoft.com/office/powerpoint/2010/main" xmlns:a16="http://schemas.microsoft.com/office/drawing/2014/main\" xmlns="" val="271479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till now 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B1B3F-A978-4C75-B2BA-088834AE2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standard 4 DOF serial manipulator is selected and modified to meet the requirements. 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Different multi-purpose end effector models are designed for performing planting and harvesting tasks. 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lift mechanism is designed with a worm and spur gear mechanism to take the manipulator for other stacks.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</a:rPr>
              <a:t>Performed simulation of the mobile base in a virtual environment.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</a:rPr>
              <a:t>An Object detection algorithm (YoloV5) is trained to detect tomatoes and apples.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Fabricated the mobile base of manipulator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579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in progress 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B1B3F-A978-4C75-B2BA-088834AE2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>
              <a:lnSpc>
                <a:spcPct val="150000"/>
              </a:lnSpc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Fabrication of the 4 DOF serial manipulator.</a:t>
            </a:r>
          </a:p>
          <a:p>
            <a:pPr marL="342900">
              <a:lnSpc>
                <a:spcPct val="150000"/>
              </a:lnSpc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Kinematic simulations of the manipulator in virtual environment.</a:t>
            </a:r>
          </a:p>
          <a:p>
            <a:pPr marL="342900">
              <a:lnSpc>
                <a:spcPct val="150000"/>
              </a:lnSpc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depth mapping and implementing object detection.</a:t>
            </a:r>
          </a:p>
          <a:p>
            <a:pPr marL="342900">
              <a:lnSpc>
                <a:spcPct val="150000"/>
              </a:lnSpc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of the manipulator in real World.</a:t>
            </a:r>
          </a:p>
          <a:p>
            <a:pPr marL="342900">
              <a:lnSpc>
                <a:spcPct val="150000"/>
              </a:lnSpc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fabrication of the end effector.</a:t>
            </a:r>
          </a:p>
        </p:txBody>
      </p:sp>
    </p:spTree>
    <p:extLst>
      <p:ext uri="{BB962C8B-B14F-4D97-AF65-F5344CB8AC3E}">
        <p14:creationId xmlns:p14="http://schemas.microsoft.com/office/powerpoint/2010/main" val="165681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 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B1B3F-A978-4C75-B2BA-088834AE2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GB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utomation of the robot by implementing developed algorithms in the fabricated model</a:t>
            </a:r>
          </a:p>
          <a:p>
            <a:pPr>
              <a:lnSpc>
                <a:spcPct val="150000"/>
              </a:lnSpc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Fabrication of the Vertical Farm and lift</a:t>
            </a:r>
          </a:p>
          <a:p>
            <a:pPr>
              <a:lnSpc>
                <a:spcPct val="150000"/>
              </a:lnSpc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Documentation and Preparation of manuscripts</a:t>
            </a:r>
            <a:endParaRPr lang="en-GB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1310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EuMyIsIk9yaWdpbmFsQXNzZW1ibHlWZXJzaW9uIjoiMy4xOS4wMS4wMCIsIkVkaXRpb24iOiJQbHVzIiwiSXNQbHVzRWRpdGlvbiI6dHJ1ZSwiSXNQcm9FZGl0aW9uIjpmYWxzZX0sIkVmZmVjdCI6MSwiU3R5bGUiOnsiJGlkIjoiMyIsIlRpbWViYW5kU3R5bGUiOnsiJGlkIjoiNCIsIlNjYWxlTWFya2luZyI6MCwiU2hhcGUiOjEwLCJTaGFwZVN0eWxlIjp7IiRpZCI6IjUiLCJNYXJnaW4iOnsiJGlkIjoiNiIsIlRvcCI6MCwiTGVmdCI6MTIsIlJpZ2h0IjoxMiwiQm90dG9tIjowfSwiUGFkZGluZyI6eyIkaWQiOiI3IiwiVG9wIjo3LCJMZWZ0IjowLCJSaWdodCI6MCwiQm90dG9tIjo3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YsIkZvbnROYW1lIjoiQXJpYWw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NiwiRm9udE5hbWUiOiJBcmlhbC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EsIkZvbnROYW1lIjoiQXJpYWw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TEyLCJHIjoxNzMsIkIiOjcxfX0sIklzVmlzaWJsZSI6dHJ1ZSwiV2lkdGgiOjAuMCwiSGVpZ2h0IjowLjAsIkJvcmRlclN0eWxlIjpudWxsLCJQYXJlbnRTdHlsZSI6bnVsbH0sIlNjYWxlU3R5bGUiOnsiJGlkIjoiNDAiLCJTaG93U2VnbWVudFNlcGFyYXRvcnMiOnRydWUsIlNlZ21lbnRTZXBhcmF0b3JPcGFjaXR5IjozMCwiRm9udFNldHRpbmdzIjp7IiRpZCI6IjQxIiwiRm9udFNpemUiOjEwLCJGb250TmFtZSI6IkFyaWFs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ExMiwiRyI6MTczLCJCIjo3MX19LCJBcHBlbmRZZWFyT25ZZWFyQ2hhbmdlIjp0cnVlLCJFbGFwc2VkVGltZUZvcm1hdCI6MiwiVG9kYXlNYXJrZXJQb3NpdGlvbiI6My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zLjAsIkhlaWdodCI6MTQuNDQzOTk5OTk5OTk5OTk5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ksIkZvbnROYW1lIjoiQXJpYWw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4LCJGb250TmFtZSI6IkFyaWFs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kIE1NTSIsIlNlcGFyYXRvciI6Ii8iLCJVc2VJbnRlcm5hdGlvbmFsRGF0ZUZvcm1hdCI6dHJ1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SwiU2hhcGVUaGlja25lc3MiOjEsIkR1cmF0aW9uRm9ybWF0IjowLCJJbmNsdWRlTm9uV29ya2luZ0RheXNJbkR1cmF0aW9uIjpmYWxzZSwiUGVyY2VudGFnZUNvbXBsZXRlU3R5bGUiOnsiJGlkIjoiODMiLCJGb250U2V0dGluZ3MiOnsiJGlkIjoiODQiLCJGb250U2l6ZSI6OSwiRm9udE5hbWUiOiJBcmlhbCIsIklzQm9sZCI6ZmFsc2UsIklzSXRhbGljIjpmYWxzZSwiSXNVbmRlcmxpbmVkIjpmYWxzZSwiUGFyZW50U3R5bGUiOm51bGx9LCJBdXRvU2l6ZSI6MCwiRm9yZWdyb3VuZCI6eyIkaWQiOiI4NSIsIkNvbG9yIjp7IiRpZCI6Ijg2IiwiQSI6MjU1LCJSIjoxOTEsIkciOjE5MSwiQiI6MTkxfX0sIk1heFdpZHRoIjo5NjAuMCwiTWF4SGVpZ2h0IjoiSW5maW5pdHkiLCJTbWFydEZvcmVncm91bmRJc0FjdGl2ZSI6ZmFsc2UsIkhvcml6b250YWxBbGlnbm1lbnQiOjE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OCwiRm9udE5hbWUiOiJBcmlhbCIsIklzQm9sZCI6ZmFsc2UsIklzSXRhbGljIjpmYWxzZSwiSXNVbmRlcmxpbmVkIjpmYWxzZSwiUGFyZW50U3R5bGUiOm51bGx9LCJBdXRvU2l6ZSI6MCwiRm9yZWdyb3VuZCI6eyIkaWQiOiI5MiIsIkNvbG9yIjp7IiRpZCI6IjkzIiwiQSI6MjU1LCJSIjo2OCwiRyI6ODQsIkIiOjEwNn19LCJNYXhXaWR0aCI6OTYwLjAsIk1heEhlaWdodCI6IkluZmluaXR5IiwiU21hcnRGb3JlZ3JvdW5kSXNBY3RpdmUiOmZhbHNlLCJIb3Jpem9udGFsQWxpZ25tZW50Ijox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mZhbHN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mZhbHN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Q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ksIkZvbnROYW1lIjoiQXJpYWwiLCJJc0JvbGQiOnRydWUsIklzSXRhbGljIjp0cnVlLCJJc1VuZGVybGluZWQiOnRydWUsIlBhcmVudFN0eWxlIjpudWxsfSwiQXV0b1NpemUiOjAsIkZvcmVncm91bmQiOnsiJGlkIjoiMTEzIiwiQ29sb3IiOnsiJGlkIjoiMT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gsIkZvbnROYW1lIjoiQXJpYWwiLCJJc0JvbGQiOmZhbHNlLCJJc0l0YWxpYyI6ZmFsc2UsIklzVW5kZXJsaW5lZCI6ZmFsc2UsIlBhcmVudFN0eWxlIjpudWxsfSwiQXV0b1NpemUiOjAsIkZvcmVncm91bmQiOnsiJGlkIjoiMTIwIiwiQ29sb3IiOnsiJGlkIjoiMTIxIiwiQSI6MjU1LCJSIjo2OCwiRyI6ODQsIkIiOjEwNn19LCJNYXhXaWR0aCI6OTYwLjAsIk1heEhlaWdodCI6IkluZmluaXR5IiwiU21hcnRGb3JlZ3JvdW5kSXNBY3RpdmUiOmZhbHNlLCJIb3Jpem9udGFsQWxpZ25tZW50Ijox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mQgTU1NIiwiU2VwYXJhdG9yIjoiLyIsIlVzZUludGVybmF0aW9uYWxEYXRlRm9ybWF0Ijp0cnVlLCJEYXRlSXNWaXNpYmxlIjp0cnVlLCJUaW1lSXNWaXNpYmxlIjpmYWxzZSwiSG91ckRpZ2l0cyI6MSwiQW1QbURlc2lnbmF0b3IiOjIsIlRyaW0wME1pbnV0ZXMiOmZhbHNlLCJMYXN0S25vd25WaXNpYmlsaXR5U3RhdGUiOm51bGx9LCJJc1Zpc2libGUiOnRydWUsIlBhcmVudFN0eWxlIjpudWxsLCJfZXhwbGljaXRseVNldCI6eyIkaWQiOiIxMjYiLCJTaGFwZVN0eWxlIjpmYWxzZSwiVGl0bGVTdHlsZSI6ZmFsc2UsIkRhdGVTdHlsZSI6ZmFsc2UsIkhvcml6b250YWxDb25uZWN0b3JTdHlsZSI6ZmFsc2UsIlZlcnRpY2FsQ29ubmVjdG9yU3R5bGUiOmZhbHNlLCJQZXJjZW50YWdlQ29tcGxldGVTaGFwZU9wYWNpdHkiOmZhbHNlLCJEYXRlRm9ybWF0IjpmYWxzZSwiRHVyYXRpb25Gb3JtYXQiOmZhbHNlLCJEdXJhdGlvblBvc2l0aW9uIjpmYWxzZSwiRW5kRGF0ZVBvc2l0aW9uIjpmYWxzZSwiSXNCZWxvd1RpbWViYW5kIjpmYWxzZSwiUGVyY2VudGFnZUNvbXBsZXRlZFBvc2l0aW9uIjpmYWxzZSwiU2hhcGUiOmZhbHNlLCJTaGFwZVRoaWNrbmVzcyI6ZmFsc2UsIlNwYWNpbmciOmZhbHNlLCJTdGFydERhdGVQb3NpdGlvbiI6ZmFsc2UsIlRpdGxlUG9zaXRpb24iOmZhbHNlLCJJc1Zpc2libGUiOmZhbHNlLCJNYXJnaW4iOmZhbHNlLCJJbmNsdWRlTm9uV29ya2luZ0RheXNJbkR1cmF0aW9uIjpmYWxzZX19LCJHcmlkbGluZVBhbmVsU3R5bGUiOnsiJGlkIjoiMTI3IiwiR3JpZGxpbmVTdHlsZSI6eyIkaWQiOiIxMjgiLCJMaW5lQ29sb3IiOnsiJGlkIjoiMTI5IiwiJHR5cGUiOiJOTFJFLkNvbW1vbi5Eb20uU29saWRDb2xvckJydXNoLCBOTFJFLkNvbW1vbiIsIkNvbG9yIjp7IiRpZCI6IjEzMCIsIkEiOjM4LCJSIjo5MSwiRyI6MTU1LCJCIjoyMTN9fSwiTGluZVdlaWdodCI6MS4wLCJMaW5lVHlwZSI6MCwiUGFyZW50U3R5bGUiOm51bGx9LCJNYXJnaW4iOnsiJGlkIjoiMTMxIiwiVG9wIjowLCJMZWZ0IjowLCJSaWdodCI6MCwiQm90dG9tIjowfSwiUGFkZGluZyI6eyIkaWQiOiIxMzIiLCJUb3AiOjAsIkxlZnQiOjAsIlJpZ2h0IjowLCJCb3R0b20iOjB9LCJCYWNrZ3JvdW5kIjpudWxsLCJJc1Zpc2libGUiOnRydWUsIldpZHRoIjowLjAsIkhlaWdodCI6MC4wLCJCb3JkZXJTdHlsZSI6eyIkaWQiOiIxMzMiLCJMaW5lQ29sb3IiOm51bGwsIkxpbmVXZWlnaHQiOjAuMCwiTGluZVR5cGUiOjAsIlBhcmVudFN0eWxlIjpudWxsfSwiUGFyZW50U3R5bGUiOm51bGx9LCJTaG93RWxhcHNlZFRpbWVHcmFkaWVudFN0eWxlIjpmYWxzZSwiRGVmYXVsdFN3aW1sYW5lU3R5bGUiOnsiJGlkIjoiMTM0IiwiSGVhZGVyU3R5bGUiOnsiJGlkIjoiMTM1IiwiVGV4dFN0eWxlIjp7IiRpZCI6IjEzNiIsIkZvbnRTZXR0aW5ncyI6eyIkaWQiOiIxMzciLCJGb250U2l6ZSI6MTIsIkZvbnROYW1lIjoiQ2FsaWJyaSIsIklzQm9sZCI6ZmFsc2UsIklzSXRhbGljIjpmYWxzZSwiSXNVbmRlcmxpbmVkIjpmYWxzZSwiUGFyZW50U3R5bGUiOm51bGx9LCJBdXRvU2l6ZSI6MCwiRm9yZWdyb3VuZCI6eyIkaWQiOiIxMzgiLCJDb2xvciI6eyIkaWQiOiIxMzkiLCJBIjoyNTUsIlIiOjMyLCJHIjo1NiwiQiI6MTAwfX0sIk1heFdpZHRoIjowLjAsIk1heEhlaWdodCI6MC4wLCJTbWFydEZvcmVncm91bmRJc0FjdGl2ZSI6ZmFsc2UsIkhvcml6b250YWxBbGlnbm1lbnQiOjAsIlZlcnRpY2FsQWxpZ25tZW50IjowLCJTbWFydEZvcmVncm91bmQiOm51bGwsIkJhY2tncm91bmRGaWxsVHlwZSI6MCwiTWFyZ2luIjp7IiRpZCI6IjE0MCIsIlRvcCI6MCwiTGVmdCI6MCwiUmlnaHQiOjAsIkJvdHRvbSI6MH0sIlBhZGRpbmciOnsiJGlkIjoiMTQxIiwiVG9wIjowLCJMZWZ0IjowLCJSaWdodCI6MCwiQm90dG9tIjowfSwiQmFja2dyb3VuZCI6bnVsbCwiSXNWaXNpYmxlIjpmYWxzZSwiV2lkdGgiOjAuMCwiSGVpZ2h0IjowLjAsIkJvcmRlclN0eWxlIjpudWxsLCJQYXJlbnRTdHlsZSI6bnVsbH0sIlJlY3RhbmdsZVN0eWxlIjp7IiRpZCI6IjE0MiIsIk1hcmdpbiI6eyIkaWQiOiIxNDMiLCJUb3AiOjAsIkxlZnQiOjAsIlJpZ2h0IjowLCJCb3R0b20iOjB9LCJQYWRkaW5nIjp7IiRpZCI6IjE0NCIsIlRvcCI6MCwiTGVmdCI6MCwiUmlnaHQiOjAsIkJvdHRvbSI6MH0sIkJhY2tncm91bmQiOnsiJGlkIjoiMTQ1IiwiQ29sb3IiOnsiJGlkIjoiMTQ2IiwiQSI6MTI3LCJSIjo5MSwiRyI6MTU1LCJCIjoyMTN9fSwiSXNWaXNpYmxlIjpmYWxzZSwiV2lkdGgiOjAuMCwiSGVpZ2h0IjowLjAsIkJvcmRlclN0eWxlIjp7IiRpZCI6IjE0NyIsIkxpbmVDb2xvciI6eyIkaWQiOiIxNDgiLCIkdHlwZSI6Ik5MUkUuQ29tbW9uLkRvbS5Tb2xpZENvbG9yQnJ1c2gsIE5MUkUuQ29tbW9uIiwiQ29sb3IiOnsiJGlkIjoiMTQ5IiwiQSI6MjU1LCJSIjoyNTUsIkciOjAsIkIiOjB9fSwiTGluZVdlaWdodCI6MC4wLCJMaW5lVHlwZSI6MCwiUGFyZW50U3R5bGUiOm51bGx9LCJQYXJlbnRTdHlsZSI6bnVsbH0sIk1hcmdpbiI6eyIkaWQiOiIxNTAiLCJUb3AiOjAsIkxlZnQiOjAsIlJpZ2h0IjowLCJCb3R0b20iOjB9LCJQYWRkaW5nIjp7IiRpZCI6IjE1MSIsIlRvcCI6MCwiTGVmdCI6MCwiUmlnaHQiOjAsIkJvdHRvbSI6MH0sIkJhY2tncm91bmQiOm51bGwsIklzVmlzaWJsZSI6dHJ1ZSwiV2lkdGgiOjAuMCwiSGVpZ2h0IjowLjAsIkJvcmRlclN0eWxlIjpudWxsLCJQYXJlbnRTdHlsZSI6bnVsbH0sIkJhY2tncm91bmRTdHlsZSI6eyIkaWQiOiIxNTIiLCJNYXJnaW4iOnsiJGlkIjoiMTUzIiwiVG9wIjowLCJMZWZ0IjowLCJSaWdodCI6MCwiQm90dG9tIjowfSwiUGFkZGluZyI6eyIkaWQiOiIxNTQiLCJUb3AiOjAsIkxlZnQiOjAsIlJpZ2h0IjowLCJCb3R0b20iOjB9LCJCYWNrZ3JvdW5kIjp7IiRpZCI6IjE1NSIsIkNvbG9yIjp7IiRpZCI6IjE1NiIsIkEiOjM4LCJSIjo5MSwiRyI6MTU1LCJCIjoyMTN9fSwiSXNWaXNpYmxlIjp0cnVlLCJXaWR0aCI6MC4wLCJIZWlnaHQiOjAuMCwiQm9yZGVyU3R5bGUiOnsiJGlkIjoiMTU3IiwiTGluZUNvbG9yIjp7IiRpZCI6IjE1OCIsIiR0eXBlIjoiTkxSRS5Db21tb24uRG9tLlNvbGlkQ29sb3JCcnVzaCwgTkxSRS5Db21tb24iLCJDb2xvciI6eyIkaWQiOiIxNTkiLCJBIjoyNTUsIlIiOjI1NSwiRyI6MCwiQiI6MH19LCJMaW5lV2VpZ2h0IjowLjAsIkxpbmVUeXBlIjowLCJQYXJlbnRTdHlsZSI6bnVsbH0sIlBhcmVudFN0eWxlIjpudWxsfSwiSXNBYm92ZVRpbWViYW5kIjpmYWxzZSwiTWFyZ2luIjp7IiRpZCI6IjE2MCIsIlRvcCI6MCwiTGVmdCI6MCwiUmlnaHQiOjAsIkJvdHRvbSI6MH0sIlBhZGRpbmciOnsiJGlkIjoiMTYxIiwiVG9wIjowLCJMZWZ0IjowLCJSaWdodCI6MCwiQm90dG9tIjowfSwiSXNWaXNpYmxlIjp0cnVlLCJXaWR0aCI6MC4wLCJIZWlnaHQiOjAuMCwiQm9yZGVyU3R5bGUiOm51bGwsIlBhcmVudFN0eWxlIjpudWxsfX0sIlNjYWxlIjp7IiRpZCI6IjE2MiIsIlN0YXJ0RGF0ZSI6IjAwMDEtMDEtMDFUMDA6MDA6MDAiLCJFbmREYXRlIjoiMDAwMS0wMS0wMVQwMDowMDowMCIsIkZvcm1hdCI6Ik1NTSIsIlR5cGUiOjIsIkF1dG9EYXRlUmFuZ2UiOnRydWUsIldvcmtpbmdEYXlzIjozMSwiVG9kYXlNYXJrZXJUZXh0IjoiVG9kYXkiLCJBdXRvU2NhbGVUeXBlIjp0cnVlfSwiTWlsZXN0b25lcyI6W10sIlRhc2tzIjpbeyIkaWQiOiIxNjMiLCJHcm91cE5hbWUiOm51bGwsIlN0YXJ0RGF0ZSI6IjIwMjEtMDktMTZUMDA6MDA6MDBaIiwiRW5kRGF0ZSI6IjIwMjEtMDktMzBUMjM6NTk6NTkuOTk5WiIsIlBlcmNlbnRhZ2VDb21wbGV0ZSI6MC4wLCJTdHlsZSI6eyIkaWQiOiIxNjQiLCJTaGFwZSI6MSwiU2hhcGVUaGlja25lc3MiOjMsIkR1cmF0aW9uRm9ybWF0IjowLCJJbmNsdWRlTm9uV29ya2luZ0RheXNJbkR1cmF0aW9uIjpmYWxzZSwiUGVyY2VudGFnZUNvbXBsZXRlU3R5bGUiOnsiJGlkIjoiMTY1IiwiRm9udFNldHRpbmdzIjp7IiRpZCI6IjE2NiIsIkZvbnRTaXplIjo5LCJGb250TmFtZSI6IkFyaWFsIiwiSXNCb2xkIjpmYWxzZSwiSXNJdGFsaWMiOmZhbHNlLCJJc1VuZGVybGluZWQiOmZhbHNlLCJQYXJlbnRTdHlsZSI6eyIkcmVmIjoiODQifX0sIkF1dG9TaXplIjowLCJGb3JlZ3JvdW5kIjp7IiRyZWYiOiI4NSJ9LCJNYXhXaWR0aCI6OTYwLjAsIk1heEhlaWdodCI6IkluZmluaXR5IiwiU21hcnRGb3JlZ3JvdW5kSXNBY3RpdmUiOmZhbHNlLCJIb3Jpem9udGFsQWxpZ25tZW50IjoxLCJWZXJ0aWNhbEFsaWdubWVudCI6MCwiU21hcnRGb3JlZ3JvdW5kIjpudWxsLCJCYWNrZ3JvdW5kRmlsbFR5cGUiOjAsIk1hcmdpbiI6eyIkcmVmIjoiODcifSwiUGFkZGluZyI6eyIkcmVmIjoiODgifSwiQmFja2dyb3VuZCI6eyIkcmVmIjoiODkifSwiSXNWaXNpYmxlIjp0cnVlLCJXaWR0aCI6MC4wLCJIZWlnaHQiOjAuMCwiQm9yZGVyU3R5bGUiOnsiJGlkIjoiMTY3IiwiTGluZUNvbG9yIjpudWxsLCJMaW5lV2VpZ2h0IjowLjAsIkxpbmVUeXBlIjowLCJQYXJlbnRTdHlsZSI6bnVsbH0sIlBhcmVudFN0eWxlIjp7IiRyZWYiOiI4MyJ9fSwiRHVyYXRpb25TdHlsZSI6eyIkaWQiOiIxNjgiLCJGb250U2V0dGluZ3MiOnsiJGlkIjoiMTY5IiwiRm9udFNpemUiOjgsIkZvbnROYW1lIjoiQXJpYWwiLCJJc0JvbGQiOmZhbHNlLCJJc0l0YWxpYyI6ZmFsc2UsIklzVW5kZXJsaW5lZCI6ZmFsc2UsIlBhcmVudFN0eWxlIjp7IiRyZWYiOiI5MSJ9fSwiQXV0b1NpemUiOjAsIkZvcmVncm91bmQiOnsiJHJlZiI6IjkyIn0sIk1heFdpZHRoIjo5NjAuMCwiTWF4SGVpZ2h0IjoiSW5maW5pdHkiLCJTbWFydEZvcmVncm91bmRJc0FjdGl2ZSI6ZmFsc2UsIkhvcml6b250YWxBbGlnbm1lbnQiOjEsIlZlcnRpY2FsQWxpZ25tZW50IjowLCJTbWFydEZvcmVncm91bmQiOm51bGwsIkJhY2tncm91bmRGaWxsVHlwZSI6MCwiTWFyZ2luIjp7IiRyZWYiOiI5NCJ9LCJQYWRkaW5nIjp7IiRyZWYiOiI5NSJ9LCJCYWNrZ3JvdW5kIjp7IiRyZWYiOiI5NiJ9LCJJc1Zpc2libGUiOmZhbHNlLCJXaWR0aCI6MC4wLCJIZWlnaHQiOjAuMCwiQm9yZGVyU3R5bGUiOnsiJGlkIjoiMTcwIiwiTGluZUNvbG9yIjpudWxsLCJMaW5lV2VpZ2h0IjowLjAsIkxpbmVUeXBlIjowLCJQYXJlbnRTdHlsZSI6bnVsbH0sIlBhcmVudFN0eWxlIjp7IiRyZWYiOiI5MCJ9fSwiSG9yaXpvbnRhbENvbm5lY3RvclN0eWxlIjp7IiRpZCI6IjE3MSIsIkxpbmVDb2xvciI6eyIkcmVmIjoiOTgifSwiTGluZVdlaWdodCI6MS4wLCJMaW5lVHlwZSI6MCwiUGFyZW50U3R5bGUiOnsiJHJlZiI6Ijk3In19LCJWZXJ0aWNhbENvbm5lY3RvclN0eWxlIjp7IiRpZCI6IjE3MiIsIkxpbmVDb2xvciI6eyIkcmVmIjoiMTAxIn0sIkxpbmVXZWlnaHQiOjAuMCwiTGluZVR5cGUiOjAsIlBhcmVudFN0eWxlIjp7IiRyZWYiOiIxMDAifX0sIk1hcmdpbiI6bnVsbCwiU3RhcnREYXRlUG9zaXRpb24iOjMsIkVuZERhdGVQb3NpdGlvbiI6MywiRGF0ZUlzVmlzaWJsZSI6dHJ1ZSwiVGl0bGVQb3NpdGlvbiI6NCwiRHVyYXRpb25Qb3NpdGlvbiI6NiwiUGVyY2VudGFnZUNvbXBsZXRlZFBvc2l0aW9uIjo2LCJTcGFjaW5nIjozLCJJc0JlbG93VGltZWJhbmQiOmZhbHNlLCJQZXJjZW50YWdlQ29tcGxldGVTaGFwZU9wYWNpdHkiOjM1LCJTaGFwZVN0eWxlIjp7IiRpZCI6IjE3MyIsIk1hcmdpbiI6eyIkcmVmIjoiMTA0In0sIlBhZGRpbmciOnsiJHJlZiI6IjEwNSJ9LCJCYWNrZ3JvdW5kIjp7IiRpZCI6IjE3NCIsIkNvbG9yIjp7IiRpZCI6IjE3NSIsIkEiOjI1NSwiUiI6OTcsIkciOjkxLCJCIjoxNTh9fSwiSXNWaXNpYmxlIjp0cnVlLCJXaWR0aCI6MC4wLCJIZWlnaHQiOjE0LjAsIkJvcmRlclN0eWxlIjp7IiRpZCI6IjE3NiIsIkxpbmVDb2xvciI6eyIkcmVmIjoiMTA5In0sIkxpbmVXZWlnaHQiOjAuMCwiTGluZVR5cGUiOjAsIlBhcmVudFN0eWxlIjp7IiRyZWYiOiIxMDgifX0sIlBhcmVudFN0eWxlIjp7IiRyZWYiOiIxMDMifX0sIlRpdGxlU3R5bGUiOnsiJGlkIjoiMTc3IiwiRm9udFNldHRpbmdzIjp7IiRpZCI6IjE3OCIsIkZvbnRTaXplIjo5LCJGb250TmFtZSI6IkFyaWFsIiwiSXNCb2xkIjp0cnVlLCJJc0l0YWxpYyI6dHJ1ZSwiSXNVbmRlcmxpbmVkIjp0cnVlLCJQYXJlbnRTdHlsZSI6eyIkcmVmIjoiMTEyIn19LCJBdXRvU2l6ZSI6MCwiRm9yZWdyb3VuZCI6eyIkcmVmIjoiMTEzIn0sIk1heFdpZHRoIjoxMzAuODIxMzU2MjAxMTcxODg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Tc5IiwiTGluZUNvbG9yIjpudWxsLCJMaW5lV2VpZ2h0IjowLjAsIkxpbmVUeXBlIjowLCJQYXJlbnRTdHlsZSI6bnVsbH0sIlBhcmVudFN0eWxlIjp7IiRyZWYiOiIxMTEifX0sIkRhdGVTdHlsZSI6eyIkaWQiOiIxODAiLCJGb250U2V0dGluZ3MiOnsiJGlkIjoiMTgxIiwiRm9udFNpemUiOjgsIkZvbnROYW1lIjoiQXJpYWwiLCJJc0JvbGQiOmZhbHNlLCJJc0l0YWxpYyI6ZmFsc2UsIklzVW5kZXJsaW5lZCI6ZmFsc2UsIlBhcmVudFN0eWxlIjp7IiRyZWYiOiIxMTkifX0sIkF1dG9TaXplIjowLCJGb3JlZ3JvdW5kIjp7IiRyZWYiOiIxMjAifSwiTWF4V2lkdGgiOjk2MC4wLCJNYXhIZWlnaHQiOiJJbmZpbml0eSIsIlNtYXJ0Rm9yZWdyb3VuZElzQWN0aXZlIjpmYWxzZSwiSG9yaXpvbnRhbEFsaWdubWVudCI6Mi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E4MiIsIkxpbmVDb2xvciI6bnVsbCwiTGluZVdlaWdodCI6MC4wLCJMaW5lVHlwZSI6MCwiUGFyZW50U3R5bGUiOm51bGx9LCJQYXJlbnRTdHlsZSI6eyIkcmVmIjoiMTE4In19LCJEYXRlRm9ybWF0Ijp7IiRpZCI6IjE4MyIsIkZvcm1hdFN0cmluZyI6ImQgTU1NIiwiU2VwYXJhdG9yIjoiLyIsIlVzZUludGVybmF0aW9uYWxEYXRlRm9ybWF0Ijp0cnVlLCJEYXRlSXNWaXNpYmxlIjp0cnVlLCJUaW1lSXNWaXNpYmxlIjpmYWxzZSwiSG91ckRpZ2l0cyI6MCwiQW1QbURlc2lnbmF0b3IiOjAsIlRyaW0wME1pbnV0ZXMiOmZhbHNlLCJMYXN0S25vd25WaXNpYmlsaXR5U3RhdGUiOm51bGx9LCJJc1Zpc2libGUiOnRydWUsIlBhcmVudFN0eWxlIjp7IiRyZWYiOiI4MiJ9fSwiSW5kZXgiOjEsIlNtYXJ0RHVyYXRpb25BY3RpdmF0ZWQiOmZhbHNlLCJEYXRlRm9ybWF0Ijp7IiRyZWYiOiIxODMifSwiSWQiOiI3OWJiOTE5NC03OGI5LTQxZDQtODE0ZS0xMGM1YjdhMGY2ZGQiLCJJbXBvcnRJZCI6bnVsbCwiVGl0bGUiOiJEZXZlbG9wbWVudCBvZiBjb25jZXB0dWFsIGRlc2lnbiBmb3Igb3ZlcmFsbCBwcm9qZWN0IiwiTm90ZSI6bnVsbCwiSHlwZXJsaW5rIjp7IiRpZCI6IjE4NCIsIkFkZHJlc3MiOiIiLCJTdWJBZGRyZXNzIjoiIn0sIklzQ2hhbmdlZCI6ZmFsc2UsIklzTmV3IjpmYWxzZX0seyIkaWQiOiIxODUiLCJHcm91cE5hbWUiOm51bGwsIlN0YXJ0RGF0ZSI6IjIwMjEtMTAtMDFUMDA6MDA6MDBaIiwiRW5kRGF0ZSI6IjIwMjEtMTAtMzBUMjM6NTk6NTkuOTk5WiIsIlBlcmNlbnRhZ2VDb21wbGV0ZSI6MC4wLCJTdHlsZSI6eyIkaWQiOiIxODYiLCJTaGFwZSI6MSwiU2hhcGVUaGlja25lc3MiOjMsIkR1cmF0aW9uRm9ybWF0IjowLCJJbmNsdWRlTm9uV29ya2luZ0RheXNJbkR1cmF0aW9uIjpmYWxzZSwiUGVyY2VudGFnZUNvbXBsZXRlU3R5bGUiOnsiJGlkIjoiMTg3IiwiRm9udFNldHRpbmdzIjp7IiRpZCI6IjE4OCIsIkZvbnRTaXplIjo5LCJGb250TmFtZSI6IkFyaWFsIiwiSXNCb2xkIjpmYWxzZSwiSXNJdGFsaWMiOmZhbHNlLCJJc1VuZGVybGluZWQiOmZhbHNlLCJQYXJlbnRTdHlsZSI6eyIkcmVmIjoiODQifX0sIkF1dG9TaXplIjowLCJGb3JlZ3JvdW5kIjp7IiRyZWYiOiI4NSJ9LCJNYXhXaWR0aCI6OTYwLjAsIk1heEhlaWdodCI6IkluZmluaXR5IiwiU21hcnRGb3JlZ3JvdW5kSXNBY3RpdmUiOmZhbHNlLCJIb3Jpem9udGFsQWxpZ25tZW50IjoxLCJWZXJ0aWNhbEFsaWdubWVudCI6MCwiU21hcnRGb3JlZ3JvdW5kIjpudWxsLCJCYWNrZ3JvdW5kRmlsbFR5cGUiOjAsIk1hcmdpbiI6eyIkcmVmIjoiODcifSwiUGFkZGluZyI6eyIkcmVmIjoiODgifSwiQmFja2dyb3VuZCI6eyIkcmVmIjoiODkifSwiSXNWaXNpYmxlIjp0cnVlLCJXaWR0aCI6MC4wLCJIZWlnaHQiOjAuMCwiQm9yZGVyU3R5bGUiOnsiJGlkIjoiMTg5IiwiTGluZUNvbG9yIjpudWxsLCJMaW5lV2VpZ2h0IjowLjAsIkxpbmVUeXBlIjowLCJQYXJlbnRTdHlsZSI6bnVsbH0sIlBhcmVudFN0eWxlIjp7IiRyZWYiOiI4MyJ9fSwiRHVyYXRpb25TdHlsZSI6eyIkaWQiOiIxOTAiLCJGb250U2V0dGluZ3MiOnsiJGlkIjoiMTkxIiwiRm9udFNpemUiOjgsIkZvbnROYW1lIjoiQXJpYWwiLCJJc0JvbGQiOmZhbHNlLCJJc0l0YWxpYyI6ZmFsc2UsIklzVW5kZXJsaW5lZCI6ZmFsc2UsIlBhcmVudFN0eWxlIjp7IiRyZWYiOiI5MSJ9fSwiQXV0b1NpemUiOjAsIkZvcmVncm91bmQiOnsiJHJlZiI6IjkyIn0sIk1heFdpZHRoIjo5NjAuMCwiTWF4SGVpZ2h0IjoiSW5maW5pdHkiLCJTbWFydEZvcmVncm91bmRJc0FjdGl2ZSI6ZmFsc2UsIkhvcml6b250YWxBbGlnbm1lbnQiOjEsIlZlcnRpY2FsQWxpZ25tZW50IjowLCJTbWFydEZvcmVncm91bmQiOm51bGwsIkJhY2tncm91bmRGaWxsVHlwZSI6MCwiTWFyZ2luIjp7IiRyZWYiOiI5NCJ9LCJQYWRkaW5nIjp7IiRyZWYiOiI5NSJ9LCJCYWNrZ3JvdW5kIjp7IiRyZWYiOiI5NiJ9LCJJc1Zpc2libGUiOmZhbHNlLCJXaWR0aCI6MC4wLCJIZWlnaHQiOjAuMCwiQm9yZGVyU3R5bGUiOnsiJGlkIjoiMTkyIiwiTGluZUNvbG9yIjpudWxsLCJMaW5lV2VpZ2h0IjowLjAsIkxpbmVUeXBlIjowLCJQYXJlbnRTdHlsZSI6bnVsbH0sIlBhcmVudFN0eWxlIjp7IiRyZWYiOiI5MCJ9fSwiSG9yaXpvbnRhbENvbm5lY3RvclN0eWxlIjp7IiRpZCI6IjE5MyIsIkxpbmVDb2xvciI6eyIkcmVmIjoiOTgifSwiTGluZVdlaWdodCI6MS4wLCJMaW5lVHlwZSI6MCwiUGFyZW50U3R5bGUiOnsiJHJlZiI6Ijk3In19LCJWZXJ0aWNhbENvbm5lY3RvclN0eWxlIjp7IiRpZCI6IjE5NCIsIkxpbmVDb2xvciI6eyIkcmVmIjoiMTAxIn0sIkxpbmVXZWlnaHQiOjAuMCwiTGluZVR5cGUiOjAsIlBhcmVudFN0eWxlIjp7IiRyZWYiOiIxMDAifX0sIk1hcmdpbiI6bnVsbCwiU3RhcnREYXRlUG9zaXRpb24iOjMsIkVuZERhdGVQb3NpdGlvbiI6MywiRGF0ZUlzVmlzaWJsZSI6dHJ1ZSwiVGl0bGVQb3NpdGlvbiI6NCwiRHVyYXRpb25Qb3NpdGlvbiI6NiwiUGVyY2VudGFnZUNvbXBsZXRlZFBvc2l0aW9uIjo2LCJTcGFjaW5nIjozLCJJc0JlbG93VGltZWJhbmQiOmZhbHNlLCJQZXJjZW50YWdlQ29tcGxldGVTaGFwZU9wYWNpdHkiOjM1LCJTaGFwZVN0eWxlIjp7IiRpZCI6IjE5NSIsIk1hcmdpbiI6eyIkcmVmIjoiMTA0In0sIlBhZGRpbmciOnsiJHJlZiI6IjEwNSJ9LCJCYWNrZ3JvdW5kIjp7IiRpZCI6IjE5NiIsIkNvbG9yIjp7IiRpZCI6IjE5NyIsIkEiOjI1NSwiUiI6OTcsIkciOjkxLCJCIjoxNTh9fSwiSXNWaXNpYmxlIjp0cnVlLCJXaWR0aCI6MC4wLCJIZWlnaHQiOjE0LjAsIkJvcmRlclN0eWxlIjp7IiRpZCI6IjE5OCIsIkxpbmVDb2xvciI6eyIkcmVmIjoiMTA5In0sIkxpbmVXZWlnaHQiOjAuMCwiTGluZVR5cGUiOjAsIlBhcmVudFN0eWxlIjp7IiRyZWYiOiIxMDgifX0sIlBhcmVudFN0eWxlIjp7IiRyZWYiOiIxMDMifX0sIlRpdGxlU3R5bGUiOnsiJGlkIjoiMTk5IiwiRm9udFNldHRpbmdzIjp7IiRpZCI6IjIwMCIsIkZvbnRTaXplIjo5LCJGb250TmFtZSI6IkFyaWFsIiwiSXNCb2xkIjp0cnVlLCJJc0l0YWxpYyI6dHJ1ZSwiSXNVbmRlcmxpbmVkIjp0cnVlLCJQYXJlbnRTdHlsZSI6eyIkcmVmIjoiMTEyIn19LCJBdXRvU2l6ZSI6MCwiRm9yZWdyb3VuZCI6eyIkcmVmIjoiMTEzIn0sIk1heFdpZHRoIjo4Mi43MzM2OTE0MDYyNDk5ODk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AxIiwiTGluZUNvbG9yIjpudWxsLCJMaW5lV2VpZ2h0IjowLjAsIkxpbmVUeXBlIjowLCJQYXJlbnRTdHlsZSI6bnVsbH0sIlBhcmVudFN0eWxlIjp7IiRyZWYiOiIxMTEifX0sIkRhdGVTdHlsZSI6eyIkaWQiOiIyMDIiLCJGb250U2V0dGluZ3MiOnsiJGlkIjoiMjAzIiwiRm9udFNpemUiOjgsIkZvbnROYW1lIjoiQXJpYWwiLCJJc0JvbGQiOmZhbHNlLCJJc0l0YWxpYyI6ZmFsc2UsIklzVW5kZXJsaW5lZCI6ZmFsc2UsIlBhcmVudFN0eWxlIjp7IiRyZWYiOiIxMTkifX0sIkF1dG9TaXplIjowLCJGb3JlZ3JvdW5kIjp7IiRyZWYiOiIxMjAifSwiTWF4V2lkdGgiOjk2MC4wLCJNYXhIZWlnaHQiOiJJbmZpbml0eSIsIlNtYXJ0Rm9yZWdyb3VuZElzQWN0aXZlIjpmYWxzZSwiSG9yaXpvbnRhbEFsaWdubWVudCI6Mi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wNCIsIkxpbmVDb2xvciI6bnVsbCwiTGluZVdlaWdodCI6MC4wLCJMaW5lVHlwZSI6MCwiUGFyZW50U3R5bGUiOm51bGx9LCJQYXJlbnRTdHlsZSI6eyIkcmVmIjoiMTE4In19LCJEYXRlRm9ybWF0Ijp7IiRpZCI6IjIwNSIsIkZvcm1hdFN0cmluZyI6ImQgTU1NIiwiU2VwYXJhdG9yIjoiLyIsIlVzZUludGVybmF0aW9uYWxEYXRlRm9ybWF0Ijp0cnVlLCJEYXRlSXNWaXNpYmxlIjp0cnVlLCJUaW1lSXNWaXNpYmxlIjpmYWxzZSwiSG91ckRpZ2l0cyI6MCwiQW1QbURlc2lnbmF0b3IiOjAsIlRyaW0wME1pbnV0ZXMiOmZhbHNlLCJMYXN0S25vd25WaXNpYmlsaXR5U3RhdGUiOm51bGx9LCJJc1Zpc2libGUiOnRydWUsIlBhcmVudFN0eWxlIjp7IiRyZWYiOiI4MiJ9fSwiSW5kZXgiOjIsIlNtYXJ0RHVyYXRpb25BY3RpdmF0ZWQiOmZhbHNlLCJEYXRlRm9ybWF0Ijp7IiRyZWYiOiIyMDUifSwiSWQiOiI3ZDU4ZjA4Ni05NjFiLTQxODMtYjY4OS1jOWVkZjA5ZTczODIiLCJJbXBvcnRJZCI6bnVsbCwiVGl0bGUiOiJBbmFseXNpcyBhbmQgb3B0aW1pemF0aW9uIG9mIHRoZSBkZXNpZ24iLCJOb3RlIjpudWxsLCJIeXBlcmxpbmsiOnsiJGlkIjoiMjA2IiwiQWRkcmVzcyI6IiIsIlN1YkFkZHJlc3MiOiIifSwiSXNDaGFuZ2VkIjpmYWxzZSwiSXNOZXciOmZhbHNlfSx7IiRpZCI6IjIwNyIsIkdyb3VwTmFtZSI6bnVsbCwiU3RhcnREYXRlIjoiMjAyMS0xMS0wMVQwMDowMDowMFoiLCJFbmREYXRlIjoiMjAyMi0wMi0wOVQyMzo1OTo1OS45OTlaIiwiUGVyY2VudGFnZUNvbXBsZXRlIjowLjAsIlN0eWxlIjp7IiRpZCI6IjIwOCIsIlNoYXBlIjoxLCJTaGFwZVRoaWNrbmVzcyI6MywiRHVyYXRpb25Gb3JtYXQiOjAsIkluY2x1ZGVOb25Xb3JraW5nRGF5c0luRHVyYXRpb24iOmZhbHNlLCJQZXJjZW50YWdlQ29tcGxldGVTdHlsZSI6eyIkaWQiOiIyMDkiLCJGb250U2V0dGluZ3MiOnsiJGlkIjoiMjEwIiwiRm9udFNpemUiOjksIkZvbnROYW1lIjoiQXJpYWwiLCJJc0JvbGQiOmZhbHNlLCJJc0l0YWxpYyI6ZmFsc2UsIklzVW5kZXJsaW5lZCI6ZmFsc2UsIlBhcmVudFN0eWxlIjp7IiRyZWYiOiI4NCJ9fSwiQXV0b1NpemUiOjAsIkZvcmVncm91bmQiOnsiJHJlZiI6Ijg1In0sIk1heFdpZHRoIjo5NjAuMCwiTWF4SGVpZ2h0IjoiSW5maW5pdHkiLCJTbWFydEZvcmVncm91bmRJc0FjdGl2ZSI6ZmFsc2UsIkhvcml6b250YWxBbGlnbm1lbnQiOjEsIlZlcnRpY2FsQWxpZ25tZW50IjowLCJTbWFydEZvcmVncm91bmQiOm51bGwsIkJhY2tncm91bmRGaWxsVHlwZSI6MCwiTWFyZ2luIjp7IiRyZWYiOiI4NyJ9LCJQYWRkaW5nIjp7IiRyZWYiOiI4OCJ9LCJCYWNrZ3JvdW5kIjp7IiRyZWYiOiI4OSJ9LCJJc1Zpc2libGUiOnRydWUsIldpZHRoIjowLjAsIkhlaWdodCI6MC4wLCJCb3JkZXJTdHlsZSI6eyIkaWQiOiIyMTEiLCJMaW5lQ29sb3IiOm51bGwsIkxpbmVXZWlnaHQiOjAuMCwiTGluZVR5cGUiOjAsIlBhcmVudFN0eWxlIjpudWxsfSwiUGFyZW50U3R5bGUiOnsiJHJlZiI6IjgzIn19LCJEdXJhdGlvblN0eWxlIjp7IiRpZCI6IjIxMiIsIkZvbnRTZXR0aW5ncyI6eyIkaWQiOiIyMTMiLCJGb250U2l6ZSI6OCwiRm9udE5hbWUiOiJBcmlhbCIsIklzQm9sZCI6ZmFsc2UsIklzSXRhbGljIjpmYWxzZSwiSXNVbmRlcmxpbmVkIjpmYWxzZSwiUGFyZW50U3R5bGUiOnsiJHJlZiI6IjkxIn19LCJBdXRvU2l6ZSI6MCwiRm9yZWdyb3VuZCI6eyIkcmVmIjoiOTIifSwiTWF4V2lkdGgiOjk2MC4wLCJNYXhIZWlnaHQiOiJJbmZpbml0eSIsIlNtYXJ0Rm9yZWdyb3VuZElzQWN0aXZlIjpmYWxzZSwiSG9yaXpvbnRhbEFsaWdubWVudCI6MSwiVmVydGljYWxBbGlnbm1lbnQiOjAsIlNtYXJ0Rm9yZWdyb3VuZCI6bnVsbCwiQmFja2dyb3VuZEZpbGxUeXBlIjowLCJNYXJnaW4iOnsiJHJlZiI6Ijk0In0sIlBhZGRpbmciOnsiJHJlZiI6Ijk1In0sIkJhY2tncm91bmQiOnsiJHJlZiI6Ijk2In0sIklzVmlzaWJsZSI6ZmFsc2UsIldpZHRoIjowLjAsIkhlaWdodCI6MC4wLCJCb3JkZXJTdHlsZSI6eyIkaWQiOiIyMTQiLCJMaW5lQ29sb3IiOm51bGwsIkxpbmVXZWlnaHQiOjAuMCwiTGluZVR5cGUiOjAsIlBhcmVudFN0eWxlIjpudWxsfSwiUGFyZW50U3R5bGUiOnsiJHJlZiI6IjkwIn19LCJIb3Jpem9udGFsQ29ubmVjdG9yU3R5bGUiOnsiJGlkIjoiMjE1IiwiTGluZUNvbG9yIjp7IiRyZWYiOiI5OCJ9LCJMaW5lV2VpZ2h0IjoxLjAsIkxpbmVUeXBlIjowLCJQYXJlbnRTdHlsZSI6eyIkcmVmIjoiOTcifX0sIlZlcnRpY2FsQ29ubmVjdG9yU3R5bGUiOnsiJGlkIjoiMjE2IiwiTGluZUNvbG9yIjp7IiRyZWYiOiIxMDEifSwiTGluZVdlaWdodCI6MC4wLCJMaW5lVHlwZSI6MCwiUGFyZW50U3R5bGUiOnsiJHJlZiI6IjEwMCJ9fSwiTWFyZ2luIjpudWxsLCJTdGFydERhdGVQb3NpdGlvbiI6MywiRW5kRGF0ZVBvc2l0aW9uIjozLCJEYXRlSXNWaXNpYmxlIjp0cnVlLCJUaXRsZVBvc2l0aW9uIjo0LCJEdXJhdGlvblBvc2l0aW9uIjo2LCJQZXJjZW50YWdlQ29tcGxldGVkUG9zaXRpb24iOjYsIlNwYWNpbmciOjMsIklzQmVsb3dUaW1lYmFuZCI6ZmFsc2UsIlBlcmNlbnRhZ2VDb21wbGV0ZVNoYXBlT3BhY2l0eSI6MzUsIlNoYXBlU3R5bGUiOnsiJGlkIjoiMjE3IiwiTWFyZ2luIjp7IiRyZWYiOiIxMDQifSwiUGFkZGluZyI6eyIkcmVmIjoiMTA1In0sIkJhY2tncm91bmQiOnsiJGlkIjoiMjE4IiwiQ29sb3IiOnsiJGlkIjoiMjE5IiwiQSI6MjU1LCJSIjo5NywiRyI6OTEsIkIiOjE1OH19LCJJc1Zpc2libGUiOnRydWUsIldpZHRoIjowLjAsIkhlaWdodCI6MTQuMCwiQm9yZGVyU3R5bGUiOnsiJGlkIjoiMjIwIiwiTGluZUNvbG9yIjp7IiRyZWYiOiIxMDkifSwiTGluZVdlaWdodCI6MC4wLCJMaW5lVHlwZSI6MCwiUGFyZW50U3R5bGUiOnsiJHJlZiI6IjEwOCJ9fSwiUGFyZW50U3R5bGUiOnsiJHJlZiI6IjEwMyJ9fSwiVGl0bGVTdHlsZSI6eyIkaWQiOiIyMjEiLCJGb250U2V0dGluZ3MiOnsiJGlkIjoiMjIyIiwiRm9udFNpemUiOjksIkZvbnROYW1lIjoiQXJpYWwiLCJJc0JvbGQiOnRydWUsIklzSXRhbGljIjp0cnVlLCJJc1VuZGVybGluZWQiOnRydWUsIlBhcmVudFN0eWxlIjp7IiRyZWYiOiIxMTIifX0sIkF1dG9TaXplIjowLCJGb3JlZ3JvdW5kIjp7IiRyZWYiOiIxMTMifSwiTWF4V2lkdGgiOjE5MS41NjYyNDc1NTg1OTM3Ny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MjMiLCJMaW5lQ29sb3IiOm51bGwsIkxpbmVXZWlnaHQiOjAuMCwiTGluZVR5cGUiOjAsIlBhcmVudFN0eWxlIjpudWxsfSwiUGFyZW50U3R5bGUiOnsiJHJlZiI6IjExMSJ9fSwiRGF0ZVN0eWxlIjp7IiRpZCI6IjIyNCIsIkZvbnRTZXR0aW5ncyI6eyIkaWQiOiIyMjUiLCJGb250U2l6ZSI6OCwiRm9udE5hbWUiOiJBcmlhbCIsIklzQm9sZCI6ZmFsc2UsIklzSXRhbGljIjpmYWxzZSwiSXNVbmRlcmxpbmVkIjpmYWxzZSwiUGFyZW50U3R5bGUiOnsiJHJlZiI6IjExOSJ9fSwiQXV0b1NpemUiOjAsIkZvcmVncm91bmQiOnsiJHJlZiI6IjEyMCJ9LCJNYXhXaWR0aCI6OTYwLjAsIk1heEhlaWdodCI6IkluZmluaXR5IiwiU21hcnRGb3JlZ3JvdW5kSXNBY3RpdmUiOmZhbHNlLCJIb3Jpem9udGFsQWxpZ25tZW50Ijoy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I2IiwiTGluZUNvbG9yIjpudWxsLCJMaW5lV2VpZ2h0IjowLjAsIkxpbmVUeXBlIjowLCJQYXJlbnRTdHlsZSI6bnVsbH0sIlBhcmVudFN0eWxlIjp7IiRyZWYiOiIxMTgifX0sIkRhdGVGb3JtYXQiOnsiJGlkIjoiMjI3IiwiRm9ybWF0U3RyaW5nIjoiZCBNTU0iLCJTZXBhcmF0b3IiOiIvIiwiVXNlSW50ZXJuYXRpb25hbERhdGVGb3JtYXQiOnRydWUsIkRhdGVJc1Zpc2libGUiOnRydWUsIlRpbWVJc1Zpc2libGUiOmZhbHNlLCJIb3VyRGlnaXRzIjowLCJBbVBtRGVzaWduYXRvciI6MCwiVHJpbTAwTWludXRlcyI6ZmFsc2UsIkxhc3RLbm93blZpc2liaWxpdHlTdGF0ZSI6bnVsbH0sIklzVmlzaWJsZSI6dHJ1ZSwiUGFyZW50U3R5bGUiOnsiJHJlZiI6IjgyIn19LCJJbmRleCI6MywiU21hcnREdXJhdGlvbkFjdGl2YXRlZCI6ZmFsc2UsIkRhdGVGb3JtYXQiOnsiJHJlZiI6IjIyNyJ9LCJJZCI6IjhmODIwMmQ3LTA1NzItNDZkNy05ZDM3LWJiM2YzZmZmMjk3MyIsIkltcG9ydElkIjpudWxsLCJUaXRsZSI6IkNyZWF0aW5nIHZpcnR1YWwgZW52aXJvbm1lbnQgYW5kIHBlcmZvcm1pbmcgYWxsIHJlcXVpcmVkIHZpcnR1YWwgc2ltdWxhdGlvbnMuICBEZXZlbG9wbWVudCBvZiByZXF1aXJlZCBBSS9NTCBhbGdvcml0aG1zIiwiTm90ZSI6bnVsbCwiSHlwZXJsaW5rIjp7IiRpZCI6IjIyOCIsIkFkZHJlc3MiOiIiLCJTdWJBZGRyZXNzIjoiIn0sIklzQ2hhbmdlZCI6ZmFsc2UsIklzTmV3IjpmYWxzZX0seyIkaWQiOiIyMjkiLCJHcm91cE5hbWUiOm51bGwsIlN0YXJ0RGF0ZSI6IjIwMjItMDEtMDFUMDA6MDA6MDBaIiwiRW5kRGF0ZSI6IjIwMjItMDItMjhUMjM6NTk6NTkuOTk5WiIsIlBlcmNlbnRhZ2VDb21wbGV0ZSI6MC4wLCJTdHlsZSI6eyIkaWQiOiIyMzAiLCJTaGFwZSI6MSwiU2hhcGVUaGlja25lc3MiOjMsIkR1cmF0aW9uRm9ybWF0IjowLCJJbmNsdWRlTm9uV29ya2luZ0RheXNJbkR1cmF0aW9uIjpmYWxzZSwiUGVyY2VudGFnZUNvbXBsZXRlU3R5bGUiOnsiJGlkIjoiMjMxIiwiRm9udFNldHRpbmdzIjp7IiRpZCI6IjIzMiIsIkZvbnRTaXplIjo5LCJGb250TmFtZSI6IkFyaWFsIiwiSXNCb2xkIjpmYWxzZSwiSXNJdGFsaWMiOmZhbHNlLCJJc1VuZGVybGluZWQiOmZhbHNlLCJQYXJlbnRTdHlsZSI6eyIkcmVmIjoiODQifX0sIkF1dG9TaXplIjowLCJGb3JlZ3JvdW5kIjp7IiRyZWYiOiI4NSJ9LCJNYXhXaWR0aCI6OTYwLjAsIk1heEhlaWdodCI6IkluZmluaXR5IiwiU21hcnRGb3JlZ3JvdW5kSXNBY3RpdmUiOmZhbHNlLCJIb3Jpem9udGFsQWxpZ25tZW50IjoxLCJWZXJ0aWNhbEFsaWdubWVudCI6MCwiU21hcnRGb3JlZ3JvdW5kIjpudWxsLCJCYWNrZ3JvdW5kRmlsbFR5cGUiOjAsIk1hcmdpbiI6eyIkcmVmIjoiODcifSwiUGFkZGluZyI6eyIkcmVmIjoiODgifSwiQmFja2dyb3VuZCI6eyIkcmVmIjoiODkifSwiSXNWaXNpYmxlIjp0cnVlLCJXaWR0aCI6MC4wLCJIZWlnaHQiOjAuMCwiQm9yZGVyU3R5bGUiOnsiJGlkIjoiMjMzIiwiTGluZUNvbG9yIjpudWxsLCJMaW5lV2VpZ2h0IjowLjAsIkxpbmVUeXBlIjowLCJQYXJlbnRTdHlsZSI6bnVsbH0sIlBhcmVudFN0eWxlIjp7IiRyZWYiOiI4MyJ9fSwiRHVyYXRpb25TdHlsZSI6eyIkaWQiOiIyMzQiLCJGb250U2V0dGluZ3MiOnsiJGlkIjoiMjM1IiwiRm9udFNpemUiOjgsIkZvbnROYW1lIjoiQXJpYWwiLCJJc0JvbGQiOmZhbHNlLCJJc0l0YWxpYyI6ZmFsc2UsIklzVW5kZXJsaW5lZCI6ZmFsc2UsIlBhcmVudFN0eWxlIjp7IiRyZWYiOiI5MSJ9fSwiQXV0b1NpemUiOjAsIkZvcmVncm91bmQiOnsiJHJlZiI6IjkyIn0sIk1heFdpZHRoIjo5NjAuMCwiTWF4SGVpZ2h0IjoiSW5maW5pdHkiLCJTbWFydEZvcmVncm91bmRJc0FjdGl2ZSI6ZmFsc2UsIkhvcml6b250YWxBbGlnbm1lbnQiOjEsIlZlcnRpY2FsQWxpZ25tZW50IjowLCJTbWFydEZvcmVncm91bmQiOm51bGwsIkJhY2tncm91bmRGaWxsVHlwZSI6MCwiTWFyZ2luIjp7IiRyZWYiOiI5NCJ9LCJQYWRkaW5nIjp7IiRyZWYiOiI5NSJ9LCJCYWNrZ3JvdW5kIjp7IiRyZWYiOiI5NiJ9LCJJc1Zpc2libGUiOmZhbHNlLCJXaWR0aCI6MC4wLCJIZWlnaHQiOjAuMCwiQm9yZGVyU3R5bGUiOnsiJGlkIjoiMjM2IiwiTGluZUNvbG9yIjpudWxsLCJMaW5lV2VpZ2h0IjowLjAsIkxpbmVUeXBlIjowLCJQYXJlbnRTdHlsZSI6bnVsbH0sIlBhcmVudFN0eWxlIjp7IiRyZWYiOiI5MCJ9fSwiSG9yaXpvbnRhbENvbm5lY3RvclN0eWxlIjp7IiRpZCI6IjIzNyIsIkxpbmVDb2xvciI6eyIkcmVmIjoiOTgifSwiTGluZVdlaWdodCI6MS4wLCJMaW5lVHlwZSI6MCwiUGFyZW50U3R5bGUiOnsiJHJlZiI6Ijk3In19LCJWZXJ0aWNhbENvbm5lY3RvclN0eWxlIjp7IiRpZCI6IjIzOCIsIkxpbmVDb2xvciI6eyIkcmVmIjoiMTAxIn0sIkxpbmVXZWlnaHQiOjAuMCwiTGluZVR5cGUiOjAsIlBhcmVudFN0eWxlIjp7IiRyZWYiOiIxMDAifX0sIk1hcmdpbiI6bnVsbCwiU3RhcnREYXRlUG9zaXRpb24iOjMsIkVuZERhdGVQb3NpdGlvbiI6MywiRGF0ZUlzVmlzaWJsZSI6dHJ1ZSwiVGl0bGVQb3NpdGlvbiI6NCwiRHVyYXRpb25Qb3NpdGlvbiI6NiwiUGVyY2VudGFnZUNvbXBsZXRlZFBvc2l0aW9uIjo2LCJTcGFjaW5nIjozLCJJc0JlbG93VGltZWJhbmQiOmZhbHNlLCJQZXJjZW50YWdlQ29tcGxldGVTaGFwZU9wYWNpdHkiOjM1LCJTaGFwZVN0eWxlIjp7IiRpZCI6IjIzOSIsIk1hcmdpbiI6eyIkcmVmIjoiMTA0In0sIlBhZGRpbmciOnsiJHJlZiI6IjEwNSJ9LCJCYWNrZ3JvdW5kIjp7IiRpZCI6IjI0MCIsIkNvbG9yIjp7IiRpZCI6IjI0MSIsIkEiOjI1NSwiUiI6OTcsIkciOjkxLCJCIjoxNTh9fSwiSXNWaXNpYmxlIjp0cnVlLCJXaWR0aCI6MC4wLCJIZWlnaHQiOjE0LjAsIkJvcmRlclN0eWxlIjp7IiRpZCI6IjI0MiIsIkxpbmVDb2xvciI6eyIkcmVmIjoiMTA5In0sIkxpbmVXZWlnaHQiOjAuMCwiTGluZVR5cGUiOjAsIlBhcmVudFN0eWxlIjp7IiRyZWYiOiIxMDgifX0sIlBhcmVudFN0eWxlIjp7IiRyZWYiOiIxMDMifX0sIlRpdGxlU3R5bGUiOnsiJGlkIjoiMjQzIiwiRm9udFNldHRpbmdzIjp7IiRpZCI6IjI0NCIsIkZvbnRTaXplIjo5LCJGb250TmFtZSI6IkFyaWFsIiwiSXNCb2xkIjp0cnVlLCJJc0l0YWxpYyI6dHJ1ZSwiSXNVbmRlcmxpbmVkIjp0cnVlLCJQYXJlbnRTdHlsZSI6eyIkcmVmIjoiMTEyIn19LCJBdXRvU2l6ZSI6MCwiRm9yZWdyb3VuZCI6eyIkcmVmIjoiMTEzIn0sIk1heFdpZHRoIjoxMDIuNTMzNzUyNDQxNDA2MjU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Q1IiwiTGluZUNvbG9yIjpudWxsLCJMaW5lV2VpZ2h0IjowLjAsIkxpbmVUeXBlIjowLCJQYXJlbnRTdHlsZSI6bnVsbH0sIlBhcmVudFN0eWxlIjp7IiRyZWYiOiIxMTEifX0sIkRhdGVTdHlsZSI6eyIkaWQiOiIyNDYiLCJGb250U2V0dGluZ3MiOnsiJGlkIjoiMjQ3IiwiRm9udFNpemUiOjgsIkZvbnROYW1lIjoiQXJpYWwiLCJJc0JvbGQiOmZhbHNlLCJJc0l0YWxpYyI6ZmFsc2UsIklzVW5kZXJsaW5lZCI6ZmFsc2UsIlBhcmVudFN0eWxlIjp7IiRyZWYiOiIxMTkifX0sIkF1dG9TaXplIjowLCJGb3JlZ3JvdW5kIjp7IiRyZWYiOiIxMjAifSwiTWF4V2lkdGgiOjk2MC4wLCJNYXhIZWlnaHQiOiJJbmZpbml0eSIsIlNtYXJ0Rm9yZWdyb3VuZElzQWN0aXZlIjpmYWxzZSwiSG9yaXpvbnRhbEFsaWdubWVudCI6Mi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0OCIsIkxpbmVDb2xvciI6bnVsbCwiTGluZVdlaWdodCI6MC4wLCJMaW5lVHlwZSI6MCwiUGFyZW50U3R5bGUiOm51bGx9LCJQYXJlbnRTdHlsZSI6eyIkcmVmIjoiMTE4In19LCJEYXRlRm9ybWF0Ijp7IiRpZCI6IjI0OSIsIkZvcm1hdFN0cmluZyI6ImQgTU1NIiwiU2VwYXJhdG9yIjoiLyIsIlVzZUludGVybmF0aW9uYWxEYXRlRm9ybWF0Ijp0cnVlLCJEYXRlSXNWaXNpYmxlIjp0cnVlLCJUaW1lSXNWaXNpYmxlIjpmYWxzZSwiSG91ckRpZ2l0cyI6MCwiQW1QbURlc2lnbmF0b3IiOjAsIlRyaW0wME1pbnV0ZXMiOmZhbHNlLCJMYXN0S25vd25WaXNpYmlsaXR5U3RhdGUiOm51bGx9LCJJc1Zpc2libGUiOnRydWUsIlBhcmVudFN0eWxlIjp7IiRyZWYiOiI4MiJ9fSwiSW5kZXgiOjQsIlNtYXJ0RHVyYXRpb25BY3RpdmF0ZWQiOmZhbHNlLCJEYXRlRm9ybWF0Ijp7IiRyZWYiOiIyNDkifSwiSWQiOiIzMjBjZmFjNS00YmJiLTQzNzQtYTM0MC1jM2FlZjE1YTk3NTIiLCJJbXBvcnRJZCI6bnVsbCwiVGl0bGUiOiJGYWJyaWNhdGlvbiBvZiB0aGUgUm9ib3QgYW5kIFZlcnRpY2FsIGZhcm1pbmcgZW52aXJvbm1lbnQiLCJOb3RlIjpudWxsLCJIeXBlcmxpbmsiOnsiJGlkIjoiMjUwIiwiQWRkcmVzcyI6IiIsIlN1YkFkZHJlc3MiOiIifSwiSXNDaGFuZ2VkIjpmYWxzZSwiSXNOZXciOmZhbHNlfSx7IiRpZCI6IjI1MSIsIkdyb3VwTmFtZSI6bnVsbCwiU3RhcnREYXRlIjoiMjAyMi0wMy0wMVQwMDowMDowMFoiLCJFbmREYXRlIjoiMjAyMi0wNC0zMFQyMzo1OTo1OS45OTlaIiwiUGVyY2VudGFnZUNvbXBsZXRlIjowLjAsIlN0eWxlIjp7IiRpZCI6IjI1MiIsIlNoYXBlIjoxLCJTaGFwZVRoaWNrbmVzcyI6MywiRHVyYXRpb25Gb3JtYXQiOjAsIkluY2x1ZGVOb25Xb3JraW5nRGF5c0luRHVyYXRpb24iOmZhbHNlLCJQZXJjZW50YWdlQ29tcGxldGVTdHlsZSI6eyIkaWQiOiIyNTMiLCJGb250U2V0dGluZ3MiOnsiJGlkIjoiMjU0IiwiRm9udFNpemUiOjksIkZvbnROYW1lIjoiQXJpYWwiLCJJc0JvbGQiOmZhbHNlLCJJc0l0YWxpYyI6ZmFsc2UsIklzVW5kZXJsaW5lZCI6ZmFsc2UsIlBhcmVudFN0eWxlIjp7IiRyZWYiOiI4NCJ9fSwiQXV0b1NpemUiOjAsIkZvcmVncm91bmQiOnsiJHJlZiI6Ijg1In0sIk1heFdpZHRoIjo5NjAuMCwiTWF4SGVpZ2h0IjoiSW5maW5pdHkiLCJTbWFydEZvcmVncm91bmRJc0FjdGl2ZSI6ZmFsc2UsIkhvcml6b250YWxBbGlnbm1lbnQiOjEsIlZlcnRpY2FsQWxpZ25tZW50IjowLCJTbWFydEZvcmVncm91bmQiOm51bGwsIkJhY2tncm91bmRGaWxsVHlwZSI6MCwiTWFyZ2luIjp7IiRyZWYiOiI4NyJ9LCJQYWRkaW5nIjp7IiRyZWYiOiI4OCJ9LCJCYWNrZ3JvdW5kIjp7IiRyZWYiOiI4OSJ9LCJJc1Zpc2libGUiOnRydWUsIldpZHRoIjowLjAsIkhlaWdodCI6MC4wLCJCb3JkZXJTdHlsZSI6eyIkaWQiOiIyNTUiLCJMaW5lQ29sb3IiOm51bGwsIkxpbmVXZWlnaHQiOjAuMCwiTGluZVR5cGUiOjAsIlBhcmVudFN0eWxlIjpudWxsfSwiUGFyZW50U3R5bGUiOnsiJHJlZiI6IjgzIn19LCJEdXJhdGlvblN0eWxlIjp7IiRpZCI6IjI1NiIsIkZvbnRTZXR0aW5ncyI6eyIkaWQiOiIyNTciLCJGb250U2l6ZSI6OCwiRm9udE5hbWUiOiJBcmlhbCIsIklzQm9sZCI6ZmFsc2UsIklzSXRhbGljIjpmYWxzZSwiSXNVbmRlcmxpbmVkIjpmYWxzZSwiUGFyZW50U3R5bGUiOnsiJHJlZiI6IjkxIn19LCJBdXRvU2l6ZSI6MCwiRm9yZWdyb3VuZCI6eyIkcmVmIjoiOTIifSwiTWF4V2lkdGgiOjk2MC4wLCJNYXhIZWlnaHQiOiJJbmZpbml0eSIsIlNtYXJ0Rm9yZWdyb3VuZElzQWN0aXZlIjpmYWxzZSwiSG9yaXpvbnRhbEFsaWdubWVudCI6MSwiVmVydGljYWxBbGlnbm1lbnQiOjAsIlNtYXJ0Rm9yZWdyb3VuZCI6bnVsbCwiQmFja2dyb3VuZEZpbGxUeXBlIjowLCJNYXJnaW4iOnsiJHJlZiI6Ijk0In0sIlBhZGRpbmciOnsiJHJlZiI6Ijk1In0sIkJhY2tncm91bmQiOnsiJHJlZiI6Ijk2In0sIklzVmlzaWJsZSI6ZmFsc2UsIldpZHRoIjowLjAsIkhlaWdodCI6MC4wLCJCb3JkZXJTdHlsZSI6eyIkaWQiOiIyNTgiLCJMaW5lQ29sb3IiOm51bGwsIkxpbmVXZWlnaHQiOjAuMCwiTGluZVR5cGUiOjAsIlBhcmVudFN0eWxlIjpudWxsfSwiUGFyZW50U3R5bGUiOnsiJHJlZiI6IjkwIn19LCJIb3Jpem9udGFsQ29ubmVjdG9yU3R5bGUiOnsiJGlkIjoiMjU5IiwiTGluZUNvbG9yIjp7IiRyZWYiOiI5OCJ9LCJMaW5lV2VpZ2h0IjoxLjAsIkxpbmVUeXBlIjowLCJQYXJlbnRTdHlsZSI6eyIkcmVmIjoiOTcifX0sIlZlcnRpY2FsQ29ubmVjdG9yU3R5bGUiOnsiJGlkIjoiMjYwIiwiTGluZUNvbG9yIjp7IiRyZWYiOiIxMDEifSwiTGluZVdlaWdodCI6MC4wLCJMaW5lVHlwZSI6MCwiUGFyZW50U3R5bGUiOnsiJHJlZiI6IjEwMCJ9fSwiTWFyZ2luIjpudWxsLCJTdGFydERhdGVQb3NpdGlvbiI6MywiRW5kRGF0ZVBvc2l0aW9uIjozLCJEYXRlSXNWaXNpYmxlIjp0cnVlLCJUaXRsZVBvc2l0aW9uIjo0LCJEdXJhdGlvblBvc2l0aW9uIjo2LCJQZXJjZW50YWdlQ29tcGxldGVkUG9zaXRpb24iOjYsIlNwYWNpbmciOjMsIklzQmVsb3dUaW1lYmFuZCI6ZmFsc2UsIlBlcmNlbnRhZ2VDb21wbGV0ZVNoYXBlT3BhY2l0eSI6MzUsIlNoYXBlU3R5bGUiOnsiJGlkIjoiMjYxIiwiTWFyZ2luIjp7IiRyZWYiOiIxMDQifSwiUGFkZGluZyI6eyIkcmVmIjoiMTA1In0sIkJhY2tncm91bmQiOnsiJGlkIjoiMjYyIiwiQ29sb3IiOnsiJGlkIjoiMjYzIiwiQSI6MjU1LCJSIjo5NywiRyI6OTEsIkIiOjE1OH19LCJJc1Zpc2libGUiOnRydWUsIldpZHRoIjowLjAsIkhlaWdodCI6MTQuMCwiQm9yZGVyU3R5bGUiOnsiJGlkIjoiMjY0IiwiTGluZUNvbG9yIjp7IiRyZWYiOiIxMDkifSwiTGluZVdlaWdodCI6MC4wLCJMaW5lVHlwZSI6MCwiUGFyZW50U3R5bGUiOnsiJHJlZiI6IjEwOCJ9fSwiUGFyZW50U3R5bGUiOnsiJHJlZiI6IjEwMyJ9fSwiVGl0bGVTdHlsZSI6eyIkaWQiOiIyNjUiLCJGb250U2V0dGluZ3MiOnsiJGlkIjoiMjY2IiwiRm9udFNpemUiOjksIkZvbnROYW1lIjoiQXJpYWwiLCJJc0JvbGQiOnRydWUsIklzSXRhbGljIjp0cnVlLCJJc1VuZGVybGluZWQiOnRydWUsIlBhcmVudFN0eWxlIjp7IiRyZWYiOiIxMTIifX0sIkF1dG9TaXplIjowLCJGb3JlZ3JvdW5kIjp7IiRyZWYiOiIxMTMifSwiTWF4V2lkdGgiOjk3Ljc2OTcxNDM1NTQ2ODc1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2NyIsIkxpbmVDb2xvciI6bnVsbCwiTGluZVdlaWdodCI6MC4wLCJMaW5lVHlwZSI6MCwiUGFyZW50U3R5bGUiOm51bGx9LCJQYXJlbnRTdHlsZSI6eyIkcmVmIjoiMTExIn19LCJEYXRlU3R5bGUiOnsiJGlkIjoiMjY4IiwiRm9udFNldHRpbmdzIjp7IiRpZCI6IjI2OSIsIkZvbnRTaXplIjo4LCJGb250TmFtZSI6IkFyaWFsIiwiSXNCb2xkIjpmYWxzZSwiSXNJdGFsaWMiOmZhbHNlLCJJc1VuZGVybGluZWQiOmZhbHNlLCJQYXJlbnRTdHlsZSI6eyIkcmVmIjoiMTE5In19LCJBdXRvU2l6ZSI6MCwiRm9yZWdyb3VuZCI6eyIkcmVmIjoiMTIwIn0sIk1heFdpZHRoIjo5NjAuMCwiTWF4SGVpZ2h0IjoiSW5maW5pdHkiLCJTbWFydEZvcmVncm91bmRJc0FjdGl2ZSI6ZmFsc2UsIkhvcml6b250YWxBbGlnbm1lbnQiOjI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NzAiLCJMaW5lQ29sb3IiOm51bGwsIkxpbmVXZWlnaHQiOjAuMCwiTGluZVR5cGUiOjAsIlBhcmVudFN0eWxlIjpudWxsfSwiUGFyZW50U3R5bGUiOnsiJHJlZiI6IjExOCJ9fSwiRGF0ZUZvcm1hdCI6eyIkaWQiOiIyNzEiLCJGb3JtYXRTdHJpbmciOiJkIE1NTSIsIlNlcGFyYXRvciI6Ii8iLCJVc2VJbnRlcm5hdGlvbmFsRGF0ZUZvcm1hdCI6dHJ1ZSwiRGF0ZUlzVmlzaWJsZSI6dHJ1ZSwiVGltZUlzVmlzaWJsZSI6ZmFsc2UsIkhvdXJEaWdpdHMiOjAsIkFtUG1EZXNpZ25hdG9yIjowLCJUcmltMDBNaW51dGVzIjpmYWxzZSwiTGFzdEtub3duVmlzaWJpbGl0eVN0YXRlIjpudWxsfSwiSXNWaXNpYmxlIjp0cnVlLCJQYXJlbnRTdHlsZSI6eyIkcmVmIjoiODIifX0sIkluZGV4Ijo1LCJTbWFydER1cmF0aW9uQWN0aXZhdGVkIjpmYWxzZSwiRGF0ZUZvcm1hdCI6eyIkcmVmIjoiMjcxIn0sIklkIjoiZWU3MmNiY2EtZjdkYi00YjE2LTljZWMtMDU0MTMxOGM5ZDIwIiwiSW1wb3J0SWQiOm51bGwsIlRpdGxlIjoiUm9ib3QgY29udHJvbCBhbmQgYXV0b21hdGlvbi4gSW1wbGVtZW50YXRpb24gb2YgZGV2ZWxvcGVkIGFsZ29yaXRobXMgaW4gZmFicmljYXRlZCBtb2RlbC4iLCJOb3RlIjpudWxsLCJIeXBlcmxpbmsiOnsiJGlkIjoiMjcyIiwiQWRkcmVzcyI6IiIsIlN1YkFkZHJlc3MiOiIifSwiSXNDaGFuZ2VkIjpmYWxzZSwiSXNOZXciOmZhbHNlfSx7IiRpZCI6IjI3MyIsIkdyb3VwTmFtZSI6bnVsbCwiU3RhcnREYXRlIjoiMjAyMi0wNS0wMVQwMDowMDowMFoiLCJFbmREYXRlIjoiMjAyMi0wNS0zMVQyMzo1OTo1OS45OTlaIiwiUGVyY2VudGFnZUNvbXBsZXRlIjowLjAsIlN0eWxlIjp7IiRpZCI6IjI3NCIsIlNoYXBlIjoxLCJTaGFwZVRoaWNrbmVzcyI6MywiRHVyYXRpb25Gb3JtYXQiOjAsIkluY2x1ZGVOb25Xb3JraW5nRGF5c0luRHVyYXRpb24iOmZhbHNlLCJQZXJjZW50YWdlQ29tcGxldGVTdHlsZSI6eyIkaWQiOiIyNzUiLCJGb250U2V0dGluZ3MiOnsiJGlkIjoiMjc2IiwiRm9udFNpemUiOjksIkZvbnROYW1lIjoiQXJpYWwiLCJJc0JvbGQiOmZhbHNlLCJJc0l0YWxpYyI6ZmFsc2UsIklzVW5kZXJsaW5lZCI6ZmFsc2UsIlBhcmVudFN0eWxlIjp7IiRyZWYiOiI4NCJ9fSwiQXV0b1NpemUiOjAsIkZvcmVncm91bmQiOnsiJHJlZiI6Ijg1In0sIk1heFdpZHRoIjo5NjAuMCwiTWF4SGVpZ2h0IjoiSW5maW5pdHkiLCJTbWFydEZvcmVncm91bmRJc0FjdGl2ZSI6ZmFsc2UsIkhvcml6b250YWxBbGlnbm1lbnQiOjEsIlZlcnRpY2FsQWxpZ25tZW50IjowLCJTbWFydEZvcmVncm91bmQiOm51bGwsIkJhY2tncm91bmRGaWxsVHlwZSI6MCwiTWFyZ2luIjp7IiRyZWYiOiI4NyJ9LCJQYWRkaW5nIjp7IiRyZWYiOiI4OCJ9LCJCYWNrZ3JvdW5kIjp7IiRyZWYiOiI4OSJ9LCJJc1Zpc2libGUiOnRydWUsIldpZHRoIjowLjAsIkhlaWdodCI6MC4wLCJCb3JkZXJTdHlsZSI6eyIkaWQiOiIyNzciLCJMaW5lQ29sb3IiOm51bGwsIkxpbmVXZWlnaHQiOjAuMCwiTGluZVR5cGUiOjAsIlBhcmVudFN0eWxlIjpudWxsfSwiUGFyZW50U3R5bGUiOnsiJHJlZiI6IjgzIn19LCJEdXJhdGlvblN0eWxlIjp7IiRpZCI6IjI3OCIsIkZvbnRTZXR0aW5ncyI6eyIkaWQiOiIyNzkiLCJGb250U2l6ZSI6OCwiRm9udE5hbWUiOiJBcmlhbCIsIklzQm9sZCI6ZmFsc2UsIklzSXRhbGljIjpmYWxzZSwiSXNVbmRlcmxpbmVkIjpmYWxzZSwiUGFyZW50U3R5bGUiOnsiJHJlZiI6IjkxIn19LCJBdXRvU2l6ZSI6MCwiRm9yZWdyb3VuZCI6eyIkcmVmIjoiOTIifSwiTWF4V2lkdGgiOjk2MC4wLCJNYXhIZWlnaHQiOiJJbmZpbml0eSIsIlNtYXJ0Rm9yZWdyb3VuZElzQWN0aXZlIjpmYWxzZSwiSG9yaXpvbnRhbEFsaWdubWVudCI6MSwiVmVydGljYWxBbGlnbm1lbnQiOjAsIlNtYXJ0Rm9yZWdyb3VuZCI6bnVsbCwiQmFja2dyb3VuZEZpbGxUeXBlIjowLCJNYXJnaW4iOnsiJHJlZiI6Ijk0In0sIlBhZGRpbmciOnsiJHJlZiI6Ijk1In0sIkJhY2tncm91bmQiOnsiJHJlZiI6Ijk2In0sIklzVmlzaWJsZSI6ZmFsc2UsIldpZHRoIjowLjAsIkhlaWdodCI6MC4wLCJCb3JkZXJTdHlsZSI6eyIkaWQiOiIyODAiLCJMaW5lQ29sb3IiOm51bGwsIkxpbmVXZWlnaHQiOjAuMCwiTGluZVR5cGUiOjAsIlBhcmVudFN0eWxlIjpudWxsfSwiUGFyZW50U3R5bGUiOnsiJHJlZiI6IjkwIn19LCJIb3Jpem9udGFsQ29ubmVjdG9yU3R5bGUiOnsiJGlkIjoiMjgxIiwiTGluZUNvbG9yIjp7IiRyZWYiOiI5OCJ9LCJMaW5lV2VpZ2h0IjoxLjAsIkxpbmVUeXBlIjowLCJQYXJlbnRTdHlsZSI6eyIkcmVmIjoiOTcifX0sIlZlcnRpY2FsQ29ubmVjdG9yU3R5bGUiOnsiJGlkIjoiMjgyIiwiTGluZUNvbG9yIjp7IiRyZWYiOiIxMDEifSwiTGluZVdlaWdodCI6MC4wLCJMaW5lVHlwZSI6MCwiUGFyZW50U3R5bGUiOnsiJHJlZiI6IjEwMCJ9fSwiTWFyZ2luIjpudWxsLCJTdGFydERhdGVQb3NpdGlvbiI6MywiRW5kRGF0ZVBvc2l0aW9uIjozLCJEYXRlSXNWaXNpYmxlIjp0cnVlLCJUaXRsZVBvc2l0aW9uIjo0LCJEdXJhdGlvblBvc2l0aW9uIjo2LCJQZXJjZW50YWdlQ29tcGxldGVkUG9zaXRpb24iOjYsIlNwYWNpbmciOjMsIklzQmVsb3dUaW1lYmFuZCI6ZmFsc2UsIlBlcmNlbnRhZ2VDb21wbGV0ZVNoYXBlT3BhY2l0eSI6MzUsIlNoYXBlU3R5bGUiOnsiJGlkIjoiMjgzIiwiTWFyZ2luIjp7IiRyZWYiOiIxMDQifSwiUGFkZGluZyI6eyIkcmVmIjoiMTA1In0sIkJhY2tncm91bmQiOnsiJGlkIjoiMjg0IiwiQ29sb3IiOnsiJGlkIjoiMjg1IiwiQSI6MjU1LCJSIjo5NywiRyI6OTEsIkIiOjE1OH19LCJJc1Zpc2libGUiOnRydWUsIldpZHRoIjowLjAsIkhlaWdodCI6MTQuMCwiQm9yZGVyU3R5bGUiOnsiJGlkIjoiMjg2IiwiTGluZUNvbG9yIjp7IiRyZWYiOiIxMDkifSwiTGluZVdlaWdodCI6MC4wLCJMaW5lVHlwZSI6MCwiUGFyZW50U3R5bGUiOnsiJHJlZiI6IjEwOCJ9fSwiUGFyZW50U3R5bGUiOnsiJHJlZiI6IjEwMyJ9fSwiVGl0bGVTdHlsZSI6eyIkaWQiOiIyODciLCJGb250U2V0dGluZ3MiOnsiJGlkIjoiMjg4IiwiRm9udFNpemUiOjksIkZvbnROYW1lIjoiQXJpYWwiLCJJc0JvbGQiOnRydWUsIklzSXRhbGljIjp0cnVlLCJJc1VuZGVybGluZWQiOnRydWUsIlBhcmVudFN0eWxlIjp7IiRyZWYiOiIxMTIifX0sIkF1dG9TaXplIjowLCJGb3JlZ3JvdW5kIjp7IiRyZWYiOiIxMTMifSwiTWF4V2lkdGgiOjk2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4OSIsIkxpbmVDb2xvciI6bnVsbCwiTGluZVdlaWdodCI6MC4wLCJMaW5lVHlwZSI6MCwiUGFyZW50U3R5bGUiOm51bGx9LCJQYXJlbnRTdHlsZSI6eyIkcmVmIjoiMTExIn19LCJEYXRlU3R5bGUiOnsiJGlkIjoiMjkwIiwiRm9udFNldHRpbmdzIjp7IiRpZCI6IjI5MSIsIkZvbnRTaXplIjo4LCJGb250TmFtZSI6IkFyaWFsIiwiSXNCb2xkIjpmYWxzZSwiSXNJdGFsaWMiOmZhbHNlLCJJc1VuZGVybGluZWQiOmZhbHNlLCJQYXJlbnRTdHlsZSI6eyIkcmVmIjoiMTE5In19LCJBdXRvU2l6ZSI6MCwiRm9yZWdyb3VuZCI6eyIkcmVmIjoiMTIwIn0sIk1heFdpZHRoIjo5NjAuMCwiTWF4SGVpZ2h0IjoiSW5maW5pdHkiLCJTbWFydEZvcmVncm91bmRJc0FjdGl2ZSI6ZmFsc2UsIkhvcml6b250YWxBbGlnbm1lbnQiOjI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OTIiLCJMaW5lQ29sb3IiOm51bGwsIkxpbmVXZWlnaHQiOjAuMCwiTGluZVR5cGUiOjAsIlBhcmVudFN0eWxlIjpudWxsfSwiUGFyZW50U3R5bGUiOnsiJHJlZiI6IjExOCJ9fSwiRGF0ZUZvcm1hdCI6eyIkaWQiOiIyOTMiLCJGb3JtYXRTdHJpbmciOiJkIE1NTSIsIlNlcGFyYXRvciI6Ii8iLCJVc2VJbnRlcm5hdGlvbmFsRGF0ZUZvcm1hdCI6dHJ1ZSwiRGF0ZUlzVmlzaWJsZSI6dHJ1ZSwiVGltZUlzVmlzaWJsZSI6ZmFsc2UsIkhvdXJEaWdpdHMiOjAsIkFtUG1EZXNpZ25hdG9yIjowLCJUcmltMDBNaW51dGVzIjpmYWxzZSwiTGFzdEtub3duVmlzaWJpbGl0eVN0YXRlIjpudWxsfSwiSXNWaXNpYmxlIjp0cnVlLCJQYXJlbnRTdHlsZSI6eyIkcmVmIjoiODIifX0sIkluZGV4Ijo2LCJTbWFydER1cmF0aW9uQWN0aXZhdGVkIjpmYWxzZSwiRGF0ZUZvcm1hdCI6eyIkcmVmIjoiMjkzIn0sIklkIjoiMDFhMmViMGUtNDhlMS00YmQzLTlkNGEtNTkzOGMzNDRhY2I0IiwiSW1wb3J0SWQiOm51bGwsIlRpdGxlIjoiUHJlcGFyYXRpb24gb2YgbWFudXNjcmlwdHMgYW5kIGRvY3VtZW50YXRpb24uIiwiTm90ZSI6bnVsbCwiSHlwZXJsaW5rIjp7IiRpZCI6IjI5NCIsIkFkZHJlc3MiOiIiLCJTdWJBZGRyZXNzIjoiIn0sIklzQ2hhbmdlZCI6ZmFsc2UsIklzTmV3IjpmYWxzZX1dLCJTd2ltbGFuZXMiOltdLCJNc1Byb2plY3RJdGVtc1RyZWUiOnsiJGlkIjoiMjk1IiwiUm9vdCI6eyJJbXBvcnRJZCI6bnVsbCwiSXNJbXBvcnRlZCI6ZmFsc2UsIkNoaWxkcmVuIjpbXX19LCJNZXRhZGF0YSI6eyIkaWQiOiIyOTYifSwiU2V0dGluZ3MiOnsiJGlkIjoiMjk3IiwiSW1wYU9wdGlvbnMiOnsiJGlkIjoiMjk4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dHJ1ZSwiSW1wb3J0VHlwZSI6NiwiRmlsZVBhdGgiOm51bGwsIlRpbWVDb25maWd1cmF0aW9uIjp7IiRpZCI6IjI5OSIsIlVzZVRpbWUiOmZhbHNlLCJXb3JrRGF5U3RhcnQiOiIwMDowMDowMCIsIldvcmtEYXlFbmQiOiIyMzo1OTowMCJ9LCJMYXN0VXNlZFRlbXBsYXRlSWQiOiI3MzU1YjYzMy1hYzY2LTQ1MjgtOGI0ZC0yOTlmYWVkYzllZTk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717</Words>
  <Application>Microsoft Office PowerPoint</Application>
  <PresentationFormat>On-screen Show (4:3)</PresentationFormat>
  <Paragraphs>118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Office Theme</vt:lpstr>
      <vt:lpstr>TITLE: ROBOT BASED AUTOMATION FOR VERTICAL FARMING</vt:lpstr>
      <vt:lpstr>Introduction</vt:lpstr>
      <vt:lpstr>Research gap</vt:lpstr>
      <vt:lpstr>Objectives</vt:lpstr>
      <vt:lpstr>Significance of the work</vt:lpstr>
      <vt:lpstr>PowerPoint Presentation</vt:lpstr>
      <vt:lpstr>Work Done till now </vt:lpstr>
      <vt:lpstr>Work in progress </vt:lpstr>
      <vt:lpstr>Future Work  </vt:lpstr>
      <vt:lpstr>Expected Outcomes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format for slides</dc:title>
  <dc:creator>eced</dc:creator>
  <cp:lastModifiedBy>Rohith P</cp:lastModifiedBy>
  <cp:revision>24</cp:revision>
  <dcterms:created xsi:type="dcterms:W3CDTF">2021-07-22T09:31:21Z</dcterms:created>
  <dcterms:modified xsi:type="dcterms:W3CDTF">2022-02-01T17:20:01Z</dcterms:modified>
</cp:coreProperties>
</file>