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7" r:id="rId2"/>
    <p:sldId id="258" r:id="rId3"/>
    <p:sldId id="265" r:id="rId4"/>
    <p:sldId id="259" r:id="rId5"/>
    <p:sldId id="260" r:id="rId6"/>
    <p:sldId id="261" r:id="rId7"/>
    <p:sldId id="262" r:id="rId8"/>
    <p:sldId id="263" r:id="rId9"/>
    <p:sldId id="264" r:id="rId10"/>
    <p:sldId id="266" r:id="rId1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5" roundtripDataSignature="AMtx7mgCW0p2sfBYWTi4YMoCOaszZpizT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A94B6F-2F3B-4FBF-ADAF-8BB2D808A3DF}">
  <a:tblStyle styleId="{70A94B6F-2F3B-4FBF-ADAF-8BB2D808A3D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32" autoAdjust="0"/>
  </p:normalViewPr>
  <p:slideViewPr>
    <p:cSldViewPr snapToGrid="0">
      <p:cViewPr varScale="1">
        <p:scale>
          <a:sx n="82" d="100"/>
          <a:sy n="82" d="100"/>
        </p:scale>
        <p:origin x="1474" y="5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nitc.ac.in/res_cons/Guidelines_2021.pdf"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e7c9221546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e7c922154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Prepare the budget with stringent control that can be exercised to have minimal use of fund for achieving the objectives. Please remember that the money is internally generated revenue and hence very sparingly to be used. Guide(s) have to take utmost care while preparing/finalising the budget.</a:t>
            </a:r>
            <a:endParaRPr/>
          </a:p>
        </p:txBody>
      </p:sp>
    </p:spTree>
    <p:extLst>
      <p:ext uri="{BB962C8B-B14F-4D97-AF65-F5344CB8AC3E}">
        <p14:creationId xmlns:p14="http://schemas.microsoft.com/office/powerpoint/2010/main" val="2735755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2242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e7c9221546_1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e7c9221546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7c9221546_1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e7c9221546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a:solidFill>
                  <a:schemeClr val="hlink"/>
                </a:solidFill>
                <a:hlinkClick r:id="rId3"/>
              </a:rPr>
              <a:t>http://www.nitc.ac.in/res_cons/Guidelines_2021.pdf</a:t>
            </a:r>
            <a:endParaRPr/>
          </a:p>
          <a:p>
            <a:pPr marL="0" lvl="0" indent="0" algn="l" rtl="0">
              <a:spcBef>
                <a:spcPts val="0"/>
              </a:spcBef>
              <a:spcAft>
                <a:spcPts val="0"/>
              </a:spcAft>
              <a:buNone/>
            </a:pPr>
            <a:endParaRPr/>
          </a:p>
        </p:txBody>
      </p:sp>
      <p:sp>
        <p:nvSpPr>
          <p:cNvPr id="118" name="Google Shape;11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e7c9221546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e7c922154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Prepare the budget with stringent control that can be exercised to have minimal use of fund for achieving the objectives. Please remember that the money is internally generated revenue and hence very sparingly to be used. Guide(s) have to take utmost care while preparing/finalising the budget.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e7c9221546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e7c922154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Prepare the budget with stringent control that can be exercised to have minimal use of fund for achieving the objectives. Please remember that the money is internally generated revenue and hence very sparingly to be used. Guide(s) have to take utmost care while preparing/finalising the budget.</a:t>
            </a:r>
            <a:endParaRPr/>
          </a:p>
        </p:txBody>
      </p:sp>
    </p:spTree>
    <p:extLst>
      <p:ext uri="{BB962C8B-B14F-4D97-AF65-F5344CB8AC3E}">
        <p14:creationId xmlns:p14="http://schemas.microsoft.com/office/powerpoint/2010/main" val="4190742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 name="Google Shape;14;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9"/>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1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0" name="Google Shape;20;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Arial"/>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1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1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1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1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6"/>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Arial"/>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6"/>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6"/>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Arial"/>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7"/>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4" name="Google Shape;64;p17"/>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 name="Google Shape;8;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ctrTitle"/>
          </p:nvPr>
        </p:nvSpPr>
        <p:spPr>
          <a:xfrm>
            <a:off x="685799" y="961437"/>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Arial"/>
              <a:buNone/>
            </a:pPr>
            <a:r>
              <a:rPr lang="en-US" sz="3200" dirty="0">
                <a:latin typeface="Times New Roman" panose="02020603050405020304" pitchFamily="18" charset="0"/>
                <a:cs typeface="Times New Roman" panose="02020603050405020304" pitchFamily="18" charset="0"/>
              </a:rPr>
              <a:t>TITLE: ROBOT BASED AUTOMATION FOR VERTICAL FARMING</a:t>
            </a:r>
            <a:endParaRPr sz="32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B5046AFA-220E-40EC-9E03-1102E54408D9}"/>
              </a:ext>
            </a:extLst>
          </p:cNvPr>
          <p:cNvSpPr txBox="1"/>
          <p:nvPr/>
        </p:nvSpPr>
        <p:spPr>
          <a:xfrm>
            <a:off x="1022276" y="4722623"/>
            <a:ext cx="2831592" cy="1431161"/>
          </a:xfrm>
          <a:prstGeom prst="rect">
            <a:avLst/>
          </a:prstGeom>
          <a:noFill/>
        </p:spPr>
        <p:txBody>
          <a:bodyPr wrap="square" rtlCol="0">
            <a:spAutoFit/>
          </a:bodyPr>
          <a:lstStyle/>
          <a:p>
            <a:pPr marL="0" lvl="0" indent="0" algn="ctr" rtl="0">
              <a:spcBef>
                <a:spcPts val="592"/>
              </a:spcBef>
              <a:spcAft>
                <a:spcPts val="0"/>
              </a:spcAft>
              <a:buClr>
                <a:schemeClr val="dk1"/>
              </a:buClr>
              <a:buSzPts val="3200"/>
              <a:buNone/>
            </a:pPr>
            <a:r>
              <a:rPr lang="en-US" sz="1800" dirty="0">
                <a:solidFill>
                  <a:schemeClr val="dk1"/>
                </a:solidFill>
                <a:latin typeface="Times New Roman" panose="02020603050405020304" pitchFamily="18" charset="0"/>
                <a:cs typeface="Times New Roman" panose="02020603050405020304" pitchFamily="18" charset="0"/>
              </a:rPr>
              <a:t>Guide</a:t>
            </a:r>
          </a:p>
          <a:p>
            <a:pPr marL="0" lvl="0" indent="0" algn="ctr" rtl="0">
              <a:spcBef>
                <a:spcPts val="592"/>
              </a:spcBef>
              <a:spcAft>
                <a:spcPts val="0"/>
              </a:spcAft>
              <a:buClr>
                <a:schemeClr val="dk1"/>
              </a:buClr>
              <a:buSzPts val="3200"/>
              <a:buNone/>
            </a:pPr>
            <a:r>
              <a:rPr lang="en-US" sz="1800" dirty="0">
                <a:solidFill>
                  <a:schemeClr val="dk1"/>
                </a:solidFill>
                <a:latin typeface="Times New Roman" panose="02020603050405020304" pitchFamily="18" charset="0"/>
                <a:cs typeface="Times New Roman" panose="02020603050405020304" pitchFamily="18" charset="0"/>
              </a:rPr>
              <a:t>Dr. Sudheer A P</a:t>
            </a:r>
          </a:p>
          <a:p>
            <a:pPr marL="0" lvl="0" indent="0" algn="ctr" rtl="0">
              <a:spcBef>
                <a:spcPts val="592"/>
              </a:spcBef>
              <a:spcAft>
                <a:spcPts val="0"/>
              </a:spcAft>
              <a:buClr>
                <a:schemeClr val="dk1"/>
              </a:buClr>
              <a:buSzPts val="3200"/>
              <a:buNone/>
            </a:pPr>
            <a:r>
              <a:rPr lang="en-US" sz="1800" dirty="0">
                <a:solidFill>
                  <a:schemeClr val="dk1"/>
                </a:solidFill>
                <a:latin typeface="Times New Roman" panose="02020603050405020304" pitchFamily="18" charset="0"/>
                <a:cs typeface="Times New Roman" panose="02020603050405020304" pitchFamily="18" charset="0"/>
              </a:rPr>
              <a:t>Assistant Professor</a:t>
            </a:r>
          </a:p>
          <a:p>
            <a:pPr marL="0" lvl="0" indent="0" algn="ctr" rtl="0">
              <a:spcBef>
                <a:spcPts val="592"/>
              </a:spcBef>
              <a:spcAft>
                <a:spcPts val="0"/>
              </a:spcAft>
              <a:buClr>
                <a:schemeClr val="dk1"/>
              </a:buClr>
              <a:buSzPts val="3200"/>
              <a:buNone/>
            </a:pPr>
            <a:r>
              <a:rPr lang="en-US" sz="1800" dirty="0">
                <a:solidFill>
                  <a:schemeClr val="dk1"/>
                </a:solidFill>
                <a:latin typeface="Times New Roman" panose="02020603050405020304" pitchFamily="18" charset="0"/>
                <a:cs typeface="Times New Roman" panose="02020603050405020304" pitchFamily="18" charset="0"/>
              </a:rPr>
              <a:t>Mechanical Department</a:t>
            </a:r>
          </a:p>
        </p:txBody>
      </p:sp>
      <p:sp>
        <p:nvSpPr>
          <p:cNvPr id="6" name="TextBox 5">
            <a:extLst>
              <a:ext uri="{FF2B5EF4-FFF2-40B4-BE49-F238E27FC236}">
                <a16:creationId xmlns:a16="http://schemas.microsoft.com/office/drawing/2014/main" id="{67091E75-3372-43E5-9D4D-E48447B4AFEE}"/>
              </a:ext>
            </a:extLst>
          </p:cNvPr>
          <p:cNvSpPr txBox="1"/>
          <p:nvPr/>
        </p:nvSpPr>
        <p:spPr>
          <a:xfrm>
            <a:off x="5290134" y="4722622"/>
            <a:ext cx="2831592" cy="1431161"/>
          </a:xfrm>
          <a:prstGeom prst="rect">
            <a:avLst/>
          </a:prstGeom>
          <a:noFill/>
        </p:spPr>
        <p:txBody>
          <a:bodyPr wrap="square">
            <a:spAutoFit/>
          </a:bodyPr>
          <a:lstStyle/>
          <a:p>
            <a:pPr marL="0" lvl="0" indent="0" algn="ctr" rtl="0">
              <a:spcBef>
                <a:spcPts val="592"/>
              </a:spcBef>
              <a:spcAft>
                <a:spcPts val="0"/>
              </a:spcAft>
              <a:buClr>
                <a:schemeClr val="dk1"/>
              </a:buClr>
              <a:buSzPts val="3200"/>
              <a:buNone/>
            </a:pPr>
            <a:r>
              <a:rPr lang="en-US" sz="1800" dirty="0">
                <a:solidFill>
                  <a:schemeClr val="dk1"/>
                </a:solidFill>
                <a:latin typeface="Times New Roman" panose="02020603050405020304" pitchFamily="18" charset="0"/>
                <a:cs typeface="Times New Roman" panose="02020603050405020304" pitchFamily="18" charset="0"/>
              </a:rPr>
              <a:t>Co-Guide </a:t>
            </a:r>
          </a:p>
          <a:p>
            <a:pPr marL="0" lvl="0" indent="0" algn="ctr" rtl="0">
              <a:spcBef>
                <a:spcPts val="592"/>
              </a:spcBef>
              <a:spcAft>
                <a:spcPts val="0"/>
              </a:spcAft>
              <a:buClr>
                <a:schemeClr val="dk1"/>
              </a:buClr>
              <a:buSzPts val="3200"/>
              <a:buNone/>
            </a:pPr>
            <a:r>
              <a:rPr lang="en-US" sz="1800" dirty="0">
                <a:solidFill>
                  <a:schemeClr val="dk1"/>
                </a:solidFill>
                <a:latin typeface="Times New Roman" panose="02020603050405020304" pitchFamily="18" charset="0"/>
                <a:cs typeface="Times New Roman" panose="02020603050405020304" pitchFamily="18" charset="0"/>
              </a:rPr>
              <a:t>Dr. K Sekar </a:t>
            </a:r>
          </a:p>
          <a:p>
            <a:pPr marL="0" lvl="0" indent="0" algn="ctr" rtl="0">
              <a:spcBef>
                <a:spcPts val="592"/>
              </a:spcBef>
              <a:spcAft>
                <a:spcPts val="0"/>
              </a:spcAft>
              <a:buClr>
                <a:schemeClr val="dk1"/>
              </a:buClr>
              <a:buSzPts val="3200"/>
              <a:buNone/>
            </a:pPr>
            <a:r>
              <a:rPr lang="en-US" sz="1800" dirty="0">
                <a:solidFill>
                  <a:schemeClr val="dk1"/>
                </a:solidFill>
                <a:latin typeface="Times New Roman" panose="02020603050405020304" pitchFamily="18" charset="0"/>
                <a:cs typeface="Times New Roman" panose="02020603050405020304" pitchFamily="18" charset="0"/>
              </a:rPr>
              <a:t>Assistant Professor</a:t>
            </a:r>
          </a:p>
          <a:p>
            <a:pPr marL="0" lvl="0" indent="0" algn="ctr" rtl="0">
              <a:spcBef>
                <a:spcPts val="592"/>
              </a:spcBef>
              <a:spcAft>
                <a:spcPts val="0"/>
              </a:spcAft>
              <a:buClr>
                <a:schemeClr val="dk1"/>
              </a:buClr>
              <a:buSzPts val="3200"/>
              <a:buNone/>
            </a:pPr>
            <a:r>
              <a:rPr lang="en-US" sz="1800" dirty="0">
                <a:solidFill>
                  <a:schemeClr val="dk1"/>
                </a:solidFill>
                <a:latin typeface="Times New Roman" panose="02020603050405020304" pitchFamily="18" charset="0"/>
                <a:cs typeface="Times New Roman" panose="02020603050405020304" pitchFamily="18" charset="0"/>
              </a:rPr>
              <a:t>Mechanical Department</a:t>
            </a:r>
            <a:endParaRPr lang="en-IN" sz="18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DECEE400-349C-4230-9D9B-DB59B648D53E}"/>
              </a:ext>
            </a:extLst>
          </p:cNvPr>
          <p:cNvGraphicFramePr>
            <a:graphicFrameLocks noGrp="1"/>
          </p:cNvGraphicFramePr>
          <p:nvPr>
            <p:extLst>
              <p:ext uri="{D42A27DB-BD31-4B8C-83A1-F6EECF244321}">
                <p14:modId xmlns:p14="http://schemas.microsoft.com/office/powerpoint/2010/main" val="848463107"/>
              </p:ext>
            </p:extLst>
          </p:nvPr>
        </p:nvGraphicFramePr>
        <p:xfrm>
          <a:off x="2438075" y="2839982"/>
          <a:ext cx="4267855" cy="1474120"/>
        </p:xfrm>
        <a:graphic>
          <a:graphicData uri="http://schemas.openxmlformats.org/drawingml/2006/table">
            <a:tbl>
              <a:tblPr firstRow="1" bandRow="1">
                <a:tableStyleId>{70A94B6F-2F3B-4FBF-ADAF-8BB2D808A3DF}</a:tableStyleId>
              </a:tblPr>
              <a:tblGrid>
                <a:gridCol w="2444622">
                  <a:extLst>
                    <a:ext uri="{9D8B030D-6E8A-4147-A177-3AD203B41FA5}">
                      <a16:colId xmlns:a16="http://schemas.microsoft.com/office/drawing/2014/main" val="1718630451"/>
                    </a:ext>
                  </a:extLst>
                </a:gridCol>
                <a:gridCol w="1823233">
                  <a:extLst>
                    <a:ext uri="{9D8B030D-6E8A-4147-A177-3AD203B41FA5}">
                      <a16:colId xmlns:a16="http://schemas.microsoft.com/office/drawing/2014/main" val="1447130243"/>
                    </a:ext>
                  </a:extLst>
                </a:gridCol>
              </a:tblGrid>
              <a:tr h="331730">
                <a:tc>
                  <a:txBody>
                    <a:bodyPr/>
                    <a:lstStyle/>
                    <a:p>
                      <a:pPr algn="ctr"/>
                      <a:r>
                        <a:rPr lang="en-US" sz="1800" dirty="0">
                          <a:latin typeface="Times New Roman" panose="02020603050405020304" pitchFamily="18" charset="0"/>
                          <a:cs typeface="Times New Roman" panose="02020603050405020304" pitchFamily="18" charset="0"/>
                        </a:rPr>
                        <a:t>Poola Rohith</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B180712ME</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78860633"/>
                  </a:ext>
                </a:extLst>
              </a:tr>
              <a:tr h="375596">
                <a:tc>
                  <a:txBody>
                    <a:bodyPr/>
                    <a:lstStyle/>
                    <a:p>
                      <a:pPr algn="ctr"/>
                      <a:r>
                        <a:rPr lang="en-US" sz="1800" dirty="0">
                          <a:latin typeface="Times New Roman" panose="02020603050405020304" pitchFamily="18" charset="0"/>
                          <a:cs typeface="Times New Roman" panose="02020603050405020304" pitchFamily="18" charset="0"/>
                        </a:rPr>
                        <a:t>Akondi Sai Manoj</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B180161ME</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41800880"/>
                  </a:ext>
                </a:extLst>
              </a:tr>
              <a:tr h="344584">
                <a:tc>
                  <a:txBody>
                    <a:bodyPr/>
                    <a:lstStyle/>
                    <a:p>
                      <a:pPr algn="ctr"/>
                      <a:r>
                        <a:rPr lang="en-US" sz="1800" dirty="0">
                          <a:latin typeface="Times New Roman" panose="02020603050405020304" pitchFamily="18" charset="0"/>
                          <a:cs typeface="Times New Roman" panose="02020603050405020304" pitchFamily="18" charset="0"/>
                        </a:rPr>
                        <a:t>Mamidi Thejonath</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B180129ME</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32335899"/>
                  </a:ext>
                </a:extLst>
              </a:tr>
              <a:tr h="367004">
                <a:tc>
                  <a:txBody>
                    <a:bodyPr/>
                    <a:lstStyle/>
                    <a:p>
                      <a:pPr algn="ctr"/>
                      <a:r>
                        <a:rPr lang="en-US" sz="1800" dirty="0">
                          <a:latin typeface="Times New Roman" panose="02020603050405020304" pitchFamily="18" charset="0"/>
                          <a:cs typeface="Times New Roman" panose="02020603050405020304" pitchFamily="18" charset="0"/>
                        </a:rPr>
                        <a:t>Kuraganti Vedantham</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B180473ME</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12775365"/>
                  </a:ext>
                </a:extLst>
              </a:tr>
            </a:tbl>
          </a:graphicData>
        </a:graphic>
      </p:graphicFrame>
      <p:sp>
        <p:nvSpPr>
          <p:cNvPr id="3" name="TextBox 2">
            <a:extLst>
              <a:ext uri="{FF2B5EF4-FFF2-40B4-BE49-F238E27FC236}">
                <a16:creationId xmlns:a16="http://schemas.microsoft.com/office/drawing/2014/main" id="{E26A1959-4A71-4AA7-A06D-6262DB7555C9}"/>
              </a:ext>
            </a:extLst>
          </p:cNvPr>
          <p:cNvSpPr txBox="1"/>
          <p:nvPr/>
        </p:nvSpPr>
        <p:spPr>
          <a:xfrm>
            <a:off x="1539551" y="533143"/>
            <a:ext cx="55143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PROJECT PROPOSAL PRESENTATION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e7c9221546_1_0"/>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lnSpc>
                <a:spcPct val="115000"/>
              </a:lnSpc>
              <a:spcBef>
                <a:spcPts val="0"/>
              </a:spcBef>
              <a:spcAft>
                <a:spcPts val="1000"/>
              </a:spcAft>
              <a:buClr>
                <a:schemeClr val="dk1"/>
              </a:buClr>
              <a:buSzPts val="1100"/>
              <a:buFont typeface="Arial"/>
              <a:buNone/>
            </a:pPr>
            <a:r>
              <a:rPr lang="en-US" sz="4800" dirty="0">
                <a:latin typeface="Times New Roman"/>
                <a:cs typeface="Times New Roman"/>
                <a:sym typeface="Times New Roman"/>
              </a:rPr>
              <a:t>Project Overview</a:t>
            </a:r>
            <a:endParaRPr sz="4800" dirty="0"/>
          </a:p>
        </p:txBody>
      </p:sp>
      <p:pic>
        <p:nvPicPr>
          <p:cNvPr id="5" name="Picture 4">
            <a:extLst>
              <a:ext uri="{FF2B5EF4-FFF2-40B4-BE49-F238E27FC236}">
                <a16:creationId xmlns:a16="http://schemas.microsoft.com/office/drawing/2014/main" id="{FDB33D0D-2640-4AB8-9132-7BE016BB708A}"/>
              </a:ext>
            </a:extLst>
          </p:cNvPr>
          <p:cNvPicPr>
            <a:picLocks noChangeAspect="1"/>
          </p:cNvPicPr>
          <p:nvPr/>
        </p:nvPicPr>
        <p:blipFill rotWithShape="1">
          <a:blip r:embed="rId3">
            <a:extLst>
              <a:ext uri="{28A0092B-C50C-407E-A947-70E740481C1C}">
                <a14:useLocalDpi xmlns:a14="http://schemas.microsoft.com/office/drawing/2010/main" val="0"/>
              </a:ext>
            </a:extLst>
          </a:blip>
          <a:srcRect l="24757" t="14628" r="26820" b="9773"/>
          <a:stretch/>
        </p:blipFill>
        <p:spPr>
          <a:xfrm>
            <a:off x="1674912" y="1417638"/>
            <a:ext cx="5584304" cy="4904112"/>
          </a:xfrm>
          <a:prstGeom prst="rect">
            <a:avLst/>
          </a:prstGeom>
        </p:spPr>
      </p:pic>
    </p:spTree>
    <p:extLst>
      <p:ext uri="{BB962C8B-B14F-4D97-AF65-F5344CB8AC3E}">
        <p14:creationId xmlns:p14="http://schemas.microsoft.com/office/powerpoint/2010/main" val="1956300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Arial"/>
              <a:buNone/>
            </a:pPr>
            <a:r>
              <a:rPr lang="en-US" dirty="0">
                <a:latin typeface="Times New Roman" panose="02020603050405020304" pitchFamily="18" charset="0"/>
                <a:cs typeface="Times New Roman" panose="02020603050405020304" pitchFamily="18" charset="0"/>
              </a:rPr>
              <a:t>Introduction to Vertical Farming</a:t>
            </a:r>
            <a:endParaRPr dirty="0">
              <a:latin typeface="Times New Roman" panose="02020603050405020304" pitchFamily="18" charset="0"/>
              <a:cs typeface="Times New Roman" panose="02020603050405020304" pitchFamily="18" charset="0"/>
            </a:endParaRPr>
          </a:p>
        </p:txBody>
      </p:sp>
      <p:sp>
        <p:nvSpPr>
          <p:cNvPr id="97" name="Google Shape;97;p4"/>
          <p:cNvSpPr txBox="1">
            <a:spLocks noGrp="1"/>
          </p:cNvSpPr>
          <p:nvPr>
            <p:ph type="body" idx="1"/>
          </p:nvPr>
        </p:nvSpPr>
        <p:spPr>
          <a:xfrm>
            <a:off x="457200" y="1417638"/>
            <a:ext cx="4413379" cy="4934394"/>
          </a:xfrm>
          <a:prstGeom prst="rect">
            <a:avLst/>
          </a:prstGeom>
          <a:noFill/>
          <a:ln>
            <a:noFill/>
          </a:ln>
        </p:spPr>
        <p:txBody>
          <a:bodyPr spcFirstLastPara="1" wrap="square" lIns="91425" tIns="45700" rIns="91425" bIns="45700" anchor="t" anchorCtr="0">
            <a:noAutofit/>
          </a:bodyPr>
          <a:lstStyle/>
          <a:p>
            <a:pPr marL="342900" marR="0" lvl="0" indent="-342900" algn="just">
              <a:lnSpc>
                <a:spcPct val="150000"/>
              </a:lnSpc>
              <a:spcBef>
                <a:spcPts val="1200"/>
              </a:spcBef>
              <a:spcAft>
                <a:spcPts val="0"/>
              </a:spcAft>
              <a:buFont typeface="Arial" panose="020B0604020202020204" pitchFamily="34" charset="0"/>
              <a:buChar char="●"/>
            </a:pPr>
            <a:r>
              <a:rPr lang="en-US" sz="2200" i="0" dirty="0">
                <a:solidFill>
                  <a:srgbClr val="202124"/>
                </a:solidFill>
                <a:effectLst/>
                <a:latin typeface="Times New Roman" panose="02020603050405020304" pitchFamily="18" charset="0"/>
                <a:cs typeface="Times New Roman" panose="02020603050405020304" pitchFamily="18" charset="0"/>
              </a:rPr>
              <a:t>Vertical farming is the practice of growing crops in vertically stacked layers </a:t>
            </a:r>
          </a:p>
          <a:p>
            <a:pPr marL="342900" marR="0" lvl="0" indent="-342900" algn="just">
              <a:lnSpc>
                <a:spcPct val="150000"/>
              </a:lnSpc>
              <a:spcBef>
                <a:spcPts val="1200"/>
              </a:spcBef>
              <a:spcAft>
                <a:spcPts val="0"/>
              </a:spcAft>
              <a:buFont typeface="Arial" panose="020B0604020202020204" pitchFamily="34" charset="0"/>
              <a:buChar char="●"/>
            </a:pPr>
            <a:r>
              <a:rPr lang="en-US" sz="2200" b="0" i="0" dirty="0">
                <a:solidFill>
                  <a:srgbClr val="202124"/>
                </a:solidFill>
                <a:effectLst/>
                <a:latin typeface="Times New Roman" panose="02020603050405020304" pitchFamily="18" charset="0"/>
                <a:cs typeface="Times New Roman" panose="02020603050405020304" pitchFamily="18" charset="0"/>
              </a:rPr>
              <a:t>It aims to optimize plant growth and yield by soilless farming techniques (hydroponics).</a:t>
            </a:r>
            <a:endParaRPr lang="en-IN" sz="22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0159AAD-F83E-4BC1-A2B5-EBAC3647A29C}"/>
              </a:ext>
            </a:extLst>
          </p:cNvPr>
          <p:cNvPicPr>
            <a:picLocks noChangeAspect="1"/>
          </p:cNvPicPr>
          <p:nvPr/>
        </p:nvPicPr>
        <p:blipFill>
          <a:blip r:embed="rId3"/>
          <a:stretch>
            <a:fillRect/>
          </a:stretch>
        </p:blipFill>
        <p:spPr>
          <a:xfrm>
            <a:off x="5263593" y="1572625"/>
            <a:ext cx="2918381" cy="2084546"/>
          </a:xfrm>
          <a:prstGeom prst="rect">
            <a:avLst/>
          </a:prstGeom>
        </p:spPr>
      </p:pic>
      <p:pic>
        <p:nvPicPr>
          <p:cNvPr id="5" name="Picture 4">
            <a:extLst>
              <a:ext uri="{FF2B5EF4-FFF2-40B4-BE49-F238E27FC236}">
                <a16:creationId xmlns:a16="http://schemas.microsoft.com/office/drawing/2014/main" id="{6DE4E19D-3589-4341-B678-64A6E59167A9}"/>
              </a:ext>
            </a:extLst>
          </p:cNvPr>
          <p:cNvPicPr>
            <a:picLocks noChangeAspect="1"/>
          </p:cNvPicPr>
          <p:nvPr/>
        </p:nvPicPr>
        <p:blipFill>
          <a:blip r:embed="rId4"/>
          <a:stretch>
            <a:fillRect/>
          </a:stretch>
        </p:blipFill>
        <p:spPr>
          <a:xfrm>
            <a:off x="5263593" y="3812158"/>
            <a:ext cx="2918381" cy="175564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Arial"/>
              <a:buNone/>
            </a:pPr>
            <a:r>
              <a:rPr lang="en-US" dirty="0">
                <a:latin typeface="Times New Roman" panose="02020603050405020304" pitchFamily="18" charset="0"/>
                <a:cs typeface="Times New Roman" panose="02020603050405020304" pitchFamily="18" charset="0"/>
              </a:rPr>
              <a:t>Objectives</a:t>
            </a:r>
            <a:endParaRPr dirty="0">
              <a:latin typeface="Times New Roman" panose="02020603050405020304" pitchFamily="18" charset="0"/>
              <a:cs typeface="Times New Roman" panose="02020603050405020304" pitchFamily="18" charset="0"/>
            </a:endParaRPr>
          </a:p>
        </p:txBody>
      </p:sp>
      <p:sp>
        <p:nvSpPr>
          <p:cNvPr id="97" name="Google Shape;97;p4"/>
          <p:cNvSpPr txBox="1">
            <a:spLocks noGrp="1"/>
          </p:cNvSpPr>
          <p:nvPr>
            <p:ph type="body" idx="1"/>
          </p:nvPr>
        </p:nvSpPr>
        <p:spPr>
          <a:xfrm>
            <a:off x="457200" y="1417638"/>
            <a:ext cx="8229600" cy="4934394"/>
          </a:xfrm>
          <a:prstGeom prst="rect">
            <a:avLst/>
          </a:prstGeom>
          <a:noFill/>
          <a:ln>
            <a:noFill/>
          </a:ln>
        </p:spPr>
        <p:txBody>
          <a:bodyPr spcFirstLastPara="1" wrap="square" lIns="91425" tIns="45700" rIns="91425" bIns="45700" anchor="t" anchorCtr="0">
            <a:noAutofit/>
          </a:bodyPr>
          <a:lstStyle/>
          <a:p>
            <a:pPr marL="0" indent="0" algn="just">
              <a:lnSpc>
                <a:spcPct val="150000"/>
              </a:lnSpc>
              <a:spcBef>
                <a:spcPts val="1200"/>
              </a:spcBef>
              <a:buNone/>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objective of this project is to develop a robot-based automation system for vertical farming, which includes: </a:t>
            </a:r>
            <a:endParaRPr lang="en-IN" sz="22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1200"/>
              </a:spcBef>
              <a:spcAft>
                <a:spcPts val="0"/>
              </a:spcAft>
              <a:buFont typeface="Arial" panose="020B0604020202020204" pitchFamily="34" charset="0"/>
              <a:buChar char="●"/>
            </a:pPr>
            <a:r>
              <a:rPr lang="en-IN" sz="22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Development of Autonomous 4 DOF serial robotic manipulator.</a:t>
            </a:r>
            <a:endParaRPr lang="en-IN" sz="2200" u="none" strike="noStrike"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1200"/>
              </a:spcBef>
              <a:spcAft>
                <a:spcPts val="0"/>
              </a:spcAft>
              <a:buFont typeface="Arial" panose="020B0604020202020204" pitchFamily="34" charset="0"/>
              <a:buChar char="●"/>
            </a:pPr>
            <a:r>
              <a:rPr lang="en-IN" sz="22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Automation of vertical farming at domestic level for minimizing human intervention in farming and reducing the utilization of water.</a:t>
            </a:r>
            <a:endParaRPr lang="en-IN" sz="2200" u="none" strike="noStrike"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1200"/>
              </a:spcAft>
              <a:buFont typeface="Arial" panose="020B0604020202020204" pitchFamily="34" charset="0"/>
              <a:buChar char="●"/>
            </a:pPr>
            <a:r>
              <a:rPr lang="en-IN" sz="22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To </a:t>
            </a:r>
            <a:r>
              <a:rPr lang="en-IN" sz="2200" dirty="0">
                <a:latin typeface="Times New Roman" panose="02020603050405020304" pitchFamily="18" charset="0"/>
                <a:ea typeface="Times New Roman" panose="02020603050405020304" pitchFamily="18" charset="0"/>
                <a:cs typeface="Times New Roman" panose="02020603050405020304" pitchFamily="18" charset="0"/>
              </a:rPr>
              <a:t>maintain control</a:t>
            </a:r>
            <a:r>
              <a:rPr lang="en-IN" sz="22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of the parametric conditions of crop environment such as humidity, temperature, air ventilation etc.</a:t>
            </a:r>
            <a:endParaRPr lang="en-IN" sz="2200" u="none" strike="noStrike"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139700" algn="just" rtl="0">
              <a:spcBef>
                <a:spcPts val="0"/>
              </a:spcBef>
              <a:spcAft>
                <a:spcPts val="0"/>
              </a:spcAft>
              <a:buClr>
                <a:schemeClr val="dk1"/>
              </a:buClr>
              <a:buSzPts val="3200"/>
              <a:buNone/>
            </a:pPr>
            <a:endParaRPr sz="1800" dirty="0"/>
          </a:p>
        </p:txBody>
      </p:sp>
    </p:spTree>
    <p:extLst>
      <p:ext uri="{BB962C8B-B14F-4D97-AF65-F5344CB8AC3E}">
        <p14:creationId xmlns:p14="http://schemas.microsoft.com/office/powerpoint/2010/main" val="3702933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15000"/>
              </a:lnSpc>
              <a:spcBef>
                <a:spcPts val="0"/>
              </a:spcBef>
              <a:spcAft>
                <a:spcPts val="1000"/>
              </a:spcAft>
              <a:buClr>
                <a:schemeClr val="dk1"/>
              </a:buClr>
              <a:buSzPts val="1100"/>
              <a:buFont typeface="Arial"/>
              <a:buNone/>
            </a:pPr>
            <a:r>
              <a:rPr lang="en-US" sz="4800" dirty="0">
                <a:latin typeface="Times New Roman" panose="02020603050405020304" pitchFamily="18" charset="0"/>
                <a:ea typeface="Calibri"/>
                <a:cs typeface="Times New Roman" panose="02020603050405020304" pitchFamily="18" charset="0"/>
                <a:sym typeface="Calibri"/>
              </a:rPr>
              <a:t>Significance of the work</a:t>
            </a:r>
            <a:endParaRPr sz="4800" dirty="0">
              <a:latin typeface="Times New Roman" panose="02020603050405020304" pitchFamily="18" charset="0"/>
              <a:ea typeface="Calibri"/>
              <a:cs typeface="Times New Roman" panose="02020603050405020304" pitchFamily="18" charset="0"/>
              <a:sym typeface="Calibri"/>
            </a:endParaRPr>
          </a:p>
        </p:txBody>
      </p:sp>
      <p:sp>
        <p:nvSpPr>
          <p:cNvPr id="103" name="Google Shape;103;p5"/>
          <p:cNvSpPr txBox="1">
            <a:spLocks noGrp="1"/>
          </p:cNvSpPr>
          <p:nvPr>
            <p:ph type="body" idx="1"/>
          </p:nvPr>
        </p:nvSpPr>
        <p:spPr>
          <a:xfrm>
            <a:off x="457200" y="1795272"/>
            <a:ext cx="8229600" cy="4525963"/>
          </a:xfrm>
          <a:prstGeom prst="rect">
            <a:avLst/>
          </a:prstGeom>
          <a:noFill/>
          <a:ln>
            <a:noFill/>
          </a:ln>
        </p:spPr>
        <p:txBody>
          <a:bodyPr spcFirstLastPara="1" wrap="square" lIns="91425" tIns="45700" rIns="91425" bIns="45700" anchor="t" anchorCtr="0">
            <a:normAutofit/>
          </a:bodyPr>
          <a:lstStyle/>
          <a:p>
            <a:pPr marL="660400" indent="-457200">
              <a:lnSpc>
                <a:spcPct val="150000"/>
              </a:lnSpc>
              <a:spcBef>
                <a:spcPts val="0"/>
              </a:spcBef>
              <a:buSzPts val="3200"/>
            </a:pPr>
            <a:r>
              <a:rPr lang="en-US" sz="2200" dirty="0">
                <a:latin typeface="Times New Roman" panose="02020603050405020304" pitchFamily="18" charset="0"/>
                <a:cs typeface="Times New Roman" panose="02020603050405020304" pitchFamily="18" charset="0"/>
              </a:rPr>
              <a:t>One of the best way of soil less farming which is both space and water efficient.</a:t>
            </a:r>
          </a:p>
          <a:p>
            <a:pPr marL="660400" indent="-457200">
              <a:lnSpc>
                <a:spcPct val="150000"/>
              </a:lnSpc>
              <a:spcBef>
                <a:spcPts val="0"/>
              </a:spcBef>
              <a:buSzPts val="3200"/>
            </a:pPr>
            <a:r>
              <a:rPr lang="en-US" sz="2200" dirty="0">
                <a:latin typeface="Times New Roman" panose="02020603050405020304" pitchFamily="18" charset="0"/>
                <a:cs typeface="Times New Roman" panose="02020603050405020304" pitchFamily="18" charset="0"/>
              </a:rPr>
              <a:t>In regular farming 67% of water is being wasted where as Vertical farming (Hydroponics) requires 90% less water comparatively.</a:t>
            </a:r>
          </a:p>
          <a:p>
            <a:pPr marL="660400" indent="-457200">
              <a:lnSpc>
                <a:spcPct val="150000"/>
              </a:lnSpc>
              <a:spcBef>
                <a:spcPts val="0"/>
              </a:spcBef>
              <a:buSzPts val="3200"/>
            </a:pPr>
            <a:r>
              <a:rPr lang="en-US" sz="2200" dirty="0">
                <a:latin typeface="Times New Roman" panose="02020603050405020304" pitchFamily="18" charset="0"/>
                <a:cs typeface="Times New Roman" panose="02020603050405020304" pitchFamily="18" charset="0"/>
              </a:rPr>
              <a:t>Automation is more reliable and feasible in vertical farming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e7c9221546_1_5"/>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lnSpc>
                <a:spcPct val="115000"/>
              </a:lnSpc>
              <a:spcBef>
                <a:spcPts val="0"/>
              </a:spcBef>
              <a:spcAft>
                <a:spcPts val="1000"/>
              </a:spcAft>
              <a:buClr>
                <a:schemeClr val="dk1"/>
              </a:buClr>
              <a:buSzPts val="1100"/>
              <a:buFont typeface="Arial"/>
              <a:buNone/>
            </a:pPr>
            <a:r>
              <a:rPr lang="en-US" sz="4800">
                <a:latin typeface="Times New Roman"/>
                <a:ea typeface="Times New Roman"/>
                <a:cs typeface="Times New Roman"/>
                <a:sym typeface="Times New Roman"/>
              </a:rPr>
              <a:t>Methodology </a:t>
            </a:r>
            <a:endParaRPr sz="4800"/>
          </a:p>
        </p:txBody>
      </p:sp>
      <p:sp>
        <p:nvSpPr>
          <p:cNvPr id="109" name="Google Shape;109;ge7c9221546_1_5"/>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indent="-457200">
              <a:lnSpc>
                <a:spcPct val="150000"/>
              </a:lnSpc>
            </a:pPr>
            <a:r>
              <a:rPr lang="en-US" sz="2400" dirty="0">
                <a:latin typeface="Times New Roman" panose="02020603050405020304" pitchFamily="18" charset="0"/>
                <a:cs typeface="Times New Roman" panose="02020603050405020304" pitchFamily="18" charset="0"/>
              </a:rPr>
              <a:t>Robot design and fabrication</a:t>
            </a:r>
          </a:p>
          <a:p>
            <a:pPr indent="-457200">
              <a:lnSpc>
                <a:spcPct val="150000"/>
              </a:lnSpc>
            </a:pPr>
            <a:r>
              <a:rPr lang="en-US" sz="2400" dirty="0">
                <a:latin typeface="Times New Roman" panose="02020603050405020304" pitchFamily="18" charset="0"/>
                <a:cs typeface="Times New Roman" panose="02020603050405020304" pitchFamily="18" charset="0"/>
              </a:rPr>
              <a:t>Fabrication of farming table and lift</a:t>
            </a:r>
          </a:p>
          <a:p>
            <a:pPr indent="-457200">
              <a:lnSpc>
                <a:spcPct val="150000"/>
              </a:lnSpc>
            </a:pPr>
            <a:r>
              <a:rPr lang="en-US" sz="2400" dirty="0">
                <a:latin typeface="Times New Roman" panose="02020603050405020304" pitchFamily="18" charset="0"/>
                <a:cs typeface="Times New Roman" panose="02020603050405020304" pitchFamily="18" charset="0"/>
              </a:rPr>
              <a:t>Control environmental parameters and setup</a:t>
            </a:r>
          </a:p>
          <a:p>
            <a:pPr indent="-457200">
              <a:lnSpc>
                <a:spcPct val="150000"/>
              </a:lnSpc>
            </a:pPr>
            <a:r>
              <a:rPr lang="en-US" sz="2400" dirty="0">
                <a:latin typeface="Times New Roman" panose="02020603050405020304" pitchFamily="18" charset="0"/>
                <a:cs typeface="Times New Roman" panose="02020603050405020304" pitchFamily="18" charset="0"/>
              </a:rPr>
              <a:t>Control of water and hydroponic supply to the crops</a:t>
            </a:r>
          </a:p>
          <a:p>
            <a:pPr indent="-457200">
              <a:lnSpc>
                <a:spcPct val="150000"/>
              </a:lnSpc>
            </a:pPr>
            <a:r>
              <a:rPr lang="en-US" sz="2400" dirty="0">
                <a:latin typeface="Times New Roman" panose="02020603050405020304" pitchFamily="18" charset="0"/>
                <a:cs typeface="Times New Roman" panose="02020603050405020304" pitchFamily="18" charset="0"/>
              </a:rPr>
              <a:t>Complete automation vertical of farming</a:t>
            </a:r>
          </a:p>
          <a:p>
            <a:pPr indent="-457200"/>
            <a:endParaRPr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e7c9221546_1_10"/>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lnSpc>
                <a:spcPct val="115000"/>
              </a:lnSpc>
              <a:spcBef>
                <a:spcPts val="0"/>
              </a:spcBef>
              <a:spcAft>
                <a:spcPts val="0"/>
              </a:spcAft>
              <a:buClr>
                <a:schemeClr val="dk1"/>
              </a:buClr>
              <a:buSzPts val="990"/>
              <a:buFont typeface="Arial"/>
              <a:buNone/>
            </a:pPr>
            <a:r>
              <a:rPr lang="en-US" sz="4800">
                <a:latin typeface="Times New Roman"/>
                <a:ea typeface="Times New Roman"/>
                <a:cs typeface="Times New Roman"/>
                <a:sym typeface="Times New Roman"/>
              </a:rPr>
              <a:t>Work Plan</a:t>
            </a:r>
            <a:endParaRPr sz="4800"/>
          </a:p>
          <a:p>
            <a:pPr marL="0" lvl="0" indent="0" algn="ctr" rtl="0">
              <a:spcBef>
                <a:spcPts val="1000"/>
              </a:spcBef>
              <a:spcAft>
                <a:spcPts val="0"/>
              </a:spcAft>
              <a:buNone/>
            </a:pPr>
            <a:endParaRPr/>
          </a:p>
        </p:txBody>
      </p:sp>
      <p:grpSp>
        <p:nvGrpSpPr>
          <p:cNvPr id="77" name="Group 76">
            <a:extLst>
              <a:ext uri="{FF2B5EF4-FFF2-40B4-BE49-F238E27FC236}">
                <a16:creationId xmlns:a16="http://schemas.microsoft.com/office/drawing/2014/main" id="{891711F1-8D4A-4E47-8528-7A08ECC8ACA1}"/>
              </a:ext>
            </a:extLst>
          </p:cNvPr>
          <p:cNvGrpSpPr/>
          <p:nvPr/>
        </p:nvGrpSpPr>
        <p:grpSpPr>
          <a:xfrm>
            <a:off x="1300226" y="1438974"/>
            <a:ext cx="6543548" cy="4577778"/>
            <a:chOff x="1300226" y="1417638"/>
            <a:chExt cx="6543548" cy="4577778"/>
          </a:xfrm>
        </p:grpSpPr>
        <p:sp>
          <p:nvSpPr>
            <p:cNvPr id="41" name="Rectangle 40">
              <a:extLst>
                <a:ext uri="{FF2B5EF4-FFF2-40B4-BE49-F238E27FC236}">
                  <a16:creationId xmlns:a16="http://schemas.microsoft.com/office/drawing/2014/main" id="{C1744E39-2389-4F67-9788-E8F9D090EE50}"/>
                </a:ext>
              </a:extLst>
            </p:cNvPr>
            <p:cNvSpPr/>
            <p:nvPr/>
          </p:nvSpPr>
          <p:spPr>
            <a:xfrm>
              <a:off x="3334052" y="2373918"/>
              <a:ext cx="2155376" cy="5243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500"/>
            </a:p>
          </p:txBody>
        </p:sp>
        <p:sp>
          <p:nvSpPr>
            <p:cNvPr id="39" name="Text Box 2">
              <a:extLst>
                <a:ext uri="{FF2B5EF4-FFF2-40B4-BE49-F238E27FC236}">
                  <a16:creationId xmlns:a16="http://schemas.microsoft.com/office/drawing/2014/main" id="{7CE1F04B-71FC-4478-A906-1B01B92852B0}"/>
                </a:ext>
              </a:extLst>
            </p:cNvPr>
            <p:cNvSpPr txBox="1">
              <a:spLocks noChangeArrowheads="1"/>
            </p:cNvSpPr>
            <p:nvPr/>
          </p:nvSpPr>
          <p:spPr bwMode="auto">
            <a:xfrm>
              <a:off x="3354568" y="2452028"/>
              <a:ext cx="2053569" cy="416312"/>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Finalizing Project Idea</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
          <p:nvSpPr>
            <p:cNvPr id="43" name="Rectangle 42">
              <a:extLst>
                <a:ext uri="{FF2B5EF4-FFF2-40B4-BE49-F238E27FC236}">
                  <a16:creationId xmlns:a16="http://schemas.microsoft.com/office/drawing/2014/main" id="{9DEF7DCA-8652-4207-8ACF-043CD0136B70}"/>
                </a:ext>
              </a:extLst>
            </p:cNvPr>
            <p:cNvSpPr/>
            <p:nvPr/>
          </p:nvSpPr>
          <p:spPr>
            <a:xfrm>
              <a:off x="3337923" y="3066397"/>
              <a:ext cx="2183248" cy="6285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500"/>
            </a:p>
          </p:txBody>
        </p:sp>
        <p:sp>
          <p:nvSpPr>
            <p:cNvPr id="44" name="Rectangle 43">
              <a:extLst>
                <a:ext uri="{FF2B5EF4-FFF2-40B4-BE49-F238E27FC236}">
                  <a16:creationId xmlns:a16="http://schemas.microsoft.com/office/drawing/2014/main" id="{11055BA6-B489-483E-9ED1-B104E0889F21}"/>
                </a:ext>
              </a:extLst>
            </p:cNvPr>
            <p:cNvSpPr/>
            <p:nvPr/>
          </p:nvSpPr>
          <p:spPr>
            <a:xfrm>
              <a:off x="3346827" y="3828376"/>
              <a:ext cx="2155376" cy="5243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500"/>
            </a:p>
          </p:txBody>
        </p:sp>
        <p:sp>
          <p:nvSpPr>
            <p:cNvPr id="45" name="Rectangle 44">
              <a:extLst>
                <a:ext uri="{FF2B5EF4-FFF2-40B4-BE49-F238E27FC236}">
                  <a16:creationId xmlns:a16="http://schemas.microsoft.com/office/drawing/2014/main" id="{A23194D7-12A7-40C2-B9A4-4E760AE93E05}"/>
                </a:ext>
              </a:extLst>
            </p:cNvPr>
            <p:cNvSpPr/>
            <p:nvPr/>
          </p:nvSpPr>
          <p:spPr>
            <a:xfrm>
              <a:off x="3334052" y="4549455"/>
              <a:ext cx="2168151" cy="7073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500"/>
            </a:p>
          </p:txBody>
        </p:sp>
        <p:sp>
          <p:nvSpPr>
            <p:cNvPr id="40" name="Text Box 6">
              <a:extLst>
                <a:ext uri="{FF2B5EF4-FFF2-40B4-BE49-F238E27FC236}">
                  <a16:creationId xmlns:a16="http://schemas.microsoft.com/office/drawing/2014/main" id="{828BACB7-9EB8-454D-8B5A-546D0E71AF2A}"/>
                </a:ext>
              </a:extLst>
            </p:cNvPr>
            <p:cNvSpPr txBox="1">
              <a:spLocks noChangeArrowheads="1"/>
            </p:cNvSpPr>
            <p:nvPr/>
          </p:nvSpPr>
          <p:spPr bwMode="auto">
            <a:xfrm>
              <a:off x="3225125" y="3064748"/>
              <a:ext cx="2411167" cy="630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Conceptual design, selection and optimum design.</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
          <p:nvSpPr>
            <p:cNvPr id="42" name="Text Box 7">
              <a:extLst>
                <a:ext uri="{FF2B5EF4-FFF2-40B4-BE49-F238E27FC236}">
                  <a16:creationId xmlns:a16="http://schemas.microsoft.com/office/drawing/2014/main" id="{AD820F4F-7519-47B2-92FE-F505068C8399}"/>
                </a:ext>
              </a:extLst>
            </p:cNvPr>
            <p:cNvSpPr txBox="1">
              <a:spLocks noChangeArrowheads="1"/>
            </p:cNvSpPr>
            <p:nvPr/>
          </p:nvSpPr>
          <p:spPr bwMode="auto">
            <a:xfrm>
              <a:off x="3341349" y="3872228"/>
              <a:ext cx="2117440" cy="41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Virtual simulation</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
          <p:nvSpPr>
            <p:cNvPr id="46" name="Text Box 8">
              <a:extLst>
                <a:ext uri="{FF2B5EF4-FFF2-40B4-BE49-F238E27FC236}">
                  <a16:creationId xmlns:a16="http://schemas.microsoft.com/office/drawing/2014/main" id="{D699BC4C-D341-4BA2-9DBA-A682A7F0614B}"/>
                </a:ext>
              </a:extLst>
            </p:cNvPr>
            <p:cNvSpPr txBox="1">
              <a:spLocks noChangeArrowheads="1"/>
            </p:cNvSpPr>
            <p:nvPr/>
          </p:nvSpPr>
          <p:spPr bwMode="auto">
            <a:xfrm>
              <a:off x="3462581" y="4512596"/>
              <a:ext cx="1987762" cy="702784"/>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Prototype Fabrication and Assembly of complete system</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
          <p:nvSpPr>
            <p:cNvPr id="49" name="Rectangle 48">
              <a:extLst>
                <a:ext uri="{FF2B5EF4-FFF2-40B4-BE49-F238E27FC236}">
                  <a16:creationId xmlns:a16="http://schemas.microsoft.com/office/drawing/2014/main" id="{E84E1522-2393-4300-B8B6-6A1797E09F54}"/>
                </a:ext>
              </a:extLst>
            </p:cNvPr>
            <p:cNvSpPr/>
            <p:nvPr/>
          </p:nvSpPr>
          <p:spPr>
            <a:xfrm>
              <a:off x="1301774" y="3836367"/>
              <a:ext cx="1300658" cy="435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500"/>
            </a:p>
          </p:txBody>
        </p:sp>
        <p:sp>
          <p:nvSpPr>
            <p:cNvPr id="47" name="Text Box 10">
              <a:extLst>
                <a:ext uri="{FF2B5EF4-FFF2-40B4-BE49-F238E27FC236}">
                  <a16:creationId xmlns:a16="http://schemas.microsoft.com/office/drawing/2014/main" id="{1055A133-8785-4895-8269-B3F478E405B5}"/>
                </a:ext>
              </a:extLst>
            </p:cNvPr>
            <p:cNvSpPr txBox="1">
              <a:spLocks noChangeArrowheads="1"/>
            </p:cNvSpPr>
            <p:nvPr/>
          </p:nvSpPr>
          <p:spPr bwMode="auto">
            <a:xfrm>
              <a:off x="1300226" y="3870578"/>
              <a:ext cx="1207754" cy="366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ACTIVITY</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
          <p:nvSpPr>
            <p:cNvPr id="51" name="Rectangle 50">
              <a:extLst>
                <a:ext uri="{FF2B5EF4-FFF2-40B4-BE49-F238E27FC236}">
                  <a16:creationId xmlns:a16="http://schemas.microsoft.com/office/drawing/2014/main" id="{6373CFE5-7169-42C3-979A-DD74FAE45A7D}"/>
                </a:ext>
              </a:extLst>
            </p:cNvPr>
            <p:cNvSpPr/>
            <p:nvPr/>
          </p:nvSpPr>
          <p:spPr>
            <a:xfrm>
              <a:off x="3334052" y="5514803"/>
              <a:ext cx="2155376" cy="435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500"/>
            </a:p>
          </p:txBody>
        </p:sp>
        <p:sp>
          <p:nvSpPr>
            <p:cNvPr id="48" name="Text Box 13">
              <a:extLst>
                <a:ext uri="{FF2B5EF4-FFF2-40B4-BE49-F238E27FC236}">
                  <a16:creationId xmlns:a16="http://schemas.microsoft.com/office/drawing/2014/main" id="{14797FD0-8FA0-4AA6-8A47-441856CF0338}"/>
                </a:ext>
              </a:extLst>
            </p:cNvPr>
            <p:cNvSpPr txBox="1">
              <a:spLocks noChangeArrowheads="1"/>
            </p:cNvSpPr>
            <p:nvPr/>
          </p:nvSpPr>
          <p:spPr bwMode="auto">
            <a:xfrm>
              <a:off x="3377408" y="5543450"/>
              <a:ext cx="2063246" cy="356543"/>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Control and Automation</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cxnSp>
          <p:nvCxnSpPr>
            <p:cNvPr id="53" name="Connector: Elbow 52">
              <a:extLst>
                <a:ext uri="{FF2B5EF4-FFF2-40B4-BE49-F238E27FC236}">
                  <a16:creationId xmlns:a16="http://schemas.microsoft.com/office/drawing/2014/main" id="{BFB793D3-6F23-439F-92C6-0132AB1F479B}"/>
                </a:ext>
              </a:extLst>
            </p:cNvPr>
            <p:cNvCxnSpPr/>
            <p:nvPr/>
          </p:nvCxnSpPr>
          <p:spPr>
            <a:xfrm flipV="1">
              <a:off x="2612497" y="2633597"/>
              <a:ext cx="727749" cy="1192877"/>
            </a:xfrm>
            <a:prstGeom prst="bentConnector3">
              <a:avLst>
                <a:gd name="adj1" fmla="val -756"/>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B6FF023F-1CE7-42F3-A4BA-40185E113231}"/>
                </a:ext>
              </a:extLst>
            </p:cNvPr>
            <p:cNvCxnSpPr/>
            <p:nvPr/>
          </p:nvCxnSpPr>
          <p:spPr>
            <a:xfrm>
              <a:off x="2609400" y="4278234"/>
              <a:ext cx="707620" cy="1463273"/>
            </a:xfrm>
            <a:prstGeom prst="bentConnector3">
              <a:avLst>
                <a:gd name="adj1" fmla="val -667"/>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06D6C33D-CEB0-4972-8BFF-611C140309E2}"/>
                </a:ext>
              </a:extLst>
            </p:cNvPr>
            <p:cNvCxnSpPr/>
            <p:nvPr/>
          </p:nvCxnSpPr>
          <p:spPr>
            <a:xfrm flipV="1">
              <a:off x="2603981" y="3396148"/>
              <a:ext cx="737814" cy="417136"/>
            </a:xfrm>
            <a:prstGeom prst="bentConnector3">
              <a:avLst>
                <a:gd name="adj1" fmla="val 50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E3E860F6-3495-487B-928A-0F7C1297CA74}"/>
                </a:ext>
              </a:extLst>
            </p:cNvPr>
            <p:cNvCxnSpPr/>
            <p:nvPr/>
          </p:nvCxnSpPr>
          <p:spPr>
            <a:xfrm>
              <a:off x="2605529" y="4283180"/>
              <a:ext cx="740910" cy="609216"/>
            </a:xfrm>
            <a:prstGeom prst="bentConnector3">
              <a:avLst>
                <a:gd name="adj1" fmla="val -9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CD75501A-B33F-4BCA-953A-FFF30413FDBD}"/>
                </a:ext>
              </a:extLst>
            </p:cNvPr>
            <p:cNvCxnSpPr/>
            <p:nvPr/>
          </p:nvCxnSpPr>
          <p:spPr>
            <a:xfrm flipV="1">
              <a:off x="2603981" y="4079559"/>
              <a:ext cx="715362" cy="203622"/>
            </a:xfrm>
            <a:prstGeom prst="bentConnector3">
              <a:avLst>
                <a:gd name="adj1" fmla="val 205"/>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Rounded Corners 57">
              <a:extLst>
                <a:ext uri="{FF2B5EF4-FFF2-40B4-BE49-F238E27FC236}">
                  <a16:creationId xmlns:a16="http://schemas.microsoft.com/office/drawing/2014/main" id="{9A9D03E8-B126-44A9-9FEC-487FB04B4F5F}"/>
                </a:ext>
              </a:extLst>
            </p:cNvPr>
            <p:cNvSpPr/>
            <p:nvPr/>
          </p:nvSpPr>
          <p:spPr>
            <a:xfrm>
              <a:off x="6357308" y="1417638"/>
              <a:ext cx="1365691" cy="51441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500"/>
            </a:p>
          </p:txBody>
        </p:sp>
        <p:sp>
          <p:nvSpPr>
            <p:cNvPr id="50" name="Text Box 23">
              <a:extLst>
                <a:ext uri="{FF2B5EF4-FFF2-40B4-BE49-F238E27FC236}">
                  <a16:creationId xmlns:a16="http://schemas.microsoft.com/office/drawing/2014/main" id="{1958E672-16AB-4EB4-BEC0-F7520AF68F58}"/>
                </a:ext>
              </a:extLst>
            </p:cNvPr>
            <p:cNvSpPr txBox="1">
              <a:spLocks noChangeArrowheads="1"/>
            </p:cNvSpPr>
            <p:nvPr/>
          </p:nvSpPr>
          <p:spPr bwMode="auto">
            <a:xfrm>
              <a:off x="6361024" y="1480705"/>
              <a:ext cx="1393562" cy="377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DEADLINES</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
          <p:nvSpPr>
            <p:cNvPr id="60" name="Oval 59">
              <a:extLst>
                <a:ext uri="{FF2B5EF4-FFF2-40B4-BE49-F238E27FC236}">
                  <a16:creationId xmlns:a16="http://schemas.microsoft.com/office/drawing/2014/main" id="{F008907F-55F9-45D6-9BD5-5F1EDB7C6009}"/>
                </a:ext>
              </a:extLst>
            </p:cNvPr>
            <p:cNvSpPr/>
            <p:nvPr/>
          </p:nvSpPr>
          <p:spPr>
            <a:xfrm>
              <a:off x="6208661" y="2383810"/>
              <a:ext cx="1607242" cy="43527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500"/>
            </a:p>
          </p:txBody>
        </p:sp>
        <p:cxnSp>
          <p:nvCxnSpPr>
            <p:cNvPr id="61" name="Straight Connector 60">
              <a:extLst>
                <a:ext uri="{FF2B5EF4-FFF2-40B4-BE49-F238E27FC236}">
                  <a16:creationId xmlns:a16="http://schemas.microsoft.com/office/drawing/2014/main" id="{B12B6497-4448-4CD3-89E1-10DD63372CFD}"/>
                </a:ext>
              </a:extLst>
            </p:cNvPr>
            <p:cNvCxnSpPr/>
            <p:nvPr/>
          </p:nvCxnSpPr>
          <p:spPr>
            <a:xfrm flipV="1">
              <a:off x="5493299" y="2602271"/>
              <a:ext cx="715362" cy="98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AB692B30-E0AA-4962-BFAB-20FBD70E3276}"/>
                </a:ext>
              </a:extLst>
            </p:cNvPr>
            <p:cNvSpPr/>
            <p:nvPr/>
          </p:nvSpPr>
          <p:spPr>
            <a:xfrm>
              <a:off x="6217952" y="3135644"/>
              <a:ext cx="1607242" cy="47484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500"/>
            </a:p>
          </p:txBody>
        </p:sp>
        <p:cxnSp>
          <p:nvCxnSpPr>
            <p:cNvPr id="63" name="Straight Connector 62">
              <a:extLst>
                <a:ext uri="{FF2B5EF4-FFF2-40B4-BE49-F238E27FC236}">
                  <a16:creationId xmlns:a16="http://schemas.microsoft.com/office/drawing/2014/main" id="{7C7D85C5-6E9B-4FD0-B76C-37DE884C6FE8}"/>
                </a:ext>
              </a:extLst>
            </p:cNvPr>
            <p:cNvCxnSpPr/>
            <p:nvPr/>
          </p:nvCxnSpPr>
          <p:spPr>
            <a:xfrm flipV="1">
              <a:off x="5502590" y="3388729"/>
              <a:ext cx="715362" cy="98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A90940B0-62B9-44A7-92E0-3C0BC6B45F27}"/>
                </a:ext>
              </a:extLst>
            </p:cNvPr>
            <p:cNvSpPr/>
            <p:nvPr/>
          </p:nvSpPr>
          <p:spPr>
            <a:xfrm>
              <a:off x="6236532" y="3857801"/>
              <a:ext cx="1607242" cy="47484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500"/>
            </a:p>
          </p:txBody>
        </p:sp>
        <p:cxnSp>
          <p:nvCxnSpPr>
            <p:cNvPr id="65" name="Straight Connector 64">
              <a:extLst>
                <a:ext uri="{FF2B5EF4-FFF2-40B4-BE49-F238E27FC236}">
                  <a16:creationId xmlns:a16="http://schemas.microsoft.com/office/drawing/2014/main" id="{76725401-DE43-4E0B-93CC-55675EC1E343}"/>
                </a:ext>
              </a:extLst>
            </p:cNvPr>
            <p:cNvCxnSpPr/>
            <p:nvPr/>
          </p:nvCxnSpPr>
          <p:spPr>
            <a:xfrm flipV="1">
              <a:off x="5521171" y="4077910"/>
              <a:ext cx="715362" cy="98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EE3A83C6-D58F-4285-BFB8-8C2C35CFD165}"/>
                </a:ext>
              </a:extLst>
            </p:cNvPr>
            <p:cNvSpPr/>
            <p:nvPr/>
          </p:nvSpPr>
          <p:spPr>
            <a:xfrm>
              <a:off x="6217952" y="4640137"/>
              <a:ext cx="1607242" cy="47484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500"/>
            </a:p>
          </p:txBody>
        </p:sp>
        <p:cxnSp>
          <p:nvCxnSpPr>
            <p:cNvPr id="67" name="Straight Connector 66">
              <a:extLst>
                <a:ext uri="{FF2B5EF4-FFF2-40B4-BE49-F238E27FC236}">
                  <a16:creationId xmlns:a16="http://schemas.microsoft.com/office/drawing/2014/main" id="{B936C198-A712-408A-9058-208337239567}"/>
                </a:ext>
              </a:extLst>
            </p:cNvPr>
            <p:cNvCxnSpPr/>
            <p:nvPr/>
          </p:nvCxnSpPr>
          <p:spPr>
            <a:xfrm flipV="1">
              <a:off x="5502590" y="4892397"/>
              <a:ext cx="715362" cy="98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0B4D8D5D-99A3-41AA-89FA-49965C3E0FCB}"/>
                </a:ext>
              </a:extLst>
            </p:cNvPr>
            <p:cNvSpPr/>
            <p:nvPr/>
          </p:nvSpPr>
          <p:spPr>
            <a:xfrm>
              <a:off x="6199371" y="5500788"/>
              <a:ext cx="1607242" cy="49462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500"/>
            </a:p>
          </p:txBody>
        </p:sp>
        <p:cxnSp>
          <p:nvCxnSpPr>
            <p:cNvPr id="69" name="Straight Connector 68">
              <a:extLst>
                <a:ext uri="{FF2B5EF4-FFF2-40B4-BE49-F238E27FC236}">
                  <a16:creationId xmlns:a16="http://schemas.microsoft.com/office/drawing/2014/main" id="{ACFBEB51-6057-48E0-ABB6-3EF74EF240A0}"/>
                </a:ext>
              </a:extLst>
            </p:cNvPr>
            <p:cNvCxnSpPr/>
            <p:nvPr/>
          </p:nvCxnSpPr>
          <p:spPr>
            <a:xfrm flipV="1">
              <a:off x="5484009" y="5721722"/>
              <a:ext cx="715362" cy="98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 Box 39">
              <a:extLst>
                <a:ext uri="{FF2B5EF4-FFF2-40B4-BE49-F238E27FC236}">
                  <a16:creationId xmlns:a16="http://schemas.microsoft.com/office/drawing/2014/main" id="{E8109206-F98A-47FB-A1E4-AA2EA3CF827B}"/>
                </a:ext>
              </a:extLst>
            </p:cNvPr>
            <p:cNvSpPr txBox="1">
              <a:spLocks noChangeArrowheads="1"/>
            </p:cNvSpPr>
            <p:nvPr/>
          </p:nvSpPr>
          <p:spPr bwMode="auto">
            <a:xfrm>
              <a:off x="6266648" y="2423174"/>
              <a:ext cx="1532918" cy="356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30 </a:t>
              </a:r>
              <a:r>
                <a:rPr kumimoji="0" lang="en-US" altLang="en-US" sz="1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JUN </a:t>
              </a:r>
              <a:r>
                <a:rPr kumimoji="0" lang="en-US" altLang="en-US" sz="1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2021 </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
          <p:nvSpPr>
            <p:cNvPr id="59" name="Text Box 40">
              <a:extLst>
                <a:ext uri="{FF2B5EF4-FFF2-40B4-BE49-F238E27FC236}">
                  <a16:creationId xmlns:a16="http://schemas.microsoft.com/office/drawing/2014/main" id="{8DFD1E8B-4432-4B48-A364-AB9958129377}"/>
                </a:ext>
              </a:extLst>
            </p:cNvPr>
            <p:cNvSpPr txBox="1">
              <a:spLocks noChangeArrowheads="1"/>
            </p:cNvSpPr>
            <p:nvPr/>
          </p:nvSpPr>
          <p:spPr bwMode="auto">
            <a:xfrm>
              <a:off x="6245629" y="3173153"/>
              <a:ext cx="1589048" cy="3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30 </a:t>
              </a:r>
              <a:r>
                <a:rPr kumimoji="0" lang="en-US" altLang="en-US" sz="1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SEP </a:t>
              </a:r>
              <a:r>
                <a:rPr kumimoji="0" lang="en-US" altLang="en-US" sz="1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2021 </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
          <p:nvSpPr>
            <p:cNvPr id="70" name="Text Box 41">
              <a:extLst>
                <a:ext uri="{FF2B5EF4-FFF2-40B4-BE49-F238E27FC236}">
                  <a16:creationId xmlns:a16="http://schemas.microsoft.com/office/drawing/2014/main" id="{8F0D5A85-D0EA-4074-BD6F-1DD1F8148CDE}"/>
                </a:ext>
              </a:extLst>
            </p:cNvPr>
            <p:cNvSpPr txBox="1">
              <a:spLocks noChangeArrowheads="1"/>
            </p:cNvSpPr>
            <p:nvPr/>
          </p:nvSpPr>
          <p:spPr bwMode="auto">
            <a:xfrm>
              <a:off x="6255501" y="3909530"/>
              <a:ext cx="1569692" cy="3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30</a:t>
              </a:r>
              <a:r>
                <a:rPr kumimoji="0" lang="en-US" altLang="en-US" sz="15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NOV </a:t>
              </a:r>
              <a:r>
                <a:rPr kumimoji="0" lang="en-US" altLang="en-US" sz="1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2021 </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
          <p:nvSpPr>
            <p:cNvPr id="71" name="Text Box 42">
              <a:extLst>
                <a:ext uri="{FF2B5EF4-FFF2-40B4-BE49-F238E27FC236}">
                  <a16:creationId xmlns:a16="http://schemas.microsoft.com/office/drawing/2014/main" id="{773CBDE8-EB2A-4DF1-AA0C-AA5AAE9E87E4}"/>
                </a:ext>
              </a:extLst>
            </p:cNvPr>
            <p:cNvSpPr txBox="1">
              <a:spLocks noChangeArrowheads="1"/>
            </p:cNvSpPr>
            <p:nvPr/>
          </p:nvSpPr>
          <p:spPr bwMode="auto">
            <a:xfrm>
              <a:off x="6255500" y="4699285"/>
              <a:ext cx="1513563" cy="3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31 </a:t>
              </a:r>
              <a:r>
                <a:rPr kumimoji="0" lang="en-US" altLang="en-US" sz="1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JAN </a:t>
              </a:r>
              <a:r>
                <a:rPr kumimoji="0" lang="en-US" altLang="en-US" sz="1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2022 </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
          <p:nvSpPr>
            <p:cNvPr id="72" name="Text Box 43">
              <a:extLst>
                <a:ext uri="{FF2B5EF4-FFF2-40B4-BE49-F238E27FC236}">
                  <a16:creationId xmlns:a16="http://schemas.microsoft.com/office/drawing/2014/main" id="{4EA3DAB7-A822-4871-91E1-F6FCC2A5313E}"/>
                </a:ext>
              </a:extLst>
            </p:cNvPr>
            <p:cNvSpPr txBox="1">
              <a:spLocks noChangeArrowheads="1"/>
            </p:cNvSpPr>
            <p:nvPr/>
          </p:nvSpPr>
          <p:spPr bwMode="auto">
            <a:xfrm>
              <a:off x="6213771" y="5563235"/>
              <a:ext cx="1606467" cy="3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31 </a:t>
              </a:r>
              <a:r>
                <a:rPr kumimoji="0" lang="en-US" altLang="en-US" sz="1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MAR </a:t>
              </a:r>
              <a:r>
                <a:rPr kumimoji="0" lang="en-US" altLang="en-US" sz="1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2022 </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cxnSp>
          <p:nvCxnSpPr>
            <p:cNvPr id="75" name="Straight Connector 74">
              <a:extLst>
                <a:ext uri="{FF2B5EF4-FFF2-40B4-BE49-F238E27FC236}">
                  <a16:creationId xmlns:a16="http://schemas.microsoft.com/office/drawing/2014/main" id="{4A1D0749-EAD7-47EC-812B-41D587E033E7}"/>
                </a:ext>
              </a:extLst>
            </p:cNvPr>
            <p:cNvCxnSpPr/>
            <p:nvPr/>
          </p:nvCxnSpPr>
          <p:spPr>
            <a:xfrm>
              <a:off x="6942604" y="1949363"/>
              <a:ext cx="9290" cy="4154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3" name="Rectangle 85">
            <a:extLst>
              <a:ext uri="{FF2B5EF4-FFF2-40B4-BE49-F238E27FC236}">
                <a16:creationId xmlns:a16="http://schemas.microsoft.com/office/drawing/2014/main" id="{515ADBA4-7184-4ED2-B924-05F1E14543E9}"/>
              </a:ext>
            </a:extLst>
          </p:cNvPr>
          <p:cNvSpPr>
            <a:spLocks noChangeArrowheads="1"/>
          </p:cNvSpPr>
          <p:nvPr/>
        </p:nvSpPr>
        <p:spPr bwMode="auto">
          <a:xfrm>
            <a:off x="457200" y="84124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Arial"/>
              <a:buNone/>
            </a:pPr>
            <a:r>
              <a:rPr lang="en-US"/>
              <a:t>Expected Outcomes </a:t>
            </a:r>
            <a:endParaRPr/>
          </a:p>
        </p:txBody>
      </p:sp>
      <p:sp>
        <p:nvSpPr>
          <p:cNvPr id="3" name="Text Placeholder 2">
            <a:extLst>
              <a:ext uri="{FF2B5EF4-FFF2-40B4-BE49-F238E27FC236}">
                <a16:creationId xmlns:a16="http://schemas.microsoft.com/office/drawing/2014/main" id="{DE0B1B3F-A978-4C75-B2BA-088834AE24A6}"/>
              </a:ext>
            </a:extLst>
          </p:cNvPr>
          <p:cNvSpPr>
            <a:spLocks noGrp="1"/>
          </p:cNvSpPr>
          <p:nvPr>
            <p:ph type="body" idx="1"/>
          </p:nvPr>
        </p:nvSpPr>
        <p:spPr/>
        <p:txBody>
          <a:bodyPr>
            <a:normAutofit/>
          </a:bodyPr>
          <a:lstStyle/>
          <a:p>
            <a:pPr marL="342900" marR="0" lvl="0" indent="-342900" algn="just">
              <a:spcBef>
                <a:spcPts val="1200"/>
              </a:spcBef>
              <a:spcAft>
                <a:spcPts val="0"/>
              </a:spcAft>
              <a:buFont typeface="Arial" panose="020B0604020202020204" pitchFamily="34" charset="0"/>
              <a:buChar char="●"/>
            </a:pPr>
            <a:r>
              <a:rPr lang="en-IN" sz="24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Well designed and fabricated vertical farming system using hydroponics.</a:t>
            </a:r>
          </a:p>
          <a:p>
            <a:pPr marL="342900" marR="0" lvl="0" indent="-342900" algn="just">
              <a:spcBef>
                <a:spcPts val="1200"/>
              </a:spcBef>
              <a:spcAft>
                <a:spcPts val="0"/>
              </a:spcAft>
              <a:buFont typeface="Arial" panose="020B0604020202020204" pitchFamily="34" charset="0"/>
              <a:buChar char="●"/>
            </a:pPr>
            <a:r>
              <a:rPr lang="en-IN" sz="24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Fully automated pipeline which involves minimum/no human intervention.</a:t>
            </a:r>
          </a:p>
          <a:p>
            <a:pPr marL="342900" marR="0" lvl="0" indent="-342900" algn="just">
              <a:spcBef>
                <a:spcPts val="1200"/>
              </a:spcBef>
              <a:spcAft>
                <a:spcPts val="0"/>
              </a:spcAft>
              <a:buFont typeface="Arial" panose="020B0604020202020204" pitchFamily="34" charset="0"/>
              <a:buChar char="●"/>
            </a:pPr>
            <a:r>
              <a:rPr lang="en-IN" sz="24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The prototype developed can be easily accommodated in houses and an Eco-friendly appliance.</a:t>
            </a:r>
            <a:endParaRPr lang="en-IN" sz="24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spcBef>
                <a:spcPts val="1200"/>
              </a:spcBef>
              <a:spcAft>
                <a:spcPts val="0"/>
              </a:spcAft>
              <a:buFont typeface="Arial" panose="020B0604020202020204" pitchFamily="34" charset="0"/>
              <a:buChar char="●"/>
            </a:pPr>
            <a:r>
              <a:rPr lang="en-IN" sz="24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Planning to apply patents for the innovation or publishing Journal paper.</a:t>
            </a:r>
            <a:endParaRPr lang="en-IN" sz="2400" u="none" strike="noStrike"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e7c9221546_1_0"/>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lnSpc>
                <a:spcPct val="115000"/>
              </a:lnSpc>
              <a:spcBef>
                <a:spcPts val="0"/>
              </a:spcBef>
              <a:spcAft>
                <a:spcPts val="1000"/>
              </a:spcAft>
              <a:buClr>
                <a:schemeClr val="dk1"/>
              </a:buClr>
              <a:buSzPts val="1100"/>
              <a:buFont typeface="Arial"/>
              <a:buNone/>
            </a:pPr>
            <a:r>
              <a:rPr lang="en-US" sz="4800">
                <a:latin typeface="Times New Roman"/>
                <a:ea typeface="Times New Roman"/>
                <a:cs typeface="Times New Roman"/>
                <a:sym typeface="Times New Roman"/>
              </a:rPr>
              <a:t>Budget with justifications</a:t>
            </a:r>
            <a:endParaRPr sz="4800"/>
          </a:p>
        </p:txBody>
      </p:sp>
      <p:graphicFrame>
        <p:nvGraphicFramePr>
          <p:cNvPr id="128" name="Google Shape;128;ge7c9221546_1_0"/>
          <p:cNvGraphicFramePr/>
          <p:nvPr>
            <p:extLst>
              <p:ext uri="{D42A27DB-BD31-4B8C-83A1-F6EECF244321}">
                <p14:modId xmlns:p14="http://schemas.microsoft.com/office/powerpoint/2010/main" val="2029159607"/>
              </p:ext>
            </p:extLst>
          </p:nvPr>
        </p:nvGraphicFramePr>
        <p:xfrm>
          <a:off x="1339350" y="1690675"/>
          <a:ext cx="6465300" cy="4217996"/>
        </p:xfrm>
        <a:graphic>
          <a:graphicData uri="http://schemas.openxmlformats.org/drawingml/2006/table">
            <a:tbl>
              <a:tblPr>
                <a:noFill/>
                <a:tableStyleId>{70A94B6F-2F3B-4FBF-ADAF-8BB2D808A3DF}</a:tableStyleId>
              </a:tblPr>
              <a:tblGrid>
                <a:gridCol w="2196330">
                  <a:extLst>
                    <a:ext uri="{9D8B030D-6E8A-4147-A177-3AD203B41FA5}">
                      <a16:colId xmlns:a16="http://schemas.microsoft.com/office/drawing/2014/main" val="20000"/>
                    </a:ext>
                  </a:extLst>
                </a:gridCol>
                <a:gridCol w="1767840">
                  <a:extLst>
                    <a:ext uri="{9D8B030D-6E8A-4147-A177-3AD203B41FA5}">
                      <a16:colId xmlns:a16="http://schemas.microsoft.com/office/drawing/2014/main" val="20001"/>
                    </a:ext>
                  </a:extLst>
                </a:gridCol>
                <a:gridCol w="2501130">
                  <a:extLst>
                    <a:ext uri="{9D8B030D-6E8A-4147-A177-3AD203B41FA5}">
                      <a16:colId xmlns:a16="http://schemas.microsoft.com/office/drawing/2014/main" val="20002"/>
                    </a:ext>
                  </a:extLst>
                </a:gridCol>
              </a:tblGrid>
              <a:tr h="723341">
                <a:tc>
                  <a:txBody>
                    <a:bodyPr/>
                    <a:lstStyle/>
                    <a:p>
                      <a:pPr marL="0" lvl="0" indent="0" algn="ctr" rtl="0">
                        <a:spcBef>
                          <a:spcPts val="0"/>
                        </a:spcBef>
                        <a:spcAft>
                          <a:spcPts val="0"/>
                        </a:spcAft>
                        <a:buNone/>
                      </a:pPr>
                      <a:r>
                        <a:rPr lang="en-US" sz="1800" b="1" dirty="0">
                          <a:latin typeface="Times New Roman" panose="02020603050405020304" pitchFamily="18" charset="0"/>
                          <a:cs typeface="Times New Roman" panose="02020603050405020304" pitchFamily="18" charset="0"/>
                        </a:rPr>
                        <a:t>Items required</a:t>
                      </a:r>
                      <a:endParaRPr sz="1800" b="1"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b="1" dirty="0">
                          <a:latin typeface="Times New Roman" panose="02020603050405020304" pitchFamily="18" charset="0"/>
                          <a:cs typeface="Times New Roman" panose="02020603050405020304" pitchFamily="18" charset="0"/>
                        </a:rPr>
                        <a:t>Amount</a:t>
                      </a:r>
                      <a:endParaRPr sz="1800" b="1"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b="1" dirty="0">
                          <a:latin typeface="Times New Roman" panose="02020603050405020304" pitchFamily="18" charset="0"/>
                          <a:cs typeface="Times New Roman" panose="02020603050405020304" pitchFamily="18" charset="0"/>
                        </a:rPr>
                        <a:t>Justification based on the outcome expected</a:t>
                      </a:r>
                      <a:endParaRPr sz="1800" b="1"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0"/>
                  </a:ext>
                </a:extLst>
              </a:tr>
              <a:tr h="455147">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G.I pipes</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3000</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Table &amp; lift frame</a:t>
                      </a:r>
                      <a:endParaRPr sz="18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1"/>
                  </a:ext>
                </a:extLst>
              </a:tr>
              <a:tr h="522233">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Aluminum extrusions</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5000</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Table frame</a:t>
                      </a:r>
                      <a:endParaRPr sz="18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2"/>
                  </a:ext>
                </a:extLst>
              </a:tr>
              <a:tr h="536448">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Wood floor</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1000</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Table base</a:t>
                      </a:r>
                      <a:endParaRPr sz="18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3567861947"/>
                  </a:ext>
                </a:extLst>
              </a:tr>
              <a:tr h="475488">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PVC parts</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1000</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Planting environment &amp; Water storage</a:t>
                      </a:r>
                      <a:endParaRPr sz="18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3"/>
                  </a:ext>
                </a:extLst>
              </a:tr>
              <a:tr h="515294">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Couplings, Leadscrews</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2000</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Manipulator &amp; lift</a:t>
                      </a:r>
                      <a:endParaRPr sz="18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4"/>
                  </a:ext>
                </a:extLst>
              </a:tr>
              <a:tr h="507675">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Hydroponics</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10000</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Nutrient solution</a:t>
                      </a:r>
                      <a:endParaRPr sz="18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3296517008"/>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e7c9221546_1_0"/>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lnSpc>
                <a:spcPct val="115000"/>
              </a:lnSpc>
              <a:spcBef>
                <a:spcPts val="0"/>
              </a:spcBef>
              <a:spcAft>
                <a:spcPts val="1000"/>
              </a:spcAft>
              <a:buClr>
                <a:schemeClr val="dk1"/>
              </a:buClr>
              <a:buSzPts val="1100"/>
              <a:buFont typeface="Arial"/>
              <a:buNone/>
            </a:pPr>
            <a:r>
              <a:rPr lang="en-US" sz="4800">
                <a:latin typeface="Times New Roman"/>
                <a:ea typeface="Times New Roman"/>
                <a:cs typeface="Times New Roman"/>
                <a:sym typeface="Times New Roman"/>
              </a:rPr>
              <a:t>Budget with justifications</a:t>
            </a:r>
            <a:endParaRPr sz="4800"/>
          </a:p>
        </p:txBody>
      </p:sp>
      <p:graphicFrame>
        <p:nvGraphicFramePr>
          <p:cNvPr id="128" name="Google Shape;128;ge7c9221546_1_0"/>
          <p:cNvGraphicFramePr/>
          <p:nvPr>
            <p:extLst>
              <p:ext uri="{D42A27DB-BD31-4B8C-83A1-F6EECF244321}">
                <p14:modId xmlns:p14="http://schemas.microsoft.com/office/powerpoint/2010/main" val="1100256212"/>
              </p:ext>
            </p:extLst>
          </p:nvPr>
        </p:nvGraphicFramePr>
        <p:xfrm>
          <a:off x="1339350" y="1702867"/>
          <a:ext cx="6465300" cy="4423403"/>
        </p:xfrm>
        <a:graphic>
          <a:graphicData uri="http://schemas.openxmlformats.org/drawingml/2006/table">
            <a:tbl>
              <a:tblPr>
                <a:noFill/>
                <a:tableStyleId>{70A94B6F-2F3B-4FBF-ADAF-8BB2D808A3DF}</a:tableStyleId>
              </a:tblPr>
              <a:tblGrid>
                <a:gridCol w="2196330">
                  <a:extLst>
                    <a:ext uri="{9D8B030D-6E8A-4147-A177-3AD203B41FA5}">
                      <a16:colId xmlns:a16="http://schemas.microsoft.com/office/drawing/2014/main" val="20000"/>
                    </a:ext>
                  </a:extLst>
                </a:gridCol>
                <a:gridCol w="1767840">
                  <a:extLst>
                    <a:ext uri="{9D8B030D-6E8A-4147-A177-3AD203B41FA5}">
                      <a16:colId xmlns:a16="http://schemas.microsoft.com/office/drawing/2014/main" val="20001"/>
                    </a:ext>
                  </a:extLst>
                </a:gridCol>
                <a:gridCol w="2501130">
                  <a:extLst>
                    <a:ext uri="{9D8B030D-6E8A-4147-A177-3AD203B41FA5}">
                      <a16:colId xmlns:a16="http://schemas.microsoft.com/office/drawing/2014/main" val="20002"/>
                    </a:ext>
                  </a:extLst>
                </a:gridCol>
              </a:tblGrid>
              <a:tr h="723341">
                <a:tc>
                  <a:txBody>
                    <a:bodyPr/>
                    <a:lstStyle/>
                    <a:p>
                      <a:pPr marL="0" lvl="0" indent="0" algn="ctr" rtl="0">
                        <a:spcBef>
                          <a:spcPts val="0"/>
                        </a:spcBef>
                        <a:spcAft>
                          <a:spcPts val="0"/>
                        </a:spcAft>
                        <a:buNone/>
                      </a:pPr>
                      <a:r>
                        <a:rPr lang="en-US" sz="1800" b="1" dirty="0">
                          <a:latin typeface="Times New Roman" panose="02020603050405020304" pitchFamily="18" charset="0"/>
                          <a:cs typeface="Times New Roman" panose="02020603050405020304" pitchFamily="18" charset="0"/>
                        </a:rPr>
                        <a:t>Items required</a:t>
                      </a:r>
                      <a:endParaRPr sz="1800" b="1"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b="1" dirty="0">
                          <a:latin typeface="Times New Roman" panose="02020603050405020304" pitchFamily="18" charset="0"/>
                          <a:cs typeface="Times New Roman" panose="02020603050405020304" pitchFamily="18" charset="0"/>
                        </a:rPr>
                        <a:t>Amount</a:t>
                      </a:r>
                      <a:endParaRPr sz="1800" b="1"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b="1" dirty="0">
                          <a:latin typeface="Times New Roman" panose="02020603050405020304" pitchFamily="18" charset="0"/>
                          <a:cs typeface="Times New Roman" panose="02020603050405020304" pitchFamily="18" charset="0"/>
                        </a:rPr>
                        <a:t>Justification based on the outcome expected</a:t>
                      </a:r>
                      <a:endParaRPr sz="1800" b="1"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0"/>
                  </a:ext>
                </a:extLst>
              </a:tr>
              <a:tr h="491723">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Motors</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24000</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Manipulator, lift</a:t>
                      </a:r>
                      <a:endParaRPr sz="18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1"/>
                  </a:ext>
                </a:extLst>
              </a:tr>
              <a:tr h="402320">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Motor drivers</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10000</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Motors used</a:t>
                      </a:r>
                      <a:endParaRPr sz="18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2"/>
                  </a:ext>
                </a:extLst>
              </a:tr>
              <a:tr h="347486">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PCB</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4000</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3567861947"/>
                  </a:ext>
                </a:extLst>
              </a:tr>
              <a:tr h="438972">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Camera</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5000</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Vision &amp; Inspection</a:t>
                      </a:r>
                      <a:endParaRPr sz="18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3"/>
                  </a:ext>
                </a:extLst>
              </a:tr>
              <a:tr h="359754">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Jetson Nano</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10000</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Computation</a:t>
                      </a:r>
                      <a:endParaRPr sz="18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4"/>
                  </a:ext>
                </a:extLst>
              </a:tr>
              <a:tr h="359754">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Other consumables</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5000</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Fabrication </a:t>
                      </a:r>
                      <a:endParaRPr sz="18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804280531"/>
                  </a:ext>
                </a:extLst>
              </a:tr>
              <a:tr h="359754">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Contingency </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20000</a:t>
                      </a:r>
                      <a:endParaRPr sz="18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648651117"/>
                  </a:ext>
                </a:extLst>
              </a:tr>
              <a:tr h="359754">
                <a:tc>
                  <a:txBody>
                    <a:bodyPr/>
                    <a:lstStyle/>
                    <a:p>
                      <a:pPr marL="0" lvl="0" indent="0" algn="ctr" rtl="0">
                        <a:spcBef>
                          <a:spcPts val="0"/>
                        </a:spcBef>
                        <a:spcAft>
                          <a:spcPts val="0"/>
                        </a:spcAft>
                        <a:buNone/>
                      </a:pPr>
                      <a:r>
                        <a:rPr lang="en-US" sz="1800" b="1" dirty="0">
                          <a:latin typeface="Times New Roman" panose="02020603050405020304" pitchFamily="18" charset="0"/>
                          <a:cs typeface="Times New Roman" panose="02020603050405020304" pitchFamily="18" charset="0"/>
                        </a:rPr>
                        <a:t>TOTAL</a:t>
                      </a:r>
                      <a:endParaRPr sz="1800" b="1"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b="1" dirty="0">
                          <a:latin typeface="Times New Roman" panose="02020603050405020304" pitchFamily="18" charset="0"/>
                          <a:cs typeface="Times New Roman" panose="02020603050405020304" pitchFamily="18" charset="0"/>
                        </a:rPr>
                        <a:t>100000</a:t>
                      </a:r>
                      <a:endParaRPr sz="1800" b="1"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endParaRPr sz="18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2447169036"/>
                  </a:ext>
                </a:extLst>
              </a:tr>
            </a:tbl>
          </a:graphicData>
        </a:graphic>
      </p:graphicFrame>
    </p:spTree>
    <p:extLst>
      <p:ext uri="{BB962C8B-B14F-4D97-AF65-F5344CB8AC3E}">
        <p14:creationId xmlns:p14="http://schemas.microsoft.com/office/powerpoint/2010/main" val="2533964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604</Words>
  <Application>Microsoft Office PowerPoint</Application>
  <PresentationFormat>On-screen Show (4:3)</PresentationFormat>
  <Paragraphs>108</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TITLE: ROBOT BASED AUTOMATION FOR VERTICAL FARMING</vt:lpstr>
      <vt:lpstr>Introduction to Vertical Farming</vt:lpstr>
      <vt:lpstr>Objectives</vt:lpstr>
      <vt:lpstr>Significance of the work</vt:lpstr>
      <vt:lpstr>Methodology </vt:lpstr>
      <vt:lpstr>Work Plan </vt:lpstr>
      <vt:lpstr>Expected Outcomes </vt:lpstr>
      <vt:lpstr>Budget with justifications</vt:lpstr>
      <vt:lpstr>Budget with justifications</vt:lpstr>
      <vt:lpstr>Project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format for slides</dc:title>
  <dc:creator>eced</dc:creator>
  <cp:lastModifiedBy>Rohith P</cp:lastModifiedBy>
  <cp:revision>16</cp:revision>
  <dcterms:created xsi:type="dcterms:W3CDTF">2021-07-22T09:31:21Z</dcterms:created>
  <dcterms:modified xsi:type="dcterms:W3CDTF">2021-08-24T10:46:36Z</dcterms:modified>
</cp:coreProperties>
</file>