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  <p:embeddedFontLst>
    <p:embeddedFont>
      <p:font typeface="Barlow Medium"/>
      <p:regular r:id="rId18"/>
    </p:embeddedFont>
    <p:embeddedFont>
      <p:font typeface="Barlow Medium"/>
      <p:regular r:id="rId19"/>
    </p:embeddedFont>
    <p:embeddedFont>
      <p:font typeface="Barlow Medium"/>
      <p:regular r:id="rId20"/>
    </p:embeddedFont>
    <p:embeddedFont>
      <p:font typeface="Barlow Medium"/>
      <p:regular r:id="rId21"/>
    </p:embeddedFont>
    <p:embeddedFont>
      <p:font typeface="Barlow"/>
      <p:regular r:id="rId22"/>
    </p:embeddedFont>
    <p:embeddedFont>
      <p:font typeface="Barlow"/>
      <p:regular r:id="rId23"/>
    </p:embeddedFont>
    <p:embeddedFont>
      <p:font typeface="Barlow"/>
      <p:regular r:id="rId24"/>
    </p:embeddedFont>
    <p:embeddedFont>
      <p:font typeface="Barlow"/>
      <p:regular r:id="rId2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91718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h19w/product-inventpry-management-and-billing-system.git " TargetMode="External"/><Relationship Id="rId1" Type="http://schemas.openxmlformats.org/officeDocument/2006/relationships/image" Target="../media/image-11-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svg"/><Relationship Id="rId3" Type="http://schemas.openxmlformats.org/officeDocument/2006/relationships/image" Target="../media/image-3-3.png"/><Relationship Id="rId4" Type="http://schemas.openxmlformats.org/officeDocument/2006/relationships/image" Target="../media/image-3-4.svg"/><Relationship Id="rId5" Type="http://schemas.openxmlformats.org/officeDocument/2006/relationships/image" Target="../media/image-3-5.png"/><Relationship Id="rId6" Type="http://schemas.openxmlformats.org/officeDocument/2006/relationships/image" Target="../media/image-3-6.svg"/><Relationship Id="rId7" Type="http://schemas.openxmlformats.org/officeDocument/2006/relationships/image" Target="../media/image-3-7.png"/><Relationship Id="rId8" Type="http://schemas.openxmlformats.org/officeDocument/2006/relationships/image" Target="../media/image-3-8.svg"/><Relationship Id="rId9" Type="http://schemas.openxmlformats.org/officeDocument/2006/relationships/slideLayout" Target="../slideLayouts/slideLayout4.xml"/><Relationship Id="rId10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3025259"/>
            <a:ext cx="7381875" cy="13985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Inventory Management &amp; Billing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81063" y="4801314"/>
            <a:ext cx="7381875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Python Console Application for Small Business Efficiency</a:t>
            </a:r>
            <a:endParaRPr lang="en-US" sz="19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1884640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Key Benefits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81063" y="3087291"/>
            <a:ext cx="2250758" cy="830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500"/>
              </a:lnSpc>
              <a:buNone/>
            </a:pPr>
            <a:r>
              <a:rPr lang="en-US" sz="65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0</a:t>
            </a:r>
            <a:endParaRPr lang="en-US" sz="6500" dirty="0"/>
          </a:p>
        </p:txBody>
      </p:sp>
      <p:sp>
        <p:nvSpPr>
          <p:cNvPr id="5" name="Text 2"/>
          <p:cNvSpPr/>
          <p:nvPr/>
        </p:nvSpPr>
        <p:spPr>
          <a:xfrm>
            <a:off x="881063" y="4232672"/>
            <a:ext cx="2250758" cy="69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External Dependencies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881063" y="5083016"/>
            <a:ext cx="2250758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Built entirely with Python's standard library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3446502" y="3087291"/>
            <a:ext cx="2250877" cy="830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500"/>
              </a:lnSpc>
              <a:buNone/>
            </a:pPr>
            <a:r>
              <a:rPr lang="en-US" sz="65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100%</a:t>
            </a:r>
            <a:endParaRPr lang="en-US" sz="6500" dirty="0"/>
          </a:p>
        </p:txBody>
      </p:sp>
      <p:sp>
        <p:nvSpPr>
          <p:cNvPr id="8" name="Text 5"/>
          <p:cNvSpPr/>
          <p:nvPr/>
        </p:nvSpPr>
        <p:spPr>
          <a:xfrm>
            <a:off x="3446502" y="4232672"/>
            <a:ext cx="2250877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Console-Based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446502" y="4733330"/>
            <a:ext cx="2250877" cy="16116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Simple interface that works anywhere Python runs</a:t>
            </a:r>
            <a:endParaRPr lang="en-US" sz="1950" dirty="0"/>
          </a:p>
        </p:txBody>
      </p:sp>
      <p:sp>
        <p:nvSpPr>
          <p:cNvPr id="10" name="Text 7"/>
          <p:cNvSpPr/>
          <p:nvPr/>
        </p:nvSpPr>
        <p:spPr>
          <a:xfrm>
            <a:off x="6012061" y="3087291"/>
            <a:ext cx="2250758" cy="830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500"/>
              </a:lnSpc>
              <a:buNone/>
            </a:pPr>
            <a:r>
              <a:rPr lang="en-US" sz="65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24/7</a:t>
            </a:r>
            <a:endParaRPr lang="en-US" sz="6500" dirty="0"/>
          </a:p>
        </p:txBody>
      </p:sp>
      <p:sp>
        <p:nvSpPr>
          <p:cNvPr id="11" name="Text 8"/>
          <p:cNvSpPr/>
          <p:nvPr/>
        </p:nvSpPr>
        <p:spPr>
          <a:xfrm>
            <a:off x="6012061" y="4232672"/>
            <a:ext cx="2250758" cy="349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Data Persistence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012061" y="4733330"/>
            <a:ext cx="2250758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 information safely stored in CSV files</a:t>
            </a:r>
            <a:endParaRPr lang="en-US" sz="19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991076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Ready to Get Started?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81063" y="2193846"/>
            <a:ext cx="12868275" cy="2980253"/>
          </a:xfrm>
          <a:prstGeom prst="roundRect">
            <a:avLst>
              <a:gd name="adj" fmla="val 3548"/>
            </a:avLst>
          </a:prstGeom>
          <a:solidFill>
            <a:srgbClr val="F65F62"/>
          </a:solidFill>
          <a:ln w="15240">
            <a:solidFill>
              <a:srgbClr val="DC4548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48001" y="2460784"/>
            <a:ext cx="3356848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000000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Perfect For</a:t>
            </a:r>
            <a:endParaRPr lang="en-US" sz="2600" dirty="0"/>
          </a:p>
        </p:txBody>
      </p:sp>
      <p:sp>
        <p:nvSpPr>
          <p:cNvPr id="5" name="Text 3"/>
          <p:cNvSpPr/>
          <p:nvPr/>
        </p:nvSpPr>
        <p:spPr>
          <a:xfrm>
            <a:off x="1148001" y="3031212"/>
            <a:ext cx="12334399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Small retail businesses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148001" y="3522226"/>
            <a:ext cx="12334399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Learning Python data management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148001" y="4013240"/>
            <a:ext cx="12334399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Quick deployment without complex setup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148001" y="4504253"/>
            <a:ext cx="12334399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000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Tracking stock and sales efficiently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881063" y="5457230"/>
            <a:ext cx="12868275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You now have a fully functional inventory and billing system that helps small businesses track stock levels, process orders, and maintain accurate sales records—all through an intuitive console interface with persistent data storage.</a:t>
            </a:r>
            <a:endParaRPr lang="en-US" sz="1950" dirty="0"/>
          </a:p>
        </p:txBody>
      </p:sp>
      <p:pic>
        <p:nvPicPr>
          <p:cNvPr id="10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6546175"/>
            <a:ext cx="2213253" cy="69234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141" y="588526"/>
            <a:ext cx="4756547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Project Objective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49141" y="1717953"/>
            <a:ext cx="2853928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What We're Building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141" y="2288619"/>
            <a:ext cx="6304955" cy="1027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comprehensive system to manage product inventory, process customer orders, and generate professional bills—all through a simple console interface.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141" y="3508415"/>
            <a:ext cx="63049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This solution handles data storage, searching, updating, and reporting without relying on external frameworks or libraries.</a:t>
            </a:r>
            <a:endParaRPr lang="en-US" sz="16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924" y="1744742"/>
            <a:ext cx="6304955" cy="63049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1138238"/>
            <a:ext cx="6360200" cy="5943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Product Management Features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881063" y="2160508"/>
            <a:ext cx="6327100" cy="2066925"/>
          </a:xfrm>
          <a:prstGeom prst="roundRect">
            <a:avLst>
              <a:gd name="adj" fmla="val 43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02638" y="2382083"/>
            <a:ext cx="641985" cy="641985"/>
          </a:xfrm>
          <a:prstGeom prst="roundRect">
            <a:avLst>
              <a:gd name="adj" fmla="val 14241899"/>
            </a:avLst>
          </a:prstGeom>
          <a:solidFill>
            <a:srgbClr val="F65F62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79208" y="2558534"/>
            <a:ext cx="288846" cy="288846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102638" y="3238024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Add Products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102638" y="3663553"/>
            <a:ext cx="588395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Register new items with ID, name, price, and stock quantity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7422118" y="2160508"/>
            <a:ext cx="6327219" cy="2066925"/>
          </a:xfrm>
          <a:prstGeom prst="roundRect">
            <a:avLst>
              <a:gd name="adj" fmla="val 43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643693" y="2382083"/>
            <a:ext cx="641985" cy="641985"/>
          </a:xfrm>
          <a:prstGeom prst="roundRect">
            <a:avLst>
              <a:gd name="adj" fmla="val 14241899"/>
            </a:avLst>
          </a:prstGeom>
          <a:solidFill>
            <a:srgbClr val="F65F62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20263" y="2558534"/>
            <a:ext cx="288846" cy="288846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43693" y="3238024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Update Details</a:t>
            </a:r>
            <a:endParaRPr lang="en-US" sz="1850" dirty="0"/>
          </a:p>
        </p:txBody>
      </p:sp>
      <p:sp>
        <p:nvSpPr>
          <p:cNvPr id="12" name="Text 8"/>
          <p:cNvSpPr/>
          <p:nvPr/>
        </p:nvSpPr>
        <p:spPr>
          <a:xfrm>
            <a:off x="7643693" y="3663553"/>
            <a:ext cx="5884069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Modify product information including prices and stock levels</a:t>
            </a:r>
            <a:endParaRPr lang="en-US" sz="1650" dirty="0"/>
          </a:p>
        </p:txBody>
      </p:sp>
      <p:sp>
        <p:nvSpPr>
          <p:cNvPr id="13" name="Shape 9"/>
          <p:cNvSpPr/>
          <p:nvPr/>
        </p:nvSpPr>
        <p:spPr>
          <a:xfrm>
            <a:off x="881063" y="4441388"/>
            <a:ext cx="6327100" cy="2066925"/>
          </a:xfrm>
          <a:prstGeom prst="roundRect">
            <a:avLst>
              <a:gd name="adj" fmla="val 43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1102638" y="4662964"/>
            <a:ext cx="641985" cy="641985"/>
          </a:xfrm>
          <a:prstGeom prst="roundRect">
            <a:avLst>
              <a:gd name="adj" fmla="val 14241899"/>
            </a:avLst>
          </a:prstGeom>
          <a:solidFill>
            <a:srgbClr val="F65F62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79208" y="4839414"/>
            <a:ext cx="288846" cy="288846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1102638" y="5518904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Search System</a:t>
            </a:r>
            <a:endParaRPr lang="en-US" sz="1850" dirty="0"/>
          </a:p>
        </p:txBody>
      </p:sp>
      <p:sp>
        <p:nvSpPr>
          <p:cNvPr id="17" name="Text 12"/>
          <p:cNvSpPr/>
          <p:nvPr/>
        </p:nvSpPr>
        <p:spPr>
          <a:xfrm>
            <a:off x="1102638" y="5944433"/>
            <a:ext cx="5883950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Find products quickly by ID or name</a:t>
            </a:r>
            <a:endParaRPr lang="en-US" sz="1650" dirty="0"/>
          </a:p>
        </p:txBody>
      </p:sp>
      <p:sp>
        <p:nvSpPr>
          <p:cNvPr id="18" name="Shape 13"/>
          <p:cNvSpPr/>
          <p:nvPr/>
        </p:nvSpPr>
        <p:spPr>
          <a:xfrm>
            <a:off x="7422118" y="4441388"/>
            <a:ext cx="6327219" cy="2066925"/>
          </a:xfrm>
          <a:prstGeom prst="roundRect">
            <a:avLst>
              <a:gd name="adj" fmla="val 4349"/>
            </a:avLst>
          </a:prstGeom>
          <a:solidFill>
            <a:srgbClr val="790709"/>
          </a:solidFill>
          <a:ln w="7620">
            <a:solidFill>
              <a:srgbClr val="922022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643693" y="4662964"/>
            <a:ext cx="641985" cy="641985"/>
          </a:xfrm>
          <a:prstGeom prst="roundRect">
            <a:avLst>
              <a:gd name="adj" fmla="val 14241899"/>
            </a:avLst>
          </a:prstGeom>
          <a:solidFill>
            <a:srgbClr val="F65F62"/>
          </a:solidFill>
          <a:ln/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0263" y="4839414"/>
            <a:ext cx="288846" cy="288846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43693" y="5518904"/>
            <a:ext cx="2377678" cy="2971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8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Delete Products</a:t>
            </a:r>
            <a:endParaRPr lang="en-US" sz="1850" dirty="0"/>
          </a:p>
        </p:txBody>
      </p:sp>
      <p:sp>
        <p:nvSpPr>
          <p:cNvPr id="22" name="Text 16"/>
          <p:cNvSpPr/>
          <p:nvPr/>
        </p:nvSpPr>
        <p:spPr>
          <a:xfrm>
            <a:off x="7643693" y="5944433"/>
            <a:ext cx="5884069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Remove discontinued items from inventory</a:t>
            </a:r>
            <a:endParaRPr lang="en-US" sz="1650" dirty="0"/>
          </a:p>
        </p:txBody>
      </p:sp>
      <p:sp>
        <p:nvSpPr>
          <p:cNvPr id="23" name="Text 17"/>
          <p:cNvSpPr/>
          <p:nvPr/>
        </p:nvSpPr>
        <p:spPr>
          <a:xfrm>
            <a:off x="881063" y="6749058"/>
            <a:ext cx="12868275" cy="342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 product data is stored persistently in CSV files, ensuring your inventory information is always saved and accessible across sessions.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81063" y="703183"/>
            <a:ext cx="5168860" cy="559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Order Processing Features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81063" y="1564600"/>
            <a:ext cx="201335" cy="251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01</a:t>
            </a:r>
            <a:endParaRPr lang="en-US" sz="1550" dirty="0"/>
          </a:p>
        </p:txBody>
      </p:sp>
      <p:sp>
        <p:nvSpPr>
          <p:cNvPr id="5" name="Shape 2"/>
          <p:cNvSpPr/>
          <p:nvPr/>
        </p:nvSpPr>
        <p:spPr>
          <a:xfrm>
            <a:off x="881063" y="1883926"/>
            <a:ext cx="7381875" cy="22860"/>
          </a:xfrm>
          <a:prstGeom prst="rect">
            <a:avLst/>
          </a:prstGeom>
          <a:solidFill>
            <a:srgbClr val="F65F62"/>
          </a:solidFill>
          <a:ln/>
        </p:spPr>
      </p:sp>
      <p:sp>
        <p:nvSpPr>
          <p:cNvPr id="6" name="Text 3"/>
          <p:cNvSpPr/>
          <p:nvPr/>
        </p:nvSpPr>
        <p:spPr>
          <a:xfrm>
            <a:off x="881063" y="2030254"/>
            <a:ext cx="223789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Add to Cart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881063" y="2430780"/>
            <a:ext cx="7381875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Select products with automatic stock availability verification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881063" y="3105388"/>
            <a:ext cx="201335" cy="251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02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881063" y="3424714"/>
            <a:ext cx="7381875" cy="22860"/>
          </a:xfrm>
          <a:prstGeom prst="rect">
            <a:avLst/>
          </a:prstGeom>
          <a:solidFill>
            <a:srgbClr val="F65F62"/>
          </a:solidFill>
          <a:ln/>
        </p:spPr>
      </p:sp>
      <p:sp>
        <p:nvSpPr>
          <p:cNvPr id="10" name="Text 7"/>
          <p:cNvSpPr/>
          <p:nvPr/>
        </p:nvSpPr>
        <p:spPr>
          <a:xfrm>
            <a:off x="881063" y="3571042"/>
            <a:ext cx="223789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Stock Updates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881063" y="3971568"/>
            <a:ext cx="7381875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Inventory automatically adjusts after each successful purchase</a:t>
            </a:r>
            <a:endParaRPr lang="en-US" sz="1550" dirty="0"/>
          </a:p>
        </p:txBody>
      </p:sp>
      <p:sp>
        <p:nvSpPr>
          <p:cNvPr id="12" name="Text 9"/>
          <p:cNvSpPr/>
          <p:nvPr/>
        </p:nvSpPr>
        <p:spPr>
          <a:xfrm>
            <a:off x="881063" y="4646176"/>
            <a:ext cx="201335" cy="251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03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881063" y="4965502"/>
            <a:ext cx="7381875" cy="22860"/>
          </a:xfrm>
          <a:prstGeom prst="rect">
            <a:avLst/>
          </a:prstGeom>
          <a:solidFill>
            <a:srgbClr val="F65F62"/>
          </a:solidFill>
          <a:ln/>
        </p:spPr>
      </p:sp>
      <p:sp>
        <p:nvSpPr>
          <p:cNvPr id="14" name="Text 11"/>
          <p:cNvSpPr/>
          <p:nvPr/>
        </p:nvSpPr>
        <p:spPr>
          <a:xfrm>
            <a:off x="881063" y="5111829"/>
            <a:ext cx="223789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Apply Discounts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881063" y="5512356"/>
            <a:ext cx="7381875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Optional discount codes or percentage reductions at checkout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881063" y="6186964"/>
            <a:ext cx="201335" cy="251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 Light" pitchFamily="34" charset="0"/>
                <a:ea typeface="Barlow Light" pitchFamily="34" charset="-122"/>
                <a:cs typeface="Barlow Light" pitchFamily="34" charset="-120"/>
              </a:rPr>
              <a:t>04</a:t>
            </a:r>
            <a:endParaRPr lang="en-US" sz="1550" dirty="0"/>
          </a:p>
        </p:txBody>
      </p:sp>
      <p:sp>
        <p:nvSpPr>
          <p:cNvPr id="17" name="Shape 14"/>
          <p:cNvSpPr/>
          <p:nvPr/>
        </p:nvSpPr>
        <p:spPr>
          <a:xfrm>
            <a:off x="881063" y="6506289"/>
            <a:ext cx="7381875" cy="22860"/>
          </a:xfrm>
          <a:prstGeom prst="rect">
            <a:avLst/>
          </a:prstGeom>
          <a:solidFill>
            <a:srgbClr val="F65F62"/>
          </a:solidFill>
          <a:ln/>
        </p:spPr>
      </p:sp>
      <p:sp>
        <p:nvSpPr>
          <p:cNvPr id="18" name="Text 15"/>
          <p:cNvSpPr/>
          <p:nvPr/>
        </p:nvSpPr>
        <p:spPr>
          <a:xfrm>
            <a:off x="881063" y="6652617"/>
            <a:ext cx="2237899" cy="2797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Finalize Order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881063" y="7053143"/>
            <a:ext cx="7381875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Confirm and complete the transaction with bill generation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903803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Billing System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81063" y="2232303"/>
            <a:ext cx="4023955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Professional Bill Generation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881063" y="2903458"/>
            <a:ext cx="747522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Create detailed, text-based bills that include: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881063" y="3532942"/>
            <a:ext cx="747522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Complete item details with quantities and individual prices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881063" y="4023955"/>
            <a:ext cx="747522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Subtotal calculations and applied discount amounts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881063" y="4514969"/>
            <a:ext cx="747522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Final total with date and time stamping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881063" y="5005983"/>
            <a:ext cx="7475220" cy="402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150"/>
              </a:lnSpc>
              <a:buSzPct val="100000"/>
              <a:buChar char="•"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Customer-ready formatting for easy readability</a:t>
            </a:r>
            <a:endParaRPr lang="en-US" sz="1950" dirty="0"/>
          </a:p>
        </p:txBody>
      </p:sp>
      <p:sp>
        <p:nvSpPr>
          <p:cNvPr id="9" name="Text 7"/>
          <p:cNvSpPr/>
          <p:nvPr/>
        </p:nvSpPr>
        <p:spPr>
          <a:xfrm>
            <a:off x="881063" y="5635466"/>
            <a:ext cx="7475220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Bills can be saved as </a:t>
            </a:r>
            <a:pPr algn="l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.txt</a:t>
            </a:r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or </a:t>
            </a:r>
            <a:pPr algn="l" indent="0" marL="0">
              <a:lnSpc>
                <a:spcPts val="3150"/>
              </a:lnSpc>
              <a:buNone/>
            </a:pPr>
            <a:r>
              <a:rPr lang="en-US" sz="19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.csv</a:t>
            </a:r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files for record-keeping and easy sharing with customers.</a:t>
            </a:r>
            <a:endParaRPr lang="en-US" sz="1950" dirty="0"/>
          </a:p>
        </p:txBody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78027" y="2263735"/>
            <a:ext cx="4778812" cy="47788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1107043"/>
            <a:ext cx="5594747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Reporting &amp; Analytics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67462" y="2183844"/>
            <a:ext cx="7381875" cy="2343507"/>
          </a:xfrm>
          <a:prstGeom prst="roundRect">
            <a:avLst>
              <a:gd name="adj" fmla="val 6243"/>
            </a:avLst>
          </a:prstGeom>
          <a:solidFill>
            <a:srgbClr val="191718">
              <a:alpha val="95000"/>
            </a:srgbClr>
          </a:solidFill>
          <a:ln w="30480">
            <a:solidFill>
              <a:srgbClr val="F65F62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36983" y="2183844"/>
            <a:ext cx="121920" cy="2343507"/>
          </a:xfrm>
          <a:prstGeom prst="roundRect">
            <a:avLst>
              <a:gd name="adj" fmla="val 86731"/>
            </a:avLst>
          </a:prstGeom>
          <a:solidFill>
            <a:srgbClr val="F65F62"/>
          </a:solidFill>
          <a:ln/>
        </p:spPr>
      </p:sp>
      <p:sp>
        <p:nvSpPr>
          <p:cNvPr id="6" name="Text 3"/>
          <p:cNvSpPr/>
          <p:nvPr/>
        </p:nvSpPr>
        <p:spPr>
          <a:xfrm>
            <a:off x="6741081" y="2466023"/>
            <a:ext cx="3356848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Daily Sales Report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6741081" y="3036451"/>
            <a:ext cx="6726079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Track total revenue for any selected date. View comprehensive sales summaries to understand your business performance and identify peak sales periods.</a:t>
            </a:r>
            <a:endParaRPr lang="en-US" sz="1950" dirty="0"/>
          </a:p>
        </p:txBody>
      </p:sp>
      <p:sp>
        <p:nvSpPr>
          <p:cNvPr id="8" name="Shape 5"/>
          <p:cNvSpPr/>
          <p:nvPr/>
        </p:nvSpPr>
        <p:spPr>
          <a:xfrm>
            <a:off x="6367462" y="4779050"/>
            <a:ext cx="7381875" cy="2343507"/>
          </a:xfrm>
          <a:prstGeom prst="roundRect">
            <a:avLst>
              <a:gd name="adj" fmla="val 6243"/>
            </a:avLst>
          </a:prstGeom>
          <a:solidFill>
            <a:srgbClr val="191718">
              <a:alpha val="95000"/>
            </a:srgbClr>
          </a:solidFill>
          <a:ln w="30480">
            <a:solidFill>
              <a:srgbClr val="F65F62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6336983" y="4779050"/>
            <a:ext cx="121920" cy="2343507"/>
          </a:xfrm>
          <a:prstGeom prst="roundRect">
            <a:avLst>
              <a:gd name="adj" fmla="val 86731"/>
            </a:avLst>
          </a:prstGeom>
          <a:solidFill>
            <a:srgbClr val="F65F62"/>
          </a:solidFill>
          <a:ln/>
        </p:spPr>
      </p:sp>
      <p:sp>
        <p:nvSpPr>
          <p:cNvPr id="10" name="Text 7"/>
          <p:cNvSpPr/>
          <p:nvPr/>
        </p:nvSpPr>
        <p:spPr>
          <a:xfrm>
            <a:off x="6741081" y="5061228"/>
            <a:ext cx="3356848" cy="4194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0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Low Stock Alerts</a:t>
            </a:r>
            <a:endParaRPr lang="en-US" sz="2600" dirty="0"/>
          </a:p>
        </p:txBody>
      </p:sp>
      <p:sp>
        <p:nvSpPr>
          <p:cNvPr id="11" name="Text 8"/>
          <p:cNvSpPr/>
          <p:nvPr/>
        </p:nvSpPr>
        <p:spPr>
          <a:xfrm>
            <a:off x="6741081" y="5631656"/>
            <a:ext cx="6726079" cy="12087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Automatically monitor inventory levels and receive alerts when products fall below defined thresholds. Stay ahead of stockouts and ensure product availability.</a:t>
            </a:r>
            <a:endParaRPr lang="en-US" sz="19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81063" y="831532"/>
            <a:ext cx="4196001" cy="5244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100"/>
              </a:lnSpc>
              <a:buNone/>
            </a:pPr>
            <a:r>
              <a:rPr lang="en-US" sz="33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System Workflow</a:t>
            </a:r>
            <a:endParaRPr lang="en-US" sz="3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1063" y="1733550"/>
            <a:ext cx="944047" cy="11328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13823" y="1922264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Launch Application</a:t>
            </a:r>
            <a:endParaRPr lang="en-US" sz="1650" dirty="0"/>
          </a:p>
        </p:txBody>
      </p:sp>
      <p:sp>
        <p:nvSpPr>
          <p:cNvPr id="5" name="Text 2"/>
          <p:cNvSpPr/>
          <p:nvPr/>
        </p:nvSpPr>
        <p:spPr>
          <a:xfrm>
            <a:off x="2013823" y="2297668"/>
            <a:ext cx="11735514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Start the console program and access the main menu</a:t>
            </a:r>
            <a:endParaRPr lang="en-US" sz="14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3" y="2866430"/>
            <a:ext cx="944047" cy="11328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013823" y="3055144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Load Data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2013823" y="3430548"/>
            <a:ext cx="11735514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 reads product inventory from CSV storage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" y="3999309"/>
            <a:ext cx="944047" cy="113288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013823" y="4188023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Select Operation</a:t>
            </a:r>
            <a:endParaRPr lang="en-US" sz="1650" dirty="0"/>
          </a:p>
        </p:txBody>
      </p:sp>
      <p:sp>
        <p:nvSpPr>
          <p:cNvPr id="11" name="Text 6"/>
          <p:cNvSpPr/>
          <p:nvPr/>
        </p:nvSpPr>
        <p:spPr>
          <a:xfrm>
            <a:off x="2013823" y="4563428"/>
            <a:ext cx="11735514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Choose from product management, orders, billing, or reports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063" y="5132189"/>
            <a:ext cx="944047" cy="113288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013823" y="5320903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Process Transaction</a:t>
            </a:r>
            <a:endParaRPr lang="en-US" sz="1650" dirty="0"/>
          </a:p>
        </p:txBody>
      </p:sp>
      <p:sp>
        <p:nvSpPr>
          <p:cNvPr id="14" name="Text 8"/>
          <p:cNvSpPr/>
          <p:nvPr/>
        </p:nvSpPr>
        <p:spPr>
          <a:xfrm>
            <a:off x="2013823" y="5696307"/>
            <a:ext cx="11735514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Execute selected operation with real-time validation</a:t>
            </a:r>
            <a:endParaRPr lang="en-US" sz="14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063" y="6265069"/>
            <a:ext cx="944047" cy="113288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013823" y="6453783"/>
            <a:ext cx="2098000" cy="2621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Save Changes</a:t>
            </a:r>
            <a:endParaRPr lang="en-US" sz="1650" dirty="0"/>
          </a:p>
        </p:txBody>
      </p:sp>
      <p:sp>
        <p:nvSpPr>
          <p:cNvPr id="17" name="Text 10"/>
          <p:cNvSpPr/>
          <p:nvPr/>
        </p:nvSpPr>
        <p:spPr>
          <a:xfrm>
            <a:off x="2013823" y="6829187"/>
            <a:ext cx="11735514" cy="3020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4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All updates persist to CSV files automatically</a:t>
            </a:r>
            <a:endParaRPr lang="en-US" sz="14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67462" y="2906554"/>
            <a:ext cx="7141369" cy="6992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flow chart of whole work flow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67462" y="3983355"/>
            <a:ext cx="7381875" cy="1339691"/>
          </a:xfrm>
          <a:prstGeom prst="roundRect">
            <a:avLst>
              <a:gd name="adj" fmla="val 7893"/>
            </a:avLst>
          </a:prstGeom>
          <a:solidFill>
            <a:srgbClr val="790709"/>
          </a:solidFill>
          <a:ln w="15240">
            <a:solidFill>
              <a:srgbClr val="922022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634401" y="4250293"/>
            <a:ext cx="6847999" cy="8058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buNone/>
            </a:pPr>
            <a:r>
              <a:rPr lang="en-US" sz="19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flow chart of the whole work flow, showing the sequence of steps and decisions involved.</a:t>
            </a:r>
            <a:endParaRPr lang="en-US" sz="19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9141" y="588526"/>
            <a:ext cx="5038844" cy="5944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Testing Your Application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749141" y="1717953"/>
            <a:ext cx="2853928" cy="3567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Barlow Medium" pitchFamily="34" charset="0"/>
                <a:ea typeface="Barlow Medium" pitchFamily="34" charset="-122"/>
                <a:cs typeface="Barlow Medium" pitchFamily="34" charset="-120"/>
              </a:rPr>
              <a:t>Verification Steps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49141" y="2288619"/>
            <a:ext cx="6304955" cy="3424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1"/>
            </a:pPr>
            <a:r>
              <a:rPr lang="en-US" sz="16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Run the program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via your console or terminal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49141" y="2705933"/>
            <a:ext cx="63049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2"/>
            </a:pPr>
            <a:r>
              <a:rPr lang="en-US" sz="16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Test product operations: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Add, update, search, and delete sample products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749141" y="3465671"/>
            <a:ext cx="63049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3"/>
            </a:pPr>
            <a:r>
              <a:rPr lang="en-US" sz="16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Process test orders: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Add items to cart, apply discounts, and complete purchases</a:t>
            </a:r>
            <a:endParaRPr lang="en-US" sz="1650" dirty="0"/>
          </a:p>
        </p:txBody>
      </p:sp>
      <p:sp>
        <p:nvSpPr>
          <p:cNvPr id="7" name="Text 5"/>
          <p:cNvSpPr/>
          <p:nvPr/>
        </p:nvSpPr>
        <p:spPr>
          <a:xfrm>
            <a:off x="749141" y="4225409"/>
            <a:ext cx="63049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4"/>
            </a:pPr>
            <a:r>
              <a:rPr lang="en-US" sz="16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Generate bills: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Save and review bill files in both text and CSV formats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749141" y="4985147"/>
            <a:ext cx="6304955" cy="684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650"/>
              </a:lnSpc>
              <a:buSzPct val="100000"/>
              <a:buFont typeface="+mj-lt"/>
              <a:buAutoNum type="arabicPeriod" startAt="5"/>
            </a:pPr>
            <a:r>
              <a:rPr lang="en-US" sz="1650" b="1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Check reports:</a:t>
            </a:r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E5E0DF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Generate daily sales summaries and low-stock alerts</a:t>
            </a:r>
            <a:endParaRPr lang="en-US" sz="16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83924" y="1744742"/>
            <a:ext cx="6304955" cy="63049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2025-10-25T15:54:49Z</dcterms:created>
  <dcterms:modified xsi:type="dcterms:W3CDTF">2025-10-25T15:54:49Z</dcterms:modified>
</cp:coreProperties>
</file>