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61" r:id="rId2"/>
    <p:sldId id="262" r:id="rId3"/>
    <p:sldId id="263" r:id="rId4"/>
    <p:sldId id="264" r:id="rId5"/>
    <p:sldId id="265" r:id="rId6"/>
    <p:sldId id="266" r:id="rId7"/>
    <p:sldId id="283" r:id="rId8"/>
    <p:sldId id="267" r:id="rId9"/>
    <p:sldId id="268" r:id="rId10"/>
    <p:sldId id="269" r:id="rId11"/>
    <p:sldId id="270" r:id="rId12"/>
    <p:sldId id="271" r:id="rId13"/>
    <p:sldId id="272" r:id="rId14"/>
    <p:sldId id="273" r:id="rId15"/>
    <p:sldId id="275" r:id="rId16"/>
    <p:sldId id="276" r:id="rId17"/>
    <p:sldId id="277" r:id="rId18"/>
    <p:sldId id="278" r:id="rId19"/>
    <p:sldId id="279" r:id="rId20"/>
    <p:sldId id="282" r:id="rId21"/>
    <p:sldId id="286" r:id="rId22"/>
    <p:sldId id="287" r:id="rId23"/>
    <p:sldId id="288" r:id="rId24"/>
    <p:sldId id="289" r:id="rId25"/>
    <p:sldId id="290" r:id="rId26"/>
    <p:sldId id="291" r:id="rId27"/>
    <p:sldId id="292" r:id="rId28"/>
    <p:sldId id="293" r:id="rId29"/>
    <p:sldId id="294" r:id="rId30"/>
    <p:sldId id="295" r:id="rId31"/>
    <p:sldId id="297" r:id="rId32"/>
    <p:sldId id="298" r:id="rId33"/>
    <p:sldId id="299" r:id="rId34"/>
    <p:sldId id="300" r:id="rId35"/>
    <p:sldId id="301" r:id="rId36"/>
    <p:sldId id="302" r:id="rId37"/>
    <p:sldId id="303" r:id="rId38"/>
    <p:sldId id="304" r:id="rId39"/>
    <p:sldId id="305" r:id="rId40"/>
    <p:sldId id="296" r:id="rId41"/>
    <p:sldId id="306" r:id="rId42"/>
    <p:sldId id="284" r:id="rId43"/>
    <p:sldId id="285" r:id="rId44"/>
    <p:sldId id="274" r:id="rId45"/>
    <p:sldId id="2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101"/>
      </p:cViewPr>
      <p:guideLst>
        <p:guide orient="horz" pos="1094"/>
        <p:guide pos="66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A4000-47B6-4BB8-BE2A-63397FEC45DF}"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926E9-F1EA-461F-A1B3-D84601378464}" type="slidenum">
              <a:rPr lang="en-IN" smtClean="0"/>
              <a:t>‹#›</a:t>
            </a:fld>
            <a:endParaRPr lang="en-IN"/>
          </a:p>
        </p:txBody>
      </p:sp>
    </p:spTree>
    <p:extLst>
      <p:ext uri="{BB962C8B-B14F-4D97-AF65-F5344CB8AC3E}">
        <p14:creationId xmlns:p14="http://schemas.microsoft.com/office/powerpoint/2010/main" val="334764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4D7C152-3160-4E71-84C1-CF272F8622BB}"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78C6C8-A8D4-4F43-99C3-7152B00B941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415C4E-77B2-4676-B5D3-C77001B39D85}"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28B8B8-E34F-47E5-BF25-9FC289488DDE}"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361621C-6F33-4065-B7BE-0BCCB223A8A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A7941F-6A6C-4ED4-A1E5-95578A399D5D}"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CE01A1-6F0F-408F-A4BA-51CA666526A4}"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F8B7BC6-2F0B-4138-AF69-4B177AE01DCE}"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224904-0CC8-4BA5-A62B-63963E253A4A}" type="datetime1">
              <a:rPr lang="en-US" smtClean="0"/>
              <a:t>11/19/2021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3A213-CECD-45DB-B8D2-640954BFA9ED}" type="datetime1">
              <a:rPr lang="en-US" smtClean="0"/>
              <a:t>11/19/2021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8C29BF-6AEE-4D4F-9D0F-112DEFC5D062}"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FE7363-6361-4EE7-9EEA-5C4AEA53F7E5}" type="datetime1">
              <a:rPr lang="en-US" smtClean="0"/>
              <a:t>11/19/2021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lT1_vX-JM9WUbZaKq4F3L3NgAKS_VLR_/edit?usp=sharing&amp;ouid=114562981273908444477&amp;rtpof=true&amp;sd=tru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7;p1">
            <a:extLst>
              <a:ext uri="{FF2B5EF4-FFF2-40B4-BE49-F238E27FC236}">
                <a16:creationId xmlns:a16="http://schemas.microsoft.com/office/drawing/2014/main" id="{37C45BB8-916A-4FE0-B37B-D2BD6F10CCB3}"/>
              </a:ext>
            </a:extLst>
          </p:cNvPr>
          <p:cNvSpPr txBox="1"/>
          <p:nvPr/>
        </p:nvSpPr>
        <p:spPr>
          <a:xfrm>
            <a:off x="8851775" y="4006675"/>
            <a:ext cx="3238800" cy="20928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dirty="0">
                <a:solidFill>
                  <a:schemeClr val="accent1"/>
                </a:solidFill>
                <a:latin typeface="Times New Roman"/>
                <a:ea typeface="Times New Roman"/>
                <a:cs typeface="Times New Roman"/>
                <a:sym typeface="Times New Roman"/>
              </a:rPr>
              <a:t>Group Members:</a:t>
            </a:r>
            <a:endParaRPr sz="28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Akshay Mohan </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err="1">
                <a:solidFill>
                  <a:schemeClr val="accent1"/>
                </a:solidFill>
                <a:latin typeface="Times New Roman"/>
                <a:ea typeface="Times New Roman"/>
                <a:cs typeface="Times New Roman"/>
                <a:sym typeface="Times New Roman"/>
              </a:rPr>
              <a:t>Jidin</a:t>
            </a:r>
            <a:r>
              <a:rPr lang="en-GB" sz="2400" b="1" i="0" u="none" strike="noStrike" cap="none" dirty="0">
                <a:solidFill>
                  <a:schemeClr val="accent1"/>
                </a:solidFill>
                <a:latin typeface="Times New Roman"/>
                <a:ea typeface="Times New Roman"/>
                <a:cs typeface="Times New Roman"/>
                <a:sym typeface="Times New Roman"/>
              </a:rPr>
              <a:t>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Rohith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Adithya P</a:t>
            </a:r>
            <a:endParaRPr sz="2400" b="1" i="0" u="none" strike="noStrike" cap="none" dirty="0">
              <a:solidFill>
                <a:schemeClr val="accent1"/>
              </a:solidFill>
              <a:latin typeface="Times New Roman"/>
              <a:ea typeface="Times New Roman"/>
              <a:cs typeface="Times New Roman"/>
              <a:sym typeface="Times New Roman"/>
            </a:endParaRPr>
          </a:p>
        </p:txBody>
      </p:sp>
      <p:sp>
        <p:nvSpPr>
          <p:cNvPr id="6" name="Google Shape;86;p1">
            <a:extLst>
              <a:ext uri="{FF2B5EF4-FFF2-40B4-BE49-F238E27FC236}">
                <a16:creationId xmlns:a16="http://schemas.microsoft.com/office/drawing/2014/main" id="{0350D25A-0116-4381-B1FF-2EBC8130E447}"/>
              </a:ext>
            </a:extLst>
          </p:cNvPr>
          <p:cNvSpPr txBox="1">
            <a:spLocks/>
          </p:cNvSpPr>
          <p:nvPr/>
        </p:nvSpPr>
        <p:spPr>
          <a:xfrm>
            <a:off x="601980" y="4171950"/>
            <a:ext cx="3398520" cy="17145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80000"/>
              </a:lnSpc>
              <a:spcBef>
                <a:spcPts val="0"/>
              </a:spcBef>
              <a:spcAft>
                <a:spcPts val="0"/>
              </a:spcAft>
              <a:buSzPts val="1018"/>
              <a:buFont typeface="Calibri" panose="020F0502020204030204" pitchFamily="34" charset="0"/>
              <a:buNone/>
            </a:pPr>
            <a:r>
              <a:rPr lang="en-US" sz="2800" b="1" dirty="0">
                <a:solidFill>
                  <a:schemeClr val="accent1"/>
                </a:solidFill>
                <a:latin typeface="Times New Roman"/>
                <a:ea typeface="Times New Roman"/>
                <a:cs typeface="Times New Roman"/>
                <a:sym typeface="Times New Roman"/>
              </a:rPr>
              <a:t>Guide:</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Ms. Savitha Gopal</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Assistant Professor</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Department of Information technology</a:t>
            </a:r>
          </a:p>
          <a:p>
            <a:pPr marL="0" indent="0">
              <a:lnSpc>
                <a:spcPct val="80000"/>
              </a:lnSpc>
              <a:spcBef>
                <a:spcPts val="0"/>
              </a:spcBef>
              <a:spcAft>
                <a:spcPts val="0"/>
              </a:spcAft>
              <a:buSzPts val="1018"/>
              <a:buFont typeface="Calibri" panose="020F0502020204030204" pitchFamily="34" charset="0"/>
              <a:buNone/>
            </a:pPr>
            <a:endParaRPr lang="en-US" sz="1642" dirty="0"/>
          </a:p>
        </p:txBody>
      </p:sp>
      <p:sp>
        <p:nvSpPr>
          <p:cNvPr id="7" name="Google Shape;85;p1">
            <a:extLst>
              <a:ext uri="{FF2B5EF4-FFF2-40B4-BE49-F238E27FC236}">
                <a16:creationId xmlns:a16="http://schemas.microsoft.com/office/drawing/2014/main" id="{AE440691-1945-4D3F-B19A-02FF6153B593}"/>
              </a:ext>
            </a:extLst>
          </p:cNvPr>
          <p:cNvSpPr txBox="1">
            <a:spLocks/>
          </p:cNvSpPr>
          <p:nvPr/>
        </p:nvSpPr>
        <p:spPr>
          <a:xfrm>
            <a:off x="1576387" y="352425"/>
            <a:ext cx="9039225" cy="3076575"/>
          </a:xfrm>
          <a:prstGeom prst="rect">
            <a:avLst/>
          </a:prstGeom>
          <a:noFill/>
          <a:ln>
            <a:noFill/>
          </a:ln>
        </p:spPr>
        <p:txBody>
          <a:bodyPr spcFirstLastPara="1" wrap="square" lIns="91425" tIns="91425" rIns="91425" bIns="91425"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AUTOMATIC ATTENDANCE</a:t>
            </a:r>
          </a:p>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SYSTEM USING FACE RECOGNITION</a:t>
            </a:r>
          </a:p>
        </p:txBody>
      </p:sp>
      <p:sp>
        <p:nvSpPr>
          <p:cNvPr id="8" name="TextBox 7">
            <a:extLst>
              <a:ext uri="{FF2B5EF4-FFF2-40B4-BE49-F238E27FC236}">
                <a16:creationId xmlns:a16="http://schemas.microsoft.com/office/drawing/2014/main" id="{34369B54-BB90-437B-AAEB-AC25E7093FB7}"/>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04511D83-E0B3-48FC-83FA-AC074E79ECC9}"/>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8733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7;p9">
            <a:extLst>
              <a:ext uri="{FF2B5EF4-FFF2-40B4-BE49-F238E27FC236}">
                <a16:creationId xmlns:a16="http://schemas.microsoft.com/office/drawing/2014/main" id="{657C6DFC-4464-469F-9634-583A14D21B9D}"/>
              </a:ext>
            </a:extLst>
          </p:cNvPr>
          <p:cNvSpPr txBox="1">
            <a:spLocks/>
          </p:cNvSpPr>
          <p:nvPr/>
        </p:nvSpPr>
        <p:spPr>
          <a:xfrm>
            <a:off x="1835700" y="953879"/>
            <a:ext cx="8520600" cy="3647100"/>
          </a:xfrm>
          <a:prstGeom prst="rect">
            <a:avLst/>
          </a:prstGeom>
          <a:noFill/>
          <a:ln>
            <a:noFill/>
          </a:ln>
        </p:spPr>
        <p:txBody>
          <a:bodyPr spcFirstLastPara="1" wrap="square" lIns="91425" tIns="91425" rIns="91425" bIns="91425" anchor="t" anchorCtr="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Schedule Feasibility</a:t>
            </a:r>
            <a:r>
              <a:rPr lang="en-US" sz="3000">
                <a:latin typeface="Times New Roman"/>
                <a:ea typeface="Times New Roman"/>
                <a:cs typeface="Times New Roman"/>
                <a:sym typeface="Times New Roman"/>
              </a:rPr>
              <a:t> :-</a:t>
            </a:r>
          </a:p>
          <a:p>
            <a:pPr marL="457200" indent="-408654">
              <a:lnSpc>
                <a:spcPct val="115000"/>
              </a:lnSpc>
              <a:spcAft>
                <a:spcPts val="0"/>
              </a:spcAft>
              <a:buFont typeface="Times New Roman"/>
              <a:buChar char="●"/>
            </a:pPr>
            <a:r>
              <a:rPr lang="en-US" sz="3000">
                <a:latin typeface="Times New Roman"/>
                <a:ea typeface="Times New Roman"/>
                <a:cs typeface="Times New Roman"/>
                <a:sym typeface="Times New Roman"/>
              </a:rPr>
              <a:t>The drawbacks of the existing system will be resolved in the given time constraint.</a:t>
            </a:r>
          </a:p>
          <a:p>
            <a:pPr marL="0" indent="0">
              <a:lnSpc>
                <a:spcPct val="115000"/>
              </a:lnSpc>
              <a:spcAft>
                <a:spcPts val="0"/>
              </a:spcAft>
              <a:buSzPct val="64864"/>
              <a:buFont typeface="Calibri" panose="020F0502020204030204" pitchFamily="34" charset="0"/>
              <a:buNone/>
            </a:pPr>
            <a:endParaRPr lang="en-US" sz="3000">
              <a:latin typeface="Times New Roman"/>
              <a:ea typeface="Times New Roman"/>
              <a:cs typeface="Times New Roman"/>
              <a:sym typeface="Times New Roman"/>
            </a:endParaRPr>
          </a:p>
          <a:p>
            <a:pPr marL="0" indent="0">
              <a:lnSpc>
                <a:spcPct val="115000"/>
              </a:lnSpc>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Economic Feasibility</a:t>
            </a:r>
            <a:r>
              <a:rPr lang="en-US" sz="3000">
                <a:latin typeface="Times New Roman"/>
                <a:ea typeface="Times New Roman"/>
                <a:cs typeface="Times New Roman"/>
                <a:sym typeface="Times New Roman"/>
              </a:rPr>
              <a:t> :-</a:t>
            </a:r>
          </a:p>
          <a:p>
            <a:pPr marL="457200" indent="-409407">
              <a:lnSpc>
                <a:spcPct val="115000"/>
              </a:lnSpc>
              <a:spcAft>
                <a:spcPts val="0"/>
              </a:spcAft>
              <a:buFont typeface="Times New Roman"/>
              <a:buChar char="●"/>
            </a:pPr>
            <a:r>
              <a:rPr lang="en-US" sz="3000">
                <a:latin typeface="Times New Roman"/>
                <a:ea typeface="Times New Roman"/>
                <a:cs typeface="Times New Roman"/>
                <a:sym typeface="Times New Roman"/>
              </a:rPr>
              <a:t>Considerably low cost.</a:t>
            </a:r>
          </a:p>
          <a:p>
            <a:pPr marL="0" indent="0">
              <a:lnSpc>
                <a:spcPct val="115000"/>
              </a:lnSpc>
              <a:spcAft>
                <a:spcPts val="1200"/>
              </a:spcAft>
              <a:buSzPct val="108108"/>
              <a:buFont typeface="Calibri" panose="020F0502020204030204" pitchFamily="34" charset="0"/>
              <a:buNone/>
            </a:pPr>
            <a:endParaRPr lang="en-US" dirty="0"/>
          </a:p>
        </p:txBody>
      </p:sp>
      <p:sp>
        <p:nvSpPr>
          <p:cNvPr id="3" name="TextBox 2">
            <a:extLst>
              <a:ext uri="{FF2B5EF4-FFF2-40B4-BE49-F238E27FC236}">
                <a16:creationId xmlns:a16="http://schemas.microsoft.com/office/drawing/2014/main" id="{390E61AD-1105-4E0E-90EF-A8FD2017FD5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734699AB-8127-400D-8F39-414766ABCA1C}"/>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79412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10">
            <a:extLst>
              <a:ext uri="{FF2B5EF4-FFF2-40B4-BE49-F238E27FC236}">
                <a16:creationId xmlns:a16="http://schemas.microsoft.com/office/drawing/2014/main" id="{11CA127C-2AA0-46C0-99D5-E67A975346AC}"/>
              </a:ext>
            </a:extLst>
          </p:cNvPr>
          <p:cNvSpPr txBox="1">
            <a:spLocks/>
          </p:cNvSpPr>
          <p:nvPr/>
        </p:nvSpPr>
        <p:spPr>
          <a:xfrm>
            <a:off x="810475" y="344749"/>
            <a:ext cx="10571050" cy="1055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b="1" u="sng">
                <a:solidFill>
                  <a:schemeClr val="accent1"/>
                </a:solidFill>
                <a:latin typeface="Times New Roman"/>
                <a:ea typeface="Times New Roman"/>
                <a:cs typeface="Times New Roman"/>
                <a:sym typeface="Times New Roman"/>
              </a:rPr>
              <a:t>Requirement Gathering and Analysis</a:t>
            </a:r>
            <a:r>
              <a:rPr lang="en-GB" b="1">
                <a:solidFill>
                  <a:schemeClr val="accent1"/>
                </a:solidFill>
                <a:latin typeface="Times New Roman"/>
                <a:ea typeface="Times New Roman"/>
                <a:cs typeface="Times New Roman"/>
                <a:sym typeface="Times New Roman"/>
              </a:rPr>
              <a:t> :</a:t>
            </a:r>
          </a:p>
        </p:txBody>
      </p:sp>
      <p:sp>
        <p:nvSpPr>
          <p:cNvPr id="3" name="Google Shape;166;p10">
            <a:extLst>
              <a:ext uri="{FF2B5EF4-FFF2-40B4-BE49-F238E27FC236}">
                <a16:creationId xmlns:a16="http://schemas.microsoft.com/office/drawing/2014/main" id="{5590888C-D9F1-412D-8D3C-99B45B4C1474}"/>
              </a:ext>
            </a:extLst>
          </p:cNvPr>
          <p:cNvSpPr txBox="1">
            <a:spLocks/>
          </p:cNvSpPr>
          <p:nvPr/>
        </p:nvSpPr>
        <p:spPr>
          <a:xfrm>
            <a:off x="3150150" y="2205000"/>
            <a:ext cx="8520600" cy="2448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End-user Specification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Computer with basic requirements.</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A working webcam.</a:t>
            </a:r>
          </a:p>
        </p:txBody>
      </p:sp>
      <p:sp>
        <p:nvSpPr>
          <p:cNvPr id="4" name="TextBox 3">
            <a:extLst>
              <a:ext uri="{FF2B5EF4-FFF2-40B4-BE49-F238E27FC236}">
                <a16:creationId xmlns:a16="http://schemas.microsoft.com/office/drawing/2014/main" id="{6A4B7625-A8F3-4C97-A285-A47EA32F6AD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917ADFF5-8126-4176-8C05-E246D1D02BB5}"/>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402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11">
            <a:extLst>
              <a:ext uri="{FF2B5EF4-FFF2-40B4-BE49-F238E27FC236}">
                <a16:creationId xmlns:a16="http://schemas.microsoft.com/office/drawing/2014/main" id="{D37C0919-6F47-4AE6-88FD-F07CC67D72A9}"/>
              </a:ext>
            </a:extLst>
          </p:cNvPr>
          <p:cNvSpPr txBox="1">
            <a:spLocks/>
          </p:cNvSpPr>
          <p:nvPr/>
        </p:nvSpPr>
        <p:spPr>
          <a:xfrm>
            <a:off x="4276870" y="323849"/>
            <a:ext cx="3800330" cy="10382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Software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75;p11">
            <a:extLst>
              <a:ext uri="{FF2B5EF4-FFF2-40B4-BE49-F238E27FC236}">
                <a16:creationId xmlns:a16="http://schemas.microsoft.com/office/drawing/2014/main" id="{6133A0A7-B34A-4E65-A60D-CC2FC978EB5B}"/>
              </a:ext>
            </a:extLst>
          </p:cNvPr>
          <p:cNvSpPr txBox="1">
            <a:spLocks/>
          </p:cNvSpPr>
          <p:nvPr/>
        </p:nvSpPr>
        <p:spPr>
          <a:xfrm>
            <a:off x="2039175" y="1807125"/>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Operating system : </a:t>
            </a:r>
            <a:r>
              <a:rPr lang="en-US" sz="2800" dirty="0">
                <a:latin typeface="Times New Roman"/>
                <a:ea typeface="Times New Roman"/>
                <a:cs typeface="Times New Roman"/>
                <a:sym typeface="Times New Roman"/>
              </a:rPr>
              <a:t>Windows 8 or above, Linux, Ubuntu..</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Front-end :</a:t>
            </a:r>
            <a:r>
              <a:rPr lang="en-US" sz="2800" dirty="0">
                <a:latin typeface="Times New Roman"/>
                <a:ea typeface="Times New Roman"/>
                <a:cs typeface="Times New Roman"/>
                <a:sym typeface="Times New Roman"/>
              </a:rPr>
              <a:t> Python</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Design tool :</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Tkinder</a:t>
            </a:r>
            <a:r>
              <a:rPr lang="en-US" sz="2800" dirty="0">
                <a:latin typeface="Times New Roman"/>
                <a:ea typeface="Times New Roman"/>
                <a:cs typeface="Times New Roman"/>
                <a:sym typeface="Times New Roman"/>
              </a:rPr>
              <a:t>  </a:t>
            </a:r>
          </a:p>
          <a:p>
            <a:pPr marL="457200" indent="0">
              <a:lnSpc>
                <a:spcPct val="95000"/>
              </a:lnSpc>
              <a:spcAft>
                <a:spcPts val="1200"/>
              </a:spcAft>
              <a:buSzPts val="523"/>
              <a:buFont typeface="Calibri" panose="020F0502020204030204" pitchFamily="34" charset="0"/>
              <a:buNone/>
            </a:pPr>
            <a:endParaRPr lang="en-US" sz="955" dirty="0"/>
          </a:p>
        </p:txBody>
      </p:sp>
      <p:sp>
        <p:nvSpPr>
          <p:cNvPr id="4" name="TextBox 3">
            <a:extLst>
              <a:ext uri="{FF2B5EF4-FFF2-40B4-BE49-F238E27FC236}">
                <a16:creationId xmlns:a16="http://schemas.microsoft.com/office/drawing/2014/main" id="{13EB05CB-AA31-4B72-BB44-5A24959CF1F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3072B6E1-6A0C-46A5-8EEA-B16FBB8F944C}"/>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9902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3;p12">
            <a:extLst>
              <a:ext uri="{FF2B5EF4-FFF2-40B4-BE49-F238E27FC236}">
                <a16:creationId xmlns:a16="http://schemas.microsoft.com/office/drawing/2014/main" id="{307319C7-91C1-4179-972A-2482C45A19A8}"/>
              </a:ext>
            </a:extLst>
          </p:cNvPr>
          <p:cNvSpPr txBox="1">
            <a:spLocks/>
          </p:cNvSpPr>
          <p:nvPr/>
        </p:nvSpPr>
        <p:spPr>
          <a:xfrm>
            <a:off x="3835950" y="356940"/>
            <a:ext cx="3974550" cy="6889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Hardware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84;p12">
            <a:extLst>
              <a:ext uri="{FF2B5EF4-FFF2-40B4-BE49-F238E27FC236}">
                <a16:creationId xmlns:a16="http://schemas.microsoft.com/office/drawing/2014/main" id="{7FB1BE95-D5EF-4388-AB3E-7AAA643B1320}"/>
              </a:ext>
            </a:extLst>
          </p:cNvPr>
          <p:cNvSpPr txBox="1">
            <a:spLocks/>
          </p:cNvSpPr>
          <p:nvPr/>
        </p:nvSpPr>
        <p:spPr>
          <a:xfrm>
            <a:off x="1835700" y="208335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Processor :</a:t>
            </a:r>
            <a:r>
              <a:rPr lang="en-US" sz="2800">
                <a:latin typeface="Times New Roman"/>
                <a:ea typeface="Times New Roman"/>
                <a:cs typeface="Times New Roman"/>
                <a:sym typeface="Times New Roman"/>
              </a:rPr>
              <a:t> Intel /  AMD</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RAM :</a:t>
            </a:r>
            <a:r>
              <a:rPr lang="en-US" sz="2800">
                <a:latin typeface="Times New Roman"/>
                <a:ea typeface="Times New Roman"/>
                <a:cs typeface="Times New Roman"/>
                <a:sym typeface="Times New Roman"/>
              </a:rPr>
              <a:t> Minimum 4 GB of free RAM</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Hard disk : </a:t>
            </a:r>
            <a:r>
              <a:rPr lang="en-US" sz="2800">
                <a:latin typeface="Times New Roman"/>
                <a:ea typeface="Times New Roman"/>
                <a:cs typeface="Times New Roman"/>
                <a:sym typeface="Times New Roman"/>
              </a:rPr>
              <a:t>2.5 GB and another 1 GB for caches</a:t>
            </a:r>
            <a:endParaRPr lang="en-US" sz="2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88BBFDE8-FCB4-4F73-8061-FA40C65CCA3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0BE7EFEF-5985-46A7-B171-57F0DCB81B0E}"/>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63317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3">
            <a:extLst>
              <a:ext uri="{FF2B5EF4-FFF2-40B4-BE49-F238E27FC236}">
                <a16:creationId xmlns:a16="http://schemas.microsoft.com/office/drawing/2014/main" id="{EF9D5D7A-5E93-4602-9E1C-B1DEDAC9BD48}"/>
              </a:ext>
            </a:extLst>
          </p:cNvPr>
          <p:cNvSpPr txBox="1">
            <a:spLocks/>
          </p:cNvSpPr>
          <p:nvPr/>
        </p:nvSpPr>
        <p:spPr>
          <a:xfrm>
            <a:off x="1835700" y="171450"/>
            <a:ext cx="8520600" cy="121920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SRS Document</a:t>
            </a:r>
            <a:endParaRPr lang="en-GB" b="1" u="sng" dirty="0">
              <a:solidFill>
                <a:schemeClr val="accent1"/>
              </a:solidFill>
              <a:latin typeface="Times New Roman"/>
              <a:ea typeface="Times New Roman"/>
              <a:cs typeface="Times New Roman"/>
              <a:sym typeface="Times New Roman"/>
            </a:endParaRPr>
          </a:p>
        </p:txBody>
      </p:sp>
      <p:sp>
        <p:nvSpPr>
          <p:cNvPr id="3" name="Google Shape;193;p13">
            <a:extLst>
              <a:ext uri="{FF2B5EF4-FFF2-40B4-BE49-F238E27FC236}">
                <a16:creationId xmlns:a16="http://schemas.microsoft.com/office/drawing/2014/main" id="{6DBAAA08-E37F-46FA-BB70-38A1FC939167}"/>
              </a:ext>
            </a:extLst>
          </p:cNvPr>
          <p:cNvSpPr txBox="1">
            <a:spLocks/>
          </p:cNvSpPr>
          <p:nvPr/>
        </p:nvSpPr>
        <p:spPr>
          <a:xfrm>
            <a:off x="1835700" y="1488809"/>
            <a:ext cx="8520600" cy="3880382"/>
          </a:xfrm>
          <a:prstGeom prst="rect">
            <a:avLst/>
          </a:prstGeom>
          <a:noFill/>
          <a:ln>
            <a:noFill/>
          </a:ln>
        </p:spPr>
        <p:txBody>
          <a:bodyPr spcFirstLastPara="1" wrap="square" lIns="91425" tIns="91425" rIns="91425" bIns="91425" anchor="t" anchorCtr="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is a detailed description of a software system.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describes how the system will be expected to perform.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Developed with its functional and non functional requirements.</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Describes the features and </a:t>
            </a:r>
            <a:r>
              <a:rPr lang="en-US" sz="3922" dirty="0" err="1">
                <a:latin typeface="Times New Roman"/>
                <a:ea typeface="Times New Roman"/>
                <a:cs typeface="Times New Roman"/>
                <a:sym typeface="Times New Roman"/>
              </a:rPr>
              <a:t>behaviour</a:t>
            </a:r>
            <a:r>
              <a:rPr lang="en-US" sz="3922" dirty="0">
                <a:latin typeface="Times New Roman"/>
                <a:ea typeface="Times New Roman"/>
                <a:cs typeface="Times New Roman"/>
                <a:sym typeface="Times New Roman"/>
              </a:rPr>
              <a:t> of a system or software application.</a:t>
            </a:r>
            <a:endParaRPr lang="en-US" dirty="0"/>
          </a:p>
          <a:p>
            <a:pPr marL="457200" indent="-402968">
              <a:lnSpc>
                <a:spcPct val="115000"/>
              </a:lnSpc>
              <a:spcBef>
                <a:spcPts val="0"/>
              </a:spcBef>
              <a:spcAft>
                <a:spcPts val="0"/>
              </a:spcAft>
              <a:buFont typeface="Times New Roman"/>
              <a:buChar char="●"/>
            </a:pPr>
            <a:r>
              <a:rPr lang="en-US" sz="4000" dirty="0">
                <a:latin typeface="Times New Roman"/>
                <a:ea typeface="Times New Roman"/>
                <a:cs typeface="Times New Roman"/>
                <a:sym typeface="Times New Roman"/>
              </a:rPr>
              <a:t>Our software requirement specification document can be found </a:t>
            </a:r>
            <a:r>
              <a:rPr lang="en-US" sz="4000" dirty="0">
                <a:latin typeface="Times New Roman"/>
                <a:ea typeface="Times New Roman"/>
                <a:cs typeface="Times New Roman"/>
                <a:sym typeface="Times New Roman"/>
                <a:hlinkClick r:id="rId2"/>
              </a:rPr>
              <a:t>here</a:t>
            </a:r>
            <a:r>
              <a:rPr lang="en-US" sz="4000" dirty="0">
                <a:latin typeface="Times New Roman"/>
                <a:ea typeface="Times New Roman"/>
                <a:cs typeface="Times New Roman"/>
                <a:sym typeface="Times New Roman"/>
              </a:rPr>
              <a:t>.</a:t>
            </a:r>
          </a:p>
          <a:p>
            <a:pPr marL="54231" indent="0">
              <a:lnSpc>
                <a:spcPct val="115000"/>
              </a:lnSpc>
              <a:spcBef>
                <a:spcPts val="0"/>
              </a:spcBef>
              <a:spcAft>
                <a:spcPts val="0"/>
              </a:spcAft>
              <a:buFont typeface="Calibri" panose="020F0502020204030204" pitchFamily="34" charset="0"/>
              <a:buNone/>
            </a:pPr>
            <a:endParaRPr lang="en-US" sz="3922" dirty="0">
              <a:latin typeface="Times New Roman"/>
              <a:ea typeface="Times New Roman"/>
              <a:cs typeface="Times New Roman"/>
              <a:sym typeface="Times New Roman"/>
            </a:endParaRPr>
          </a:p>
          <a:p>
            <a:pPr marL="914400" indent="0">
              <a:lnSpc>
                <a:spcPct val="115000"/>
              </a:lnSpc>
              <a:spcAft>
                <a:spcPts val="1200"/>
              </a:spcAft>
              <a:buSzPct val="142857"/>
              <a:buFont typeface="Calibri" panose="020F0502020204030204" pitchFamily="34" charset="0"/>
              <a:buNone/>
            </a:pPr>
            <a:endParaRPr lang="en-US" dirty="0"/>
          </a:p>
        </p:txBody>
      </p:sp>
      <p:sp>
        <p:nvSpPr>
          <p:cNvPr id="4" name="TextBox 3">
            <a:extLst>
              <a:ext uri="{FF2B5EF4-FFF2-40B4-BE49-F238E27FC236}">
                <a16:creationId xmlns:a16="http://schemas.microsoft.com/office/drawing/2014/main" id="{FC62FAED-A82A-4B1A-B9A5-483C103D401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6BE6D92F-8FA8-4F72-8FE4-BC5C7D10C96A}"/>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57026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433418-CC63-47D7-B4A3-7184CC00F121}"/>
              </a:ext>
            </a:extLst>
          </p:cNvPr>
          <p:cNvSpPr txBox="1"/>
          <p:nvPr/>
        </p:nvSpPr>
        <p:spPr>
          <a:xfrm>
            <a:off x="5172075" y="333375"/>
            <a:ext cx="1847850"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Design </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8069BF-3923-405C-983E-59397E01058D}"/>
              </a:ext>
            </a:extLst>
          </p:cNvPr>
          <p:cNvSpPr txBox="1"/>
          <p:nvPr/>
        </p:nvSpPr>
        <p:spPr>
          <a:xfrm>
            <a:off x="2190750" y="1187826"/>
            <a:ext cx="9677400" cy="523220"/>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This system is designed to reduce the flaws of existing system</a:t>
            </a:r>
          </a:p>
        </p:txBody>
      </p:sp>
      <p:sp>
        <p:nvSpPr>
          <p:cNvPr id="6" name="TextBox 5">
            <a:extLst>
              <a:ext uri="{FF2B5EF4-FFF2-40B4-BE49-F238E27FC236}">
                <a16:creationId xmlns:a16="http://schemas.microsoft.com/office/drawing/2014/main" id="{4076882A-626C-4CDE-BD56-AD5EBC3506D5}"/>
              </a:ext>
            </a:extLst>
          </p:cNvPr>
          <p:cNvSpPr txBox="1"/>
          <p:nvPr/>
        </p:nvSpPr>
        <p:spPr>
          <a:xfrm>
            <a:off x="2257425" y="1748431"/>
            <a:ext cx="767715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Reduces paper work</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1A0141-1FEB-467E-B3E7-99F9BFD2BEE1}"/>
              </a:ext>
            </a:extLst>
          </p:cNvPr>
          <p:cNvSpPr txBox="1"/>
          <p:nvPr/>
        </p:nvSpPr>
        <p:spPr>
          <a:xfrm>
            <a:off x="2266950" y="2299511"/>
            <a:ext cx="70866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Mark attendance effortlessly</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96BC7D-217E-408F-A107-6A91B0BF2987}"/>
              </a:ext>
            </a:extLst>
          </p:cNvPr>
          <p:cNvSpPr txBox="1"/>
          <p:nvPr/>
        </p:nvSpPr>
        <p:spPr>
          <a:xfrm>
            <a:off x="723900" y="2905780"/>
            <a:ext cx="889635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Major modules in this application </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99BF07-62A5-4303-BC4B-2B81D2E68809}"/>
              </a:ext>
            </a:extLst>
          </p:cNvPr>
          <p:cNvSpPr txBox="1"/>
          <p:nvPr/>
        </p:nvSpPr>
        <p:spPr>
          <a:xfrm>
            <a:off x="1238250" y="3539909"/>
            <a:ext cx="52197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student registration</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B6FFFA-7E2C-473A-9631-33D97A39BECA}"/>
              </a:ext>
            </a:extLst>
          </p:cNvPr>
          <p:cNvSpPr txBox="1"/>
          <p:nvPr/>
        </p:nvSpPr>
        <p:spPr>
          <a:xfrm flipH="1">
            <a:off x="1238250" y="4174038"/>
            <a:ext cx="4953001"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face recognition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A02498-0BAB-4486-8E29-29A42A806301}"/>
              </a:ext>
            </a:extLst>
          </p:cNvPr>
          <p:cNvSpPr txBox="1"/>
          <p:nvPr/>
        </p:nvSpPr>
        <p:spPr>
          <a:xfrm>
            <a:off x="1238250" y="4836742"/>
            <a:ext cx="4552950" cy="523220"/>
          </a:xfrm>
          <a:prstGeom prst="rect">
            <a:avLst/>
          </a:prstGeom>
          <a:noFill/>
        </p:spPr>
        <p:txBody>
          <a:bodyPr wrap="square" rtlCol="0">
            <a:spAutoFit/>
          </a:bodyPr>
          <a:lstStyle/>
          <a:p>
            <a:r>
              <a:rPr lang="en-US" sz="2800" dirty="0">
                <a:solidFill>
                  <a:schemeClr val="accent1"/>
                </a:solidFill>
              </a:rPr>
              <a:t>*</a:t>
            </a:r>
            <a:r>
              <a:rPr lang="en-US" sz="2800" dirty="0">
                <a:latin typeface="Times New Roman" panose="02020603050405020304" pitchFamily="18" charset="0"/>
                <a:cs typeface="Times New Roman" panose="02020603050405020304" pitchFamily="18" charset="0"/>
              </a:rPr>
              <a:t>view student attendance</a:t>
            </a:r>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18DD913-47CE-4A74-BF83-5D86A354AC8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FDD8153F-5047-4D90-B633-8B8F28258EBC}"/>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89815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E62BD-0CB5-4346-8DAD-41B5A4C82EF2}"/>
              </a:ext>
            </a:extLst>
          </p:cNvPr>
          <p:cNvSpPr txBox="1"/>
          <p:nvPr/>
        </p:nvSpPr>
        <p:spPr>
          <a:xfrm>
            <a:off x="942974" y="228600"/>
            <a:ext cx="3495676"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Modules description</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074BCC-0127-4478-9EB9-470E467525B1}"/>
              </a:ext>
            </a:extLst>
          </p:cNvPr>
          <p:cNvSpPr txBox="1"/>
          <p:nvPr/>
        </p:nvSpPr>
        <p:spPr>
          <a:xfrm>
            <a:off x="828675" y="751820"/>
            <a:ext cx="3962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Student registration:-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8DA235-5C3C-42CD-97C7-84E626C68527}"/>
              </a:ext>
            </a:extLst>
          </p:cNvPr>
          <p:cNvSpPr txBox="1"/>
          <p:nvPr/>
        </p:nvSpPr>
        <p:spPr>
          <a:xfrm>
            <a:off x="3305175" y="1370290"/>
            <a:ext cx="862965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*Registration of students are carried out here</a:t>
            </a:r>
          </a:p>
          <a:p>
            <a:r>
              <a:rPr lang="en-US" sz="2400" dirty="0">
                <a:latin typeface="Times New Roman" panose="02020603050405020304" pitchFamily="18" charset="0"/>
                <a:cs typeface="Times New Roman" panose="02020603050405020304" pitchFamily="18" charset="0"/>
              </a:rPr>
              <a:t>*All details are stored here and can be updated if it is required</a:t>
            </a:r>
          </a:p>
        </p:txBody>
      </p:sp>
      <p:sp>
        <p:nvSpPr>
          <p:cNvPr id="6" name="TextBox 5">
            <a:extLst>
              <a:ext uri="{FF2B5EF4-FFF2-40B4-BE49-F238E27FC236}">
                <a16:creationId xmlns:a16="http://schemas.microsoft.com/office/drawing/2014/main" id="{BEFB1F37-7814-4484-A524-925C299C8147}"/>
              </a:ext>
            </a:extLst>
          </p:cNvPr>
          <p:cNvSpPr txBox="1"/>
          <p:nvPr/>
        </p:nvSpPr>
        <p:spPr>
          <a:xfrm>
            <a:off x="828675" y="2598837"/>
            <a:ext cx="323659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Face recognition:-</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59878-EE9B-449D-88E9-8729E42D4C48}"/>
              </a:ext>
            </a:extLst>
          </p:cNvPr>
          <p:cNvSpPr txBox="1"/>
          <p:nvPr/>
        </p:nvSpPr>
        <p:spPr>
          <a:xfrm>
            <a:off x="3305175" y="3212068"/>
            <a:ext cx="58769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attendance is being taken using face    recognition </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6216B3-1C4F-4D0D-BBBF-9065774CFE48}"/>
              </a:ext>
            </a:extLst>
          </p:cNvPr>
          <p:cNvSpPr txBox="1"/>
          <p:nvPr/>
        </p:nvSpPr>
        <p:spPr>
          <a:xfrm>
            <a:off x="790574" y="4377572"/>
            <a:ext cx="423862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View student attendance:-</a:t>
            </a:r>
            <a:endParaRPr lang="en-IN"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A72F310-CA56-4B7A-885A-36948574267E}"/>
              </a:ext>
            </a:extLst>
          </p:cNvPr>
          <p:cNvSpPr txBox="1"/>
          <p:nvPr/>
        </p:nvSpPr>
        <p:spPr>
          <a:xfrm>
            <a:off x="3305175" y="5053846"/>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*Attendance details of students can be viewed</a:t>
            </a:r>
          </a:p>
          <a:p>
            <a:r>
              <a:rPr lang="en-US" sz="2400" dirty="0">
                <a:latin typeface="Times New Roman" panose="02020603050405020304" pitchFamily="18" charset="0"/>
                <a:cs typeface="Times New Roman" panose="02020603050405020304" pitchFamily="18" charset="0"/>
              </a:rPr>
              <a:t>*Attendance details can be downloaded</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F7E33BB-B65D-4EAA-BA13-0F785330A39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BAC5A429-4BA8-41B1-A38F-185581116CD4}"/>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49844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0DCA8-5819-42DC-86BB-B41461358B83}"/>
              </a:ext>
            </a:extLst>
          </p:cNvPr>
          <p:cNvSpPr txBox="1"/>
          <p:nvPr/>
        </p:nvSpPr>
        <p:spPr>
          <a:xfrm>
            <a:off x="3626643" y="219074"/>
            <a:ext cx="4938713"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Data flow diagrams</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94DFD5-0C94-49DF-9BE7-DE297F3E528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91F6A3E7-EF5A-4068-B368-D584F3767ECD}"/>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7" name="Picture 6">
            <a:extLst>
              <a:ext uri="{FF2B5EF4-FFF2-40B4-BE49-F238E27FC236}">
                <a16:creationId xmlns:a16="http://schemas.microsoft.com/office/drawing/2014/main" id="{58D33665-8430-482F-A911-D440E2C19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711354"/>
            <a:ext cx="7239000" cy="4003646"/>
          </a:xfrm>
          <a:prstGeom prst="rect">
            <a:avLst/>
          </a:prstGeom>
        </p:spPr>
      </p:pic>
      <p:sp>
        <p:nvSpPr>
          <p:cNvPr id="8" name="TextBox 7">
            <a:extLst>
              <a:ext uri="{FF2B5EF4-FFF2-40B4-BE49-F238E27FC236}">
                <a16:creationId xmlns:a16="http://schemas.microsoft.com/office/drawing/2014/main" id="{8F261E9F-2079-4191-B764-EA145CD0B13E}"/>
              </a:ext>
            </a:extLst>
          </p:cNvPr>
          <p:cNvSpPr txBox="1"/>
          <p:nvPr/>
        </p:nvSpPr>
        <p:spPr>
          <a:xfrm>
            <a:off x="5677551" y="1400961"/>
            <a:ext cx="836896" cy="369332"/>
          </a:xfrm>
          <a:prstGeom prst="rect">
            <a:avLst/>
          </a:prstGeom>
          <a:noFill/>
        </p:spPr>
        <p:txBody>
          <a:bodyPr wrap="none" rtlCol="0">
            <a:spAutoFit/>
          </a:bodyPr>
          <a:lstStyle/>
          <a:p>
            <a:r>
              <a:rPr lang="en-US" dirty="0"/>
              <a:t>Level 0</a:t>
            </a:r>
          </a:p>
        </p:txBody>
      </p:sp>
    </p:spTree>
    <p:extLst>
      <p:ext uri="{BB962C8B-B14F-4D97-AF65-F5344CB8AC3E}">
        <p14:creationId xmlns:p14="http://schemas.microsoft.com/office/powerpoint/2010/main" val="146104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5CDFF-6858-4EB3-B88E-4EA68D2BFDE0}"/>
              </a:ext>
            </a:extLst>
          </p:cNvPr>
          <p:cNvSpPr txBox="1"/>
          <p:nvPr/>
        </p:nvSpPr>
        <p:spPr>
          <a:xfrm>
            <a:off x="5100637" y="114298"/>
            <a:ext cx="1990725"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Level 1</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C22C3F-4954-424C-82D3-ECCC0B00A781}"/>
              </a:ext>
            </a:extLst>
          </p:cNvPr>
          <p:cNvSpPr txBox="1"/>
          <p:nvPr/>
        </p:nvSpPr>
        <p:spPr>
          <a:xfrm>
            <a:off x="647700" y="883739"/>
            <a:ext cx="1710725" cy="523220"/>
          </a:xfrm>
          <a:prstGeom prst="rect">
            <a:avLst/>
          </a:prstGeom>
          <a:noFill/>
        </p:spPr>
        <p:txBody>
          <a:bodyPr wrap="non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Staff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5BF405-DE6C-487F-92DE-3BA642A65CF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2CDACE51-C177-4AC8-924F-5B1734CCE3D1}"/>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8" name="Picture 7">
            <a:extLst>
              <a:ext uri="{FF2B5EF4-FFF2-40B4-BE49-F238E27FC236}">
                <a16:creationId xmlns:a16="http://schemas.microsoft.com/office/drawing/2014/main" id="{64928E7F-86D2-4579-A24F-4142AD216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03" y="1945907"/>
            <a:ext cx="8235593" cy="2966185"/>
          </a:xfrm>
          <a:prstGeom prst="rect">
            <a:avLst/>
          </a:prstGeom>
        </p:spPr>
      </p:pic>
    </p:spTree>
    <p:extLst>
      <p:ext uri="{BB962C8B-B14F-4D97-AF65-F5344CB8AC3E}">
        <p14:creationId xmlns:p14="http://schemas.microsoft.com/office/powerpoint/2010/main" val="279172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0A3EE-398D-40CB-948D-D98376BD5604}"/>
              </a:ext>
            </a:extLst>
          </p:cNvPr>
          <p:cNvSpPr txBox="1"/>
          <p:nvPr/>
        </p:nvSpPr>
        <p:spPr>
          <a:xfrm>
            <a:off x="504825" y="762000"/>
            <a:ext cx="510540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Student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AB41D4-9C80-424B-AA94-9E6D52FDEC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119" y="1390650"/>
            <a:ext cx="9143762" cy="4808170"/>
          </a:xfrm>
          <a:prstGeom prst="rect">
            <a:avLst/>
          </a:prstGeom>
        </p:spPr>
      </p:pic>
      <p:sp>
        <p:nvSpPr>
          <p:cNvPr id="5" name="TextBox 4">
            <a:extLst>
              <a:ext uri="{FF2B5EF4-FFF2-40B4-BE49-F238E27FC236}">
                <a16:creationId xmlns:a16="http://schemas.microsoft.com/office/drawing/2014/main" id="{00B5399F-8425-4ECA-AC26-E2C3DB90120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4F72A33D-5F4C-4AF5-B02D-8A0957D8F694}"/>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62591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2">
            <a:extLst>
              <a:ext uri="{FF2B5EF4-FFF2-40B4-BE49-F238E27FC236}">
                <a16:creationId xmlns:a16="http://schemas.microsoft.com/office/drawing/2014/main" id="{DEC3E158-26DC-424E-982E-6E3280D6F168}"/>
              </a:ext>
            </a:extLst>
          </p:cNvPr>
          <p:cNvSpPr txBox="1"/>
          <p:nvPr/>
        </p:nvSpPr>
        <p:spPr>
          <a:xfrm>
            <a:off x="4839652" y="280351"/>
            <a:ext cx="2512696"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200" b="1" u="sng" dirty="0">
                <a:solidFill>
                  <a:schemeClr val="accent1"/>
                </a:solidFill>
                <a:latin typeface="Times New Roman" panose="02020603050405020304" pitchFamily="18" charset="0"/>
                <a:ea typeface="Roboto"/>
                <a:cs typeface="Times New Roman" panose="02020603050405020304" pitchFamily="18" charset="0"/>
                <a:sym typeface="Roboto"/>
              </a:rPr>
              <a:t>Contents</a:t>
            </a:r>
            <a:endParaRPr lang="en-US" sz="3200" b="1" i="0" u="sng" strike="noStrike" cap="none" dirty="0">
              <a:solidFill>
                <a:schemeClr val="accent1"/>
              </a:solidFill>
              <a:latin typeface="Times New Roman" panose="02020603050405020304" pitchFamily="18" charset="0"/>
              <a:ea typeface="Roboto"/>
              <a:cs typeface="Times New Roman" panose="02020603050405020304" pitchFamily="18" charset="0"/>
              <a:sym typeface="Roboto"/>
            </a:endParaRPr>
          </a:p>
        </p:txBody>
      </p:sp>
      <p:graphicFrame>
        <p:nvGraphicFramePr>
          <p:cNvPr id="4" name="Table 4">
            <a:extLst>
              <a:ext uri="{FF2B5EF4-FFF2-40B4-BE49-F238E27FC236}">
                <a16:creationId xmlns:a16="http://schemas.microsoft.com/office/drawing/2014/main" id="{73B55A19-C440-48EF-BE97-01D1CF6DEBD4}"/>
              </a:ext>
            </a:extLst>
          </p:cNvPr>
          <p:cNvGraphicFramePr>
            <a:graphicFrameLocks noGrp="1"/>
          </p:cNvGraphicFramePr>
          <p:nvPr>
            <p:extLst>
              <p:ext uri="{D42A27DB-BD31-4B8C-83A1-F6EECF244321}">
                <p14:modId xmlns:p14="http://schemas.microsoft.com/office/powerpoint/2010/main" val="3625951598"/>
              </p:ext>
            </p:extLst>
          </p:nvPr>
        </p:nvGraphicFramePr>
        <p:xfrm>
          <a:off x="1674796" y="1155032"/>
          <a:ext cx="8485204" cy="4537644"/>
        </p:xfrm>
        <a:graphic>
          <a:graphicData uri="http://schemas.openxmlformats.org/drawingml/2006/table">
            <a:tbl>
              <a:tblPr firstRow="1" bandRow="1">
                <a:tableStyleId>{5C22544A-7EE6-4342-B048-85BDC9FD1C3A}</a:tableStyleId>
              </a:tblPr>
              <a:tblGrid>
                <a:gridCol w="4242602">
                  <a:extLst>
                    <a:ext uri="{9D8B030D-6E8A-4147-A177-3AD203B41FA5}">
                      <a16:colId xmlns:a16="http://schemas.microsoft.com/office/drawing/2014/main" val="343987655"/>
                    </a:ext>
                  </a:extLst>
                </a:gridCol>
                <a:gridCol w="4242602">
                  <a:extLst>
                    <a:ext uri="{9D8B030D-6E8A-4147-A177-3AD203B41FA5}">
                      <a16:colId xmlns:a16="http://schemas.microsoft.com/office/drawing/2014/main" val="4053341598"/>
                    </a:ext>
                  </a:extLst>
                </a:gridCol>
              </a:tblGrid>
              <a:tr h="514284">
                <a:tc>
                  <a:txBody>
                    <a:bodyPr/>
                    <a:lstStyle/>
                    <a:p>
                      <a:r>
                        <a:rPr lang="en-US" sz="2000" dirty="0">
                          <a:latin typeface="Times New Roman" panose="02020603050405020304" pitchFamily="18" charset="0"/>
                          <a:cs typeface="Times New Roman" panose="02020603050405020304" pitchFamily="18" charset="0"/>
                        </a:rPr>
                        <a:t>                     TOPICS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SLIDE 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662947"/>
                  </a:ext>
                </a:extLst>
              </a:tr>
              <a:tr h="358196">
                <a:tc>
                  <a:txBody>
                    <a:bodyPr/>
                    <a:lstStyle/>
                    <a:p>
                      <a:r>
                        <a:rPr lang="en-US" sz="1600" dirty="0">
                          <a:latin typeface="Times New Roman" panose="02020603050405020304" pitchFamily="18" charset="0"/>
                          <a:cs typeface="Times New Roman" panose="02020603050405020304" pitchFamily="18" charset="0"/>
                        </a:rPr>
                        <a:t>Problem statement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477445"/>
                  </a:ext>
                </a:extLst>
              </a:tr>
              <a:tr h="358196">
                <a:tc>
                  <a:txBody>
                    <a:bodyPr/>
                    <a:lstStyle/>
                    <a:p>
                      <a:r>
                        <a:rPr lang="en-US" sz="1600" dirty="0">
                          <a:latin typeface="Times New Roman" panose="02020603050405020304" pitchFamily="18" charset="0"/>
                          <a:cs typeface="Times New Roman" panose="02020603050405020304" pitchFamily="18" charset="0"/>
                        </a:rPr>
                        <a:t>Motivation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303469"/>
                  </a:ext>
                </a:extLst>
              </a:tr>
              <a:tr h="358196">
                <a:tc>
                  <a:txBody>
                    <a:bodyPr/>
                    <a:lstStyle/>
                    <a:p>
                      <a:r>
                        <a:rPr lang="en-US" sz="1600" dirty="0">
                          <a:latin typeface="Times New Roman" panose="02020603050405020304" pitchFamily="18" charset="0"/>
                          <a:cs typeface="Times New Roman" panose="02020603050405020304" pitchFamily="18" charset="0"/>
                        </a:rPr>
                        <a:t>Objectives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17538"/>
                  </a:ext>
                </a:extLst>
              </a:tr>
              <a:tr h="358196">
                <a:tc>
                  <a:txBody>
                    <a:bodyPr/>
                    <a:lstStyle/>
                    <a:p>
                      <a:r>
                        <a:rPr lang="en-US" sz="1600" dirty="0">
                          <a:latin typeface="Times New Roman" panose="02020603050405020304" pitchFamily="18" charset="0"/>
                          <a:cs typeface="Times New Roman" panose="02020603050405020304" pitchFamily="18" charset="0"/>
                        </a:rPr>
                        <a:t>Requirement gathering &amp; analysis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11  </a:t>
                      </a:r>
                    </a:p>
                  </a:txBody>
                  <a:tcPr/>
                </a:tc>
                <a:extLst>
                  <a:ext uri="{0D108BD9-81ED-4DB2-BD59-A6C34878D82A}">
                    <a16:rowId xmlns:a16="http://schemas.microsoft.com/office/drawing/2014/main" val="863174683"/>
                  </a:ext>
                </a:extLst>
              </a:tr>
              <a:tr h="358196">
                <a:tc>
                  <a:txBody>
                    <a:bodyPr/>
                    <a:lstStyle/>
                    <a:p>
                      <a:r>
                        <a:rPr lang="en-US" sz="1600" dirty="0">
                          <a:latin typeface="Times New Roman" panose="02020603050405020304" pitchFamily="18" charset="0"/>
                          <a:cs typeface="Times New Roman" panose="02020603050405020304" pitchFamily="18" charset="0"/>
                        </a:rPr>
                        <a:t>SRS document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317680"/>
                  </a:ext>
                </a:extLst>
              </a:tr>
              <a:tr h="358196">
                <a:tc>
                  <a:txBody>
                    <a:bodyPr/>
                    <a:lstStyle/>
                    <a:p>
                      <a:r>
                        <a:rPr lang="en-US" sz="1600" dirty="0">
                          <a:latin typeface="Times New Roman" panose="02020603050405020304" pitchFamily="18" charset="0"/>
                          <a:cs typeface="Times New Roman" panose="02020603050405020304" pitchFamily="18" charset="0"/>
                        </a:rPr>
                        <a:t>Design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332213"/>
                  </a:ext>
                </a:extLst>
              </a:tr>
              <a:tr h="358196">
                <a:tc>
                  <a:txBody>
                    <a:bodyPr/>
                    <a:lstStyle/>
                    <a:p>
                      <a:r>
                        <a:rPr lang="en-IN" sz="1600" dirty="0">
                          <a:latin typeface="Times New Roman" panose="02020603050405020304" pitchFamily="18" charset="0"/>
                          <a:cs typeface="Times New Roman" panose="02020603050405020304" pitchFamily="18" charset="0"/>
                        </a:rPr>
                        <a:t>Implementation </a:t>
                      </a:r>
                    </a:p>
                  </a:txBody>
                  <a:tcPr/>
                </a:tc>
                <a:tc>
                  <a:txBody>
                    <a:bodyPr/>
                    <a:lstStyle/>
                    <a:p>
                      <a:pPr algn="ctr"/>
                      <a:r>
                        <a:rPr lang="en-IN" dirty="0">
                          <a:latin typeface="Times New Roman" panose="02020603050405020304" pitchFamily="18" charset="0"/>
                          <a:cs typeface="Times New Roman" panose="02020603050405020304" pitchFamily="18" charset="0"/>
                        </a:rPr>
                        <a:t>                             21</a:t>
                      </a:r>
                    </a:p>
                  </a:txBody>
                  <a:tcPr/>
                </a:tc>
                <a:extLst>
                  <a:ext uri="{0D108BD9-81ED-4DB2-BD59-A6C34878D82A}">
                    <a16:rowId xmlns:a16="http://schemas.microsoft.com/office/drawing/2014/main" val="2844050276"/>
                  </a:ext>
                </a:extLst>
              </a:tr>
              <a:tr h="358196">
                <a:tc>
                  <a:txBody>
                    <a:bodyPr/>
                    <a:lstStyle/>
                    <a:p>
                      <a:r>
                        <a:rPr lang="en-IN" sz="1600" dirty="0">
                          <a:latin typeface="Times New Roman" panose="02020603050405020304" pitchFamily="18" charset="0"/>
                          <a:cs typeface="Times New Roman" panose="02020603050405020304" pitchFamily="18" charset="0"/>
                        </a:rPr>
                        <a:t>Testing </a:t>
                      </a:r>
                    </a:p>
                  </a:txBody>
                  <a:tcPr/>
                </a:tc>
                <a:tc>
                  <a:txBody>
                    <a:bodyPr/>
                    <a:lstStyle/>
                    <a:p>
                      <a:pPr algn="ctr"/>
                      <a:r>
                        <a:rPr lang="en-IN" dirty="0">
                          <a:latin typeface="Times New Roman" panose="02020603050405020304" pitchFamily="18" charset="0"/>
                          <a:cs typeface="Times New Roman" panose="02020603050405020304" pitchFamily="18" charset="0"/>
                        </a:rPr>
                        <a:t>                             32</a:t>
                      </a:r>
                    </a:p>
                  </a:txBody>
                  <a:tcPr/>
                </a:tc>
                <a:extLst>
                  <a:ext uri="{0D108BD9-81ED-4DB2-BD59-A6C34878D82A}">
                    <a16:rowId xmlns:a16="http://schemas.microsoft.com/office/drawing/2014/main" val="4053554553"/>
                  </a:ext>
                </a:extLst>
              </a:tr>
              <a:tr h="358196">
                <a:tc>
                  <a:txBody>
                    <a:bodyPr/>
                    <a:lstStyle/>
                    <a:p>
                      <a:r>
                        <a:rPr lang="en-IN" sz="1600" dirty="0">
                          <a:latin typeface="Times New Roman" panose="02020603050405020304" pitchFamily="18" charset="0"/>
                          <a:cs typeface="Times New Roman" panose="02020603050405020304" pitchFamily="18" charset="0"/>
                        </a:rPr>
                        <a:t>Future perspectives </a:t>
                      </a:r>
                    </a:p>
                  </a:txBody>
                  <a:tcPr/>
                </a:tc>
                <a:tc>
                  <a:txBody>
                    <a:bodyPr/>
                    <a:lstStyle/>
                    <a:p>
                      <a:pPr algn="ctr"/>
                      <a:r>
                        <a:rPr lang="en-IN" dirty="0">
                          <a:latin typeface="Times New Roman" panose="02020603050405020304" pitchFamily="18" charset="0"/>
                          <a:cs typeface="Times New Roman" panose="02020603050405020304" pitchFamily="18" charset="0"/>
                        </a:rPr>
                        <a:t>                             43</a:t>
                      </a:r>
                    </a:p>
                  </a:txBody>
                  <a:tcPr/>
                </a:tc>
                <a:extLst>
                  <a:ext uri="{0D108BD9-81ED-4DB2-BD59-A6C34878D82A}">
                    <a16:rowId xmlns:a16="http://schemas.microsoft.com/office/drawing/2014/main" val="3196640481"/>
                  </a:ext>
                </a:extLst>
              </a:tr>
              <a:tr h="358196">
                <a:tc>
                  <a:txBody>
                    <a:bodyPr/>
                    <a:lstStyle/>
                    <a:p>
                      <a:r>
                        <a:rPr lang="en-IN" sz="1600" dirty="0" err="1">
                          <a:latin typeface="Times New Roman" panose="02020603050405020304" pitchFamily="18" charset="0"/>
                          <a:cs typeface="Times New Roman" panose="02020603050405020304" pitchFamily="18" charset="0"/>
                        </a:rPr>
                        <a:t>Conclussion</a:t>
                      </a:r>
                      <a:r>
                        <a:rPr lang="en-IN" sz="1600" dirty="0">
                          <a:latin typeface="Times New Roman" panose="02020603050405020304" pitchFamily="18" charset="0"/>
                          <a:cs typeface="Times New Roman" panose="02020603050405020304" pitchFamily="18" charset="0"/>
                        </a:rPr>
                        <a:t> </a:t>
                      </a:r>
                    </a:p>
                  </a:txBody>
                  <a:tcPr/>
                </a:tc>
                <a:tc>
                  <a:txBody>
                    <a:bodyPr/>
                    <a:lstStyle/>
                    <a:p>
                      <a:pPr algn="ctr"/>
                      <a:r>
                        <a:rPr lang="en-IN" dirty="0">
                          <a:latin typeface="Times New Roman" panose="02020603050405020304" pitchFamily="18" charset="0"/>
                          <a:cs typeface="Times New Roman" panose="02020603050405020304" pitchFamily="18" charset="0"/>
                        </a:rPr>
                        <a:t>                             44</a:t>
                      </a:r>
                    </a:p>
                  </a:txBody>
                  <a:tcPr/>
                </a:tc>
                <a:extLst>
                  <a:ext uri="{0D108BD9-81ED-4DB2-BD59-A6C34878D82A}">
                    <a16:rowId xmlns:a16="http://schemas.microsoft.com/office/drawing/2014/main" val="2448394741"/>
                  </a:ext>
                </a:extLst>
              </a:tr>
              <a:tr h="358196">
                <a:tc>
                  <a:txBody>
                    <a:bodyPr/>
                    <a:lstStyle/>
                    <a:p>
                      <a:r>
                        <a:rPr lang="en-US" sz="1600" dirty="0" err="1">
                          <a:latin typeface="Times New Roman" panose="02020603050405020304" pitchFamily="18" charset="0"/>
                          <a:cs typeface="Times New Roman" panose="02020603050405020304" pitchFamily="18" charset="0"/>
                        </a:rPr>
                        <a:t>Refferences</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9109708"/>
                  </a:ext>
                </a:extLst>
              </a:tr>
            </a:tbl>
          </a:graphicData>
        </a:graphic>
      </p:graphicFrame>
      <p:sp>
        <p:nvSpPr>
          <p:cNvPr id="5" name="TextBox 4">
            <a:extLst>
              <a:ext uri="{FF2B5EF4-FFF2-40B4-BE49-F238E27FC236}">
                <a16:creationId xmlns:a16="http://schemas.microsoft.com/office/drawing/2014/main" id="{ECA333F9-53A9-41F2-9FA8-AA7AB654E3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CE09B947-7183-4DC9-9485-EA243B6304E6}"/>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9565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FE10F9-85AC-46E8-B52E-27AA8CADE53A}"/>
              </a:ext>
            </a:extLst>
          </p:cNvPr>
          <p:cNvSpPr/>
          <p:nvPr/>
        </p:nvSpPr>
        <p:spPr>
          <a:xfrm>
            <a:off x="1752441" y="1676065"/>
            <a:ext cx="1654810" cy="3396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effectLst/>
                <a:ea typeface="Calibri" panose="020F0502020204030204" pitchFamily="34" charset="0"/>
                <a:cs typeface="Times New Roman" panose="02020603050405020304" pitchFamily="18" charset="0"/>
              </a:rPr>
              <a:t> </a:t>
            </a:r>
            <a:endParaRPr lang="en-IN" sz="1100">
              <a:effectLs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0F20167-2850-4C42-8BA2-BB441BC51F18}"/>
              </a:ext>
            </a:extLst>
          </p:cNvPr>
          <p:cNvSpPr>
            <a:spLocks noChangeArrowheads="1"/>
          </p:cNvSpPr>
          <p:nvPr/>
        </p:nvSpPr>
        <p:spPr bwMode="auto">
          <a:xfrm>
            <a:off x="2068077" y="2562420"/>
            <a:ext cx="1006475" cy="4343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Staff</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A3D756D5-E749-4787-B8F6-AB472970DA2F}"/>
              </a:ext>
            </a:extLst>
          </p:cNvPr>
          <p:cNvSpPr>
            <a:spLocks noChangeArrowheads="1"/>
          </p:cNvSpPr>
          <p:nvPr/>
        </p:nvSpPr>
        <p:spPr bwMode="auto">
          <a:xfrm>
            <a:off x="2102250" y="4349433"/>
            <a:ext cx="1012825" cy="315969"/>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D0C95D0-22FE-49FC-B4FB-D39ED4C9BDF3}"/>
              </a:ext>
            </a:extLst>
          </p:cNvPr>
          <p:cNvSpPr/>
          <p:nvPr/>
        </p:nvSpPr>
        <p:spPr>
          <a:xfrm>
            <a:off x="4265295" y="1444715"/>
            <a:ext cx="2014537" cy="377037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solidFill>
                  <a:srgbClr val="0D0D0D"/>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9E8FA45-EAD4-44C4-87E6-6269877C7FD8}"/>
              </a:ext>
            </a:extLst>
          </p:cNvPr>
          <p:cNvSpPr/>
          <p:nvPr/>
        </p:nvSpPr>
        <p:spPr>
          <a:xfrm>
            <a:off x="4477066" y="1935955"/>
            <a:ext cx="1573530" cy="1060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7">
            <a:extLst>
              <a:ext uri="{FF2B5EF4-FFF2-40B4-BE49-F238E27FC236}">
                <a16:creationId xmlns:a16="http://schemas.microsoft.com/office/drawing/2014/main" id="{4A0FD8E7-9ABE-4DC0-BE7C-20D5E6C60BD0}"/>
              </a:ext>
            </a:extLst>
          </p:cNvPr>
          <p:cNvSpPr>
            <a:spLocks noChangeArrowheads="1"/>
          </p:cNvSpPr>
          <p:nvPr/>
        </p:nvSpPr>
        <p:spPr bwMode="auto">
          <a:xfrm>
            <a:off x="4599938" y="4264108"/>
            <a:ext cx="1377950" cy="48661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capturing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5A9410D8-77D6-4D47-91AF-CA975C769E72}"/>
              </a:ext>
            </a:extLst>
          </p:cNvPr>
          <p:cNvSpPr>
            <a:spLocks noChangeArrowheads="1"/>
          </p:cNvSpPr>
          <p:nvPr/>
        </p:nvSpPr>
        <p:spPr bwMode="auto">
          <a:xfrm>
            <a:off x="4658992" y="2114749"/>
            <a:ext cx="1152525" cy="571325"/>
          </a:xfrm>
          <a:prstGeom prst="rect">
            <a:avLst/>
          </a:prstGeom>
          <a:solidFill>
            <a:srgbClr val="2F549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ylinder 9">
            <a:extLst>
              <a:ext uri="{FF2B5EF4-FFF2-40B4-BE49-F238E27FC236}">
                <a16:creationId xmlns:a16="http://schemas.microsoft.com/office/drawing/2014/main" id="{A15A149F-89C3-4791-BB77-3B5274868864}"/>
              </a:ext>
            </a:extLst>
          </p:cNvPr>
          <p:cNvSpPr/>
          <p:nvPr/>
        </p:nvSpPr>
        <p:spPr>
          <a:xfrm>
            <a:off x="8230551" y="2064793"/>
            <a:ext cx="1405890" cy="2220414"/>
          </a:xfrm>
          <a:prstGeom prst="ca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1">
            <a:extLst>
              <a:ext uri="{FF2B5EF4-FFF2-40B4-BE49-F238E27FC236}">
                <a16:creationId xmlns:a16="http://schemas.microsoft.com/office/drawing/2014/main" id="{94A3DD0B-11EF-4D5D-902D-F25E01597B01}"/>
              </a:ext>
            </a:extLst>
          </p:cNvPr>
          <p:cNvSpPr>
            <a:spLocks noChangeArrowheads="1"/>
          </p:cNvSpPr>
          <p:nvPr/>
        </p:nvSpPr>
        <p:spPr bwMode="auto">
          <a:xfrm>
            <a:off x="8149906" y="4349433"/>
            <a:ext cx="1619250" cy="565917"/>
          </a:xfrm>
          <a:prstGeom prst="rect">
            <a:avLst/>
          </a:prstGeom>
          <a:solidFill>
            <a:srgbClr val="FFFFFF"/>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Automatic attendance                 system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c 11">
            <a:extLst>
              <a:ext uri="{FF2B5EF4-FFF2-40B4-BE49-F238E27FC236}">
                <a16:creationId xmlns:a16="http://schemas.microsoft.com/office/drawing/2014/main" id="{5D2C5F3E-1C98-4947-AAF6-7817C4342FE9}"/>
              </a:ext>
            </a:extLst>
          </p:cNvPr>
          <p:cNvSpPr/>
          <p:nvPr/>
        </p:nvSpPr>
        <p:spPr>
          <a:xfrm rot="10800000">
            <a:off x="8146731" y="2728272"/>
            <a:ext cx="1573530" cy="700728"/>
          </a:xfrm>
          <a:prstGeom prst="arc">
            <a:avLst>
              <a:gd name="adj1" fmla="val 11533563"/>
              <a:gd name="adj2" fmla="val 20924715"/>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9F3606E6-022F-47B1-805E-825B8A4CD152}"/>
              </a:ext>
            </a:extLst>
          </p:cNvPr>
          <p:cNvCxnSpPr>
            <a:cxnSpLocks/>
          </p:cNvCxnSpPr>
          <p:nvPr/>
        </p:nvCxnSpPr>
        <p:spPr>
          <a:xfrm>
            <a:off x="3495675" y="2794099"/>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57705DA-5235-4054-8E3B-FE1103D1336C}"/>
              </a:ext>
            </a:extLst>
          </p:cNvPr>
          <p:cNvSpPr>
            <a:spLocks noChangeArrowheads="1"/>
          </p:cNvSpPr>
          <p:nvPr/>
        </p:nvSpPr>
        <p:spPr bwMode="auto">
          <a:xfrm>
            <a:off x="180975" y="-257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22">
            <a:extLst>
              <a:ext uri="{FF2B5EF4-FFF2-40B4-BE49-F238E27FC236}">
                <a16:creationId xmlns:a16="http://schemas.microsoft.com/office/drawing/2014/main" id="{43281E0B-17FB-4543-8363-F9528825CF7B}"/>
              </a:ext>
            </a:extLst>
          </p:cNvPr>
          <p:cNvSpPr>
            <a:spLocks noChangeArrowheads="1"/>
          </p:cNvSpPr>
          <p:nvPr/>
        </p:nvSpPr>
        <p:spPr bwMode="auto">
          <a:xfrm>
            <a:off x="180975" y="69220"/>
            <a:ext cx="729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3">
            <a:extLst>
              <a:ext uri="{FF2B5EF4-FFF2-40B4-BE49-F238E27FC236}">
                <a16:creationId xmlns:a16="http://schemas.microsoft.com/office/drawing/2014/main" id="{2CE867D5-F669-4459-83C4-7484188ECE67}"/>
              </a:ext>
            </a:extLst>
          </p:cNvPr>
          <p:cNvSpPr>
            <a:spLocks noChangeArrowheads="1"/>
          </p:cNvSpPr>
          <p:nvPr/>
        </p:nvSpPr>
        <p:spPr bwMode="auto">
          <a:xfrm>
            <a:off x="180975"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0" name="Straight Arrow Connector 19">
            <a:extLst>
              <a:ext uri="{FF2B5EF4-FFF2-40B4-BE49-F238E27FC236}">
                <a16:creationId xmlns:a16="http://schemas.microsoft.com/office/drawing/2014/main" id="{5467E557-B8AB-4646-B699-FF924C3A1D59}"/>
              </a:ext>
            </a:extLst>
          </p:cNvPr>
          <p:cNvCxnSpPr>
            <a:cxnSpLocks/>
          </p:cNvCxnSpPr>
          <p:nvPr/>
        </p:nvCxnSpPr>
        <p:spPr>
          <a:xfrm>
            <a:off x="3495675" y="4507416"/>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BB0783F-CF93-4C87-A742-A53300833A1D}"/>
              </a:ext>
            </a:extLst>
          </p:cNvPr>
          <p:cNvCxnSpPr>
            <a:cxnSpLocks/>
          </p:cNvCxnSpPr>
          <p:nvPr/>
        </p:nvCxnSpPr>
        <p:spPr>
          <a:xfrm>
            <a:off x="6381750" y="3374177"/>
            <a:ext cx="169545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2F8DDD4-5F5A-403C-86F2-0A070F4BB57C}"/>
              </a:ext>
            </a:extLst>
          </p:cNvPr>
          <p:cNvSpPr txBox="1"/>
          <p:nvPr/>
        </p:nvSpPr>
        <p:spPr>
          <a:xfrm flipH="1">
            <a:off x="2209482" y="1799722"/>
            <a:ext cx="740727" cy="369332"/>
          </a:xfrm>
          <a:prstGeom prst="rect">
            <a:avLst/>
          </a:prstGeom>
          <a:noFill/>
        </p:spPr>
        <p:txBody>
          <a:bodyPr wrap="square" rtlCol="0">
            <a:spAutoFit/>
          </a:bodyPr>
          <a:lstStyle/>
          <a:p>
            <a:r>
              <a:rPr lang="en-US" dirty="0"/>
              <a:t>Users </a:t>
            </a:r>
            <a:endParaRPr lang="en-IN" dirty="0"/>
          </a:p>
        </p:txBody>
      </p:sp>
      <p:sp>
        <p:nvSpPr>
          <p:cNvPr id="24" name="TextBox 23">
            <a:extLst>
              <a:ext uri="{FF2B5EF4-FFF2-40B4-BE49-F238E27FC236}">
                <a16:creationId xmlns:a16="http://schemas.microsoft.com/office/drawing/2014/main" id="{8BAC4791-5AA8-43A7-A575-83E1EE0ED3B9}"/>
              </a:ext>
            </a:extLst>
          </p:cNvPr>
          <p:cNvSpPr txBox="1"/>
          <p:nvPr/>
        </p:nvSpPr>
        <p:spPr>
          <a:xfrm>
            <a:off x="4721222" y="1523942"/>
            <a:ext cx="1319212" cy="369332"/>
          </a:xfrm>
          <a:prstGeom prst="rect">
            <a:avLst/>
          </a:prstGeom>
          <a:noFill/>
        </p:spPr>
        <p:txBody>
          <a:bodyPr wrap="square" rtlCol="0">
            <a:spAutoFit/>
          </a:bodyPr>
          <a:lstStyle/>
          <a:p>
            <a:r>
              <a:rPr lang="en-US" dirty="0"/>
              <a:t>Processes </a:t>
            </a:r>
            <a:endParaRPr lang="en-IN" dirty="0"/>
          </a:p>
        </p:txBody>
      </p:sp>
      <p:sp>
        <p:nvSpPr>
          <p:cNvPr id="28" name="TextBox 27">
            <a:extLst>
              <a:ext uri="{FF2B5EF4-FFF2-40B4-BE49-F238E27FC236}">
                <a16:creationId xmlns:a16="http://schemas.microsoft.com/office/drawing/2014/main" id="{A44173F3-1980-4149-9449-32D679807798}"/>
              </a:ext>
            </a:extLst>
          </p:cNvPr>
          <p:cNvSpPr txBox="1"/>
          <p:nvPr/>
        </p:nvSpPr>
        <p:spPr>
          <a:xfrm>
            <a:off x="3600450" y="351477"/>
            <a:ext cx="5734050" cy="769441"/>
          </a:xfrm>
          <a:prstGeom prst="rect">
            <a:avLst/>
          </a:prstGeom>
          <a:noFill/>
        </p:spPr>
        <p:txBody>
          <a:bodyPr wrap="square" rtlCol="0">
            <a:spAutoFit/>
          </a:bodyPr>
          <a:lstStyle/>
          <a:p>
            <a:r>
              <a:rPr lang="en-US" sz="4400" b="1" u="sng" dirty="0">
                <a:solidFill>
                  <a:schemeClr val="accent1">
                    <a:lumMod val="60000"/>
                    <a:lumOff val="40000"/>
                  </a:schemeClr>
                </a:solidFill>
                <a:latin typeface="Times New Roman" panose="02020603050405020304" pitchFamily="18" charset="0"/>
                <a:cs typeface="Times New Roman" panose="02020603050405020304" pitchFamily="18" charset="0"/>
              </a:rPr>
              <a:t>Implementation </a:t>
            </a:r>
            <a:endParaRPr lang="en-IN" sz="44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3AFBAC8-42B7-4031-8C60-7639A6CC08F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0" name="Slide Number Placeholder 29">
            <a:extLst>
              <a:ext uri="{FF2B5EF4-FFF2-40B4-BE49-F238E27FC236}">
                <a16:creationId xmlns:a16="http://schemas.microsoft.com/office/drawing/2014/main" id="{A5814533-C044-493D-BE49-E34F1B1C4477}"/>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14386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CF32E-FCC6-452F-85F5-78F798802BB5}"/>
              </a:ext>
            </a:extLst>
          </p:cNvPr>
          <p:cNvSpPr>
            <a:spLocks noGrp="1"/>
          </p:cNvSpPr>
          <p:nvPr>
            <p:ph type="sldNum" sz="quarter" idx="12"/>
          </p:nvPr>
        </p:nvSpPr>
        <p:spPr/>
        <p:txBody>
          <a:bodyPr/>
          <a:lstStyle/>
          <a:p>
            <a:fld id="{4FAB73BC-B049-4115-A692-8D63A059BFB8}" type="slidenum">
              <a:rPr lang="en-US" smtClean="0"/>
              <a:t>21</a:t>
            </a:fld>
            <a:endParaRPr lang="en-US" dirty="0"/>
          </a:p>
        </p:txBody>
      </p:sp>
      <p:pic>
        <p:nvPicPr>
          <p:cNvPr id="4" name="Picture 3">
            <a:extLst>
              <a:ext uri="{FF2B5EF4-FFF2-40B4-BE49-F238E27FC236}">
                <a16:creationId xmlns:a16="http://schemas.microsoft.com/office/drawing/2014/main" id="{9D66C02C-6C94-4093-A349-A79ED4EC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741" y="1201029"/>
            <a:ext cx="9222291" cy="5187539"/>
          </a:xfrm>
          <a:prstGeom prst="rect">
            <a:avLst/>
          </a:prstGeom>
        </p:spPr>
      </p:pic>
      <p:sp>
        <p:nvSpPr>
          <p:cNvPr id="5" name="TextBox 4">
            <a:extLst>
              <a:ext uri="{FF2B5EF4-FFF2-40B4-BE49-F238E27FC236}">
                <a16:creationId xmlns:a16="http://schemas.microsoft.com/office/drawing/2014/main" id="{1FD25F29-55C5-4BB7-BAD6-396B28FF3780}"/>
              </a:ext>
            </a:extLst>
          </p:cNvPr>
          <p:cNvSpPr txBox="1"/>
          <p:nvPr/>
        </p:nvSpPr>
        <p:spPr>
          <a:xfrm>
            <a:off x="258234" y="650627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E5BF5CA7-5406-4D49-BBE2-694E94C27ED9}"/>
              </a:ext>
            </a:extLst>
          </p:cNvPr>
          <p:cNvSpPr txBox="1"/>
          <p:nvPr/>
        </p:nvSpPr>
        <p:spPr>
          <a:xfrm>
            <a:off x="4371809" y="1683"/>
            <a:ext cx="3448381" cy="830997"/>
          </a:xfrm>
          <a:prstGeom prst="rect">
            <a:avLst/>
          </a:prstGeom>
          <a:noFill/>
        </p:spPr>
        <p:txBody>
          <a:bodyPr wrap="none" rtlCol="0">
            <a:spAutoFit/>
          </a:bodyPr>
          <a:lstStyle/>
          <a:p>
            <a:pPr algn="ctr"/>
            <a:r>
              <a:rPr lang="en-US" sz="4800" dirty="0"/>
              <a:t>Sample Code</a:t>
            </a:r>
          </a:p>
        </p:txBody>
      </p:sp>
      <p:sp>
        <p:nvSpPr>
          <p:cNvPr id="6" name="TextBox 5">
            <a:extLst>
              <a:ext uri="{FF2B5EF4-FFF2-40B4-BE49-F238E27FC236}">
                <a16:creationId xmlns:a16="http://schemas.microsoft.com/office/drawing/2014/main" id="{16496799-39D5-4C45-8A26-67B78113EE25}"/>
              </a:ext>
            </a:extLst>
          </p:cNvPr>
          <p:cNvSpPr txBox="1"/>
          <p:nvPr/>
        </p:nvSpPr>
        <p:spPr>
          <a:xfrm>
            <a:off x="1484851" y="677809"/>
            <a:ext cx="2251835" cy="523220"/>
          </a:xfrm>
          <a:prstGeom prst="rect">
            <a:avLst/>
          </a:prstGeom>
          <a:noFill/>
        </p:spPr>
        <p:txBody>
          <a:bodyPr wrap="none" rtlCol="0">
            <a:spAutoFit/>
          </a:bodyPr>
          <a:lstStyle/>
          <a:p>
            <a:r>
              <a:rPr lang="en-US" sz="2800" dirty="0"/>
              <a:t>Code for tab 1</a:t>
            </a:r>
          </a:p>
        </p:txBody>
      </p:sp>
    </p:spTree>
    <p:extLst>
      <p:ext uri="{BB962C8B-B14F-4D97-AF65-F5344CB8AC3E}">
        <p14:creationId xmlns:p14="http://schemas.microsoft.com/office/powerpoint/2010/main" val="221342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3AEA01-3590-46FE-BA6E-9801BE7D043D}"/>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4" name="Picture 3">
            <a:extLst>
              <a:ext uri="{FF2B5EF4-FFF2-40B4-BE49-F238E27FC236}">
                <a16:creationId xmlns:a16="http://schemas.microsoft.com/office/drawing/2014/main" id="{ECC9BCF8-3997-4C6C-B5D7-0CEBBB33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49" y="818146"/>
            <a:ext cx="9792101" cy="5508057"/>
          </a:xfrm>
          <a:prstGeom prst="rect">
            <a:avLst/>
          </a:prstGeom>
        </p:spPr>
      </p:pic>
      <p:sp>
        <p:nvSpPr>
          <p:cNvPr id="5" name="TextBox 4">
            <a:extLst>
              <a:ext uri="{FF2B5EF4-FFF2-40B4-BE49-F238E27FC236}">
                <a16:creationId xmlns:a16="http://schemas.microsoft.com/office/drawing/2014/main" id="{1D2ABC37-406A-45B9-886D-1931E6EE9850}"/>
              </a:ext>
            </a:extLst>
          </p:cNvPr>
          <p:cNvSpPr txBox="1"/>
          <p:nvPr/>
        </p:nvSpPr>
        <p:spPr>
          <a:xfrm>
            <a:off x="258234" y="64581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D68E2F00-75B5-46C4-9790-F1866FA44B3C}"/>
              </a:ext>
            </a:extLst>
          </p:cNvPr>
          <p:cNvSpPr txBox="1"/>
          <p:nvPr/>
        </p:nvSpPr>
        <p:spPr>
          <a:xfrm>
            <a:off x="1199949" y="347131"/>
            <a:ext cx="3546035" cy="523220"/>
          </a:xfrm>
          <a:prstGeom prst="rect">
            <a:avLst/>
          </a:prstGeom>
          <a:noFill/>
        </p:spPr>
        <p:txBody>
          <a:bodyPr wrap="none" rtlCol="0">
            <a:spAutoFit/>
          </a:bodyPr>
          <a:lstStyle/>
          <a:p>
            <a:r>
              <a:rPr lang="en-US" sz="2800" dirty="0"/>
              <a:t>Code for Taking Images</a:t>
            </a:r>
          </a:p>
        </p:txBody>
      </p:sp>
    </p:spTree>
    <p:extLst>
      <p:ext uri="{BB962C8B-B14F-4D97-AF65-F5344CB8AC3E}">
        <p14:creationId xmlns:p14="http://schemas.microsoft.com/office/powerpoint/2010/main" val="124840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B28A5B-EF70-42F0-9467-0CD086CA53D9}"/>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4" name="Picture 3">
            <a:extLst>
              <a:ext uri="{FF2B5EF4-FFF2-40B4-BE49-F238E27FC236}">
                <a16:creationId xmlns:a16="http://schemas.microsoft.com/office/drawing/2014/main" id="{FBBC61A5-1908-44AA-BCA8-7227DF0C0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720090"/>
            <a:ext cx="9954126" cy="5599196"/>
          </a:xfrm>
          <a:prstGeom prst="rect">
            <a:avLst/>
          </a:prstGeom>
        </p:spPr>
      </p:pic>
      <p:sp>
        <p:nvSpPr>
          <p:cNvPr id="5" name="TextBox 4">
            <a:extLst>
              <a:ext uri="{FF2B5EF4-FFF2-40B4-BE49-F238E27FC236}">
                <a16:creationId xmlns:a16="http://schemas.microsoft.com/office/drawing/2014/main" id="{EBEEFE65-FDD4-4100-8170-A4D21AB4C30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7" name="TextBox 6">
            <a:extLst>
              <a:ext uri="{FF2B5EF4-FFF2-40B4-BE49-F238E27FC236}">
                <a16:creationId xmlns:a16="http://schemas.microsoft.com/office/drawing/2014/main" id="{82A60084-C42E-418E-BA6D-F7DC22464C9F}"/>
              </a:ext>
            </a:extLst>
          </p:cNvPr>
          <p:cNvSpPr txBox="1"/>
          <p:nvPr/>
        </p:nvSpPr>
        <p:spPr>
          <a:xfrm>
            <a:off x="1015068" y="196870"/>
            <a:ext cx="3736664" cy="523220"/>
          </a:xfrm>
          <a:prstGeom prst="rect">
            <a:avLst/>
          </a:prstGeom>
          <a:noFill/>
        </p:spPr>
        <p:txBody>
          <a:bodyPr wrap="none" rtlCol="0">
            <a:spAutoFit/>
          </a:bodyPr>
          <a:lstStyle/>
          <a:p>
            <a:r>
              <a:rPr lang="en-US" sz="2800" dirty="0"/>
              <a:t>Code for training images</a:t>
            </a:r>
          </a:p>
        </p:txBody>
      </p:sp>
    </p:spTree>
    <p:extLst>
      <p:ext uri="{BB962C8B-B14F-4D97-AF65-F5344CB8AC3E}">
        <p14:creationId xmlns:p14="http://schemas.microsoft.com/office/powerpoint/2010/main" val="881732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5FE56-4A5F-4D35-AA0A-E90498A5B679}"/>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4" name="Picture 3">
            <a:extLst>
              <a:ext uri="{FF2B5EF4-FFF2-40B4-BE49-F238E27FC236}">
                <a16:creationId xmlns:a16="http://schemas.microsoft.com/office/drawing/2014/main" id="{1EF7B451-BAD8-4D9A-ACA2-E760C00B6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77" y="654969"/>
            <a:ext cx="10137006" cy="5702066"/>
          </a:xfrm>
          <a:prstGeom prst="rect">
            <a:avLst/>
          </a:prstGeom>
        </p:spPr>
      </p:pic>
      <p:sp>
        <p:nvSpPr>
          <p:cNvPr id="5" name="TextBox 4">
            <a:extLst>
              <a:ext uri="{FF2B5EF4-FFF2-40B4-BE49-F238E27FC236}">
                <a16:creationId xmlns:a16="http://schemas.microsoft.com/office/drawing/2014/main" id="{0EFFF07E-933E-45E0-B5CA-49B2C331551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71478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0DF9F-FFA1-4438-979C-01E5D8270423}"/>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4" name="Picture 3">
            <a:extLst>
              <a:ext uri="{FF2B5EF4-FFF2-40B4-BE49-F238E27FC236}">
                <a16:creationId xmlns:a16="http://schemas.microsoft.com/office/drawing/2014/main" id="{87193C90-C88B-4DE7-82BA-9B35CA106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58" y="634063"/>
            <a:ext cx="10209196" cy="5742673"/>
          </a:xfrm>
          <a:prstGeom prst="rect">
            <a:avLst/>
          </a:prstGeom>
        </p:spPr>
      </p:pic>
      <p:sp>
        <p:nvSpPr>
          <p:cNvPr id="5" name="TextBox 4">
            <a:extLst>
              <a:ext uri="{FF2B5EF4-FFF2-40B4-BE49-F238E27FC236}">
                <a16:creationId xmlns:a16="http://schemas.microsoft.com/office/drawing/2014/main" id="{2633C182-77FB-4BC3-A853-A7C80E48C2A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TextBox 2">
            <a:extLst>
              <a:ext uri="{FF2B5EF4-FFF2-40B4-BE49-F238E27FC236}">
                <a16:creationId xmlns:a16="http://schemas.microsoft.com/office/drawing/2014/main" id="{D32CEFEC-780C-47F1-B455-0187445B56FC}"/>
              </a:ext>
            </a:extLst>
          </p:cNvPr>
          <p:cNvSpPr txBox="1"/>
          <p:nvPr/>
        </p:nvSpPr>
        <p:spPr>
          <a:xfrm>
            <a:off x="1065402" y="75550"/>
            <a:ext cx="4247381" cy="523220"/>
          </a:xfrm>
          <a:prstGeom prst="rect">
            <a:avLst/>
          </a:prstGeom>
          <a:noFill/>
        </p:spPr>
        <p:txBody>
          <a:bodyPr wrap="none" rtlCol="0">
            <a:spAutoFit/>
          </a:bodyPr>
          <a:lstStyle/>
          <a:p>
            <a:r>
              <a:rPr lang="en-US" sz="2800" dirty="0"/>
              <a:t>Code for identifying images </a:t>
            </a:r>
          </a:p>
        </p:txBody>
      </p:sp>
    </p:spTree>
    <p:extLst>
      <p:ext uri="{BB962C8B-B14F-4D97-AF65-F5344CB8AC3E}">
        <p14:creationId xmlns:p14="http://schemas.microsoft.com/office/powerpoint/2010/main" val="3541974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BFF82-5BB1-46B8-B841-22CBCA6A12D2}"/>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4" name="Picture 3">
            <a:extLst>
              <a:ext uri="{FF2B5EF4-FFF2-40B4-BE49-F238E27FC236}">
                <a16:creationId xmlns:a16="http://schemas.microsoft.com/office/drawing/2014/main" id="{E349429D-D694-440A-8FA8-8B4E9D28C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90" y="671963"/>
            <a:ext cx="10141819" cy="5704773"/>
          </a:xfrm>
          <a:prstGeom prst="rect">
            <a:avLst/>
          </a:prstGeom>
        </p:spPr>
      </p:pic>
      <p:sp>
        <p:nvSpPr>
          <p:cNvPr id="5" name="TextBox 4">
            <a:extLst>
              <a:ext uri="{FF2B5EF4-FFF2-40B4-BE49-F238E27FC236}">
                <a16:creationId xmlns:a16="http://schemas.microsoft.com/office/drawing/2014/main" id="{1BC9E4DE-453B-4A74-BE75-4CFC64293BB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87483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62D255-F8C6-4606-8C7C-F9A616628F39}"/>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4" name="Picture 3">
            <a:extLst>
              <a:ext uri="{FF2B5EF4-FFF2-40B4-BE49-F238E27FC236}">
                <a16:creationId xmlns:a16="http://schemas.microsoft.com/office/drawing/2014/main" id="{62ED10C4-40D5-4402-AEA3-FD1F9DB05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 y="635267"/>
            <a:ext cx="10189945" cy="5731844"/>
          </a:xfrm>
          <a:prstGeom prst="rect">
            <a:avLst/>
          </a:prstGeom>
        </p:spPr>
      </p:pic>
      <p:sp>
        <p:nvSpPr>
          <p:cNvPr id="5" name="TextBox 4">
            <a:extLst>
              <a:ext uri="{FF2B5EF4-FFF2-40B4-BE49-F238E27FC236}">
                <a16:creationId xmlns:a16="http://schemas.microsoft.com/office/drawing/2014/main" id="{240E72B0-A305-45C8-A0AB-2239A0BC617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6044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40F8F-5D81-4AC1-BBE0-0DBAE955164A}"/>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4" name="Picture 3">
            <a:extLst>
              <a:ext uri="{FF2B5EF4-FFF2-40B4-BE49-F238E27FC236}">
                <a16:creationId xmlns:a16="http://schemas.microsoft.com/office/drawing/2014/main" id="{5A83169D-19E3-47B0-A57A-2E5799A09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87" y="1434164"/>
            <a:ext cx="8718347" cy="4904070"/>
          </a:xfrm>
          <a:prstGeom prst="rect">
            <a:avLst/>
          </a:prstGeom>
        </p:spPr>
      </p:pic>
      <p:sp>
        <p:nvSpPr>
          <p:cNvPr id="5" name="TextBox 4">
            <a:extLst>
              <a:ext uri="{FF2B5EF4-FFF2-40B4-BE49-F238E27FC236}">
                <a16:creationId xmlns:a16="http://schemas.microsoft.com/office/drawing/2014/main" id="{F752A1CD-5FAF-49FA-8939-9D775F9A8D15}"/>
              </a:ext>
            </a:extLst>
          </p:cNvPr>
          <p:cNvSpPr txBox="1"/>
          <p:nvPr/>
        </p:nvSpPr>
        <p:spPr>
          <a:xfrm>
            <a:off x="4243135" y="28876"/>
            <a:ext cx="3705727"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Screenshots</a:t>
            </a:r>
          </a:p>
        </p:txBody>
      </p:sp>
      <p:sp>
        <p:nvSpPr>
          <p:cNvPr id="6" name="TextBox 5">
            <a:extLst>
              <a:ext uri="{FF2B5EF4-FFF2-40B4-BE49-F238E27FC236}">
                <a16:creationId xmlns:a16="http://schemas.microsoft.com/office/drawing/2014/main" id="{A579BCC4-98B0-4D10-A02A-9068611C426E}"/>
              </a:ext>
            </a:extLst>
          </p:cNvPr>
          <p:cNvSpPr txBox="1"/>
          <p:nvPr/>
        </p:nvSpPr>
        <p:spPr>
          <a:xfrm>
            <a:off x="1258772" y="722016"/>
            <a:ext cx="2059806"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Home page</a:t>
            </a:r>
          </a:p>
        </p:txBody>
      </p:sp>
      <p:sp>
        <p:nvSpPr>
          <p:cNvPr id="7" name="TextBox 6">
            <a:extLst>
              <a:ext uri="{FF2B5EF4-FFF2-40B4-BE49-F238E27FC236}">
                <a16:creationId xmlns:a16="http://schemas.microsoft.com/office/drawing/2014/main" id="{9B9B70A6-E021-430A-8AD0-2B8015AA410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18211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96F1A-CCB9-40F2-A35B-8134E80EF1CA}"/>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4" name="Picture 3">
            <a:extLst>
              <a:ext uri="{FF2B5EF4-FFF2-40B4-BE49-F238E27FC236}">
                <a16:creationId xmlns:a16="http://schemas.microsoft.com/office/drawing/2014/main" id="{27504F53-8E8F-47A6-B2E4-97E1BE16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790473"/>
            <a:ext cx="9862686" cy="5547761"/>
          </a:xfrm>
          <a:prstGeom prst="rect">
            <a:avLst/>
          </a:prstGeom>
        </p:spPr>
      </p:pic>
      <p:sp>
        <p:nvSpPr>
          <p:cNvPr id="6" name="TextBox 5">
            <a:extLst>
              <a:ext uri="{FF2B5EF4-FFF2-40B4-BE49-F238E27FC236}">
                <a16:creationId xmlns:a16="http://schemas.microsoft.com/office/drawing/2014/main" id="{193573E6-12C2-4EA4-8F12-5137B5DF7481}"/>
              </a:ext>
            </a:extLst>
          </p:cNvPr>
          <p:cNvSpPr txBox="1"/>
          <p:nvPr/>
        </p:nvSpPr>
        <p:spPr>
          <a:xfrm>
            <a:off x="1270535" y="140856"/>
            <a:ext cx="256994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Staff portal</a:t>
            </a:r>
          </a:p>
        </p:txBody>
      </p:sp>
      <p:sp>
        <p:nvSpPr>
          <p:cNvPr id="7" name="TextBox 6">
            <a:extLst>
              <a:ext uri="{FF2B5EF4-FFF2-40B4-BE49-F238E27FC236}">
                <a16:creationId xmlns:a16="http://schemas.microsoft.com/office/drawing/2014/main" id="{EBE13E06-8010-4D35-8094-F84BD4CFC76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97909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4;p3">
            <a:extLst>
              <a:ext uri="{FF2B5EF4-FFF2-40B4-BE49-F238E27FC236}">
                <a16:creationId xmlns:a16="http://schemas.microsoft.com/office/drawing/2014/main" id="{9D9AF7A8-0D93-4337-8C01-3D5AA3B52654}"/>
              </a:ext>
            </a:extLst>
          </p:cNvPr>
          <p:cNvSpPr txBox="1">
            <a:spLocks/>
          </p:cNvSpPr>
          <p:nvPr/>
        </p:nvSpPr>
        <p:spPr>
          <a:xfrm>
            <a:off x="219075" y="300749"/>
            <a:ext cx="11048999" cy="708901"/>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Problem Statement</a:t>
            </a:r>
          </a:p>
        </p:txBody>
      </p:sp>
      <p:sp>
        <p:nvSpPr>
          <p:cNvPr id="3" name="Google Shape;105;p3">
            <a:extLst>
              <a:ext uri="{FF2B5EF4-FFF2-40B4-BE49-F238E27FC236}">
                <a16:creationId xmlns:a16="http://schemas.microsoft.com/office/drawing/2014/main" id="{AF35421F-6071-4207-BD56-2297E2F4F69D}"/>
              </a:ext>
            </a:extLst>
          </p:cNvPr>
          <p:cNvSpPr txBox="1">
            <a:spLocks/>
          </p:cNvSpPr>
          <p:nvPr/>
        </p:nvSpPr>
        <p:spPr>
          <a:xfrm>
            <a:off x="2235750" y="1658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of the class attendance.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is time consuming and difficult.</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Converting attendance as digital copy is time consuming.</a:t>
            </a:r>
          </a:p>
        </p:txBody>
      </p:sp>
      <p:sp>
        <p:nvSpPr>
          <p:cNvPr id="4" name="TextBox 3">
            <a:extLst>
              <a:ext uri="{FF2B5EF4-FFF2-40B4-BE49-F238E27FC236}">
                <a16:creationId xmlns:a16="http://schemas.microsoft.com/office/drawing/2014/main" id="{670CDCB8-6E1C-425F-BBDE-148DE2555CA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B7473C92-852D-47C3-BA80-647B7983277F}"/>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86700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58AF1-4E89-4DF7-83D0-9F4A28DFF5BC}"/>
              </a:ext>
            </a:extLst>
          </p:cNvPr>
          <p:cNvSpPr>
            <a:spLocks noGrp="1"/>
          </p:cNvSpPr>
          <p:nvPr>
            <p:ph type="sldNum" sz="quarter" idx="12"/>
          </p:nvPr>
        </p:nvSpPr>
        <p:spPr/>
        <p:txBody>
          <a:bodyPr/>
          <a:lstStyle/>
          <a:p>
            <a:fld id="{4FAB73BC-B049-4115-A692-8D63A059BFB8}" type="slidenum">
              <a:rPr lang="en-US" smtClean="0"/>
              <a:t>30</a:t>
            </a:fld>
            <a:endParaRPr lang="en-US" dirty="0"/>
          </a:p>
        </p:txBody>
      </p:sp>
      <p:pic>
        <p:nvPicPr>
          <p:cNvPr id="4" name="Picture 3">
            <a:extLst>
              <a:ext uri="{FF2B5EF4-FFF2-40B4-BE49-F238E27FC236}">
                <a16:creationId xmlns:a16="http://schemas.microsoft.com/office/drawing/2014/main" id="{3F742469-38C0-4873-8549-C5AF861E8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5" y="899961"/>
            <a:ext cx="9650931" cy="5428649"/>
          </a:xfrm>
          <a:prstGeom prst="rect">
            <a:avLst/>
          </a:prstGeom>
        </p:spPr>
      </p:pic>
      <p:sp>
        <p:nvSpPr>
          <p:cNvPr id="5" name="TextBox 4">
            <a:extLst>
              <a:ext uri="{FF2B5EF4-FFF2-40B4-BE49-F238E27FC236}">
                <a16:creationId xmlns:a16="http://schemas.microsoft.com/office/drawing/2014/main" id="{4A211156-55E9-4134-991D-1C2AD2AE3342}"/>
              </a:ext>
            </a:extLst>
          </p:cNvPr>
          <p:cNvSpPr txBox="1"/>
          <p:nvPr/>
        </p:nvSpPr>
        <p:spPr>
          <a:xfrm>
            <a:off x="1347535" y="280368"/>
            <a:ext cx="3128212"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Student portal</a:t>
            </a:r>
          </a:p>
        </p:txBody>
      </p:sp>
      <p:sp>
        <p:nvSpPr>
          <p:cNvPr id="6" name="TextBox 5">
            <a:extLst>
              <a:ext uri="{FF2B5EF4-FFF2-40B4-BE49-F238E27FC236}">
                <a16:creationId xmlns:a16="http://schemas.microsoft.com/office/drawing/2014/main" id="{992C9681-6867-4B47-AEF2-93DDCB24155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54780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335172-AC6B-4FFB-B2F0-8176658D6C14}"/>
              </a:ext>
            </a:extLst>
          </p:cNvPr>
          <p:cNvSpPr>
            <a:spLocks noGrp="1"/>
          </p:cNvSpPr>
          <p:nvPr>
            <p:ph type="sldNum" sz="quarter" idx="12"/>
          </p:nvPr>
        </p:nvSpPr>
        <p:spPr/>
        <p:txBody>
          <a:bodyPr/>
          <a:lstStyle/>
          <a:p>
            <a:fld id="{4FAB73BC-B049-4115-A692-8D63A059BFB8}" type="slidenum">
              <a:rPr lang="en-US" smtClean="0"/>
              <a:t>31</a:t>
            </a:fld>
            <a:endParaRPr lang="en-US" dirty="0"/>
          </a:p>
        </p:txBody>
      </p:sp>
      <p:sp>
        <p:nvSpPr>
          <p:cNvPr id="3" name="TextBox 2">
            <a:extLst>
              <a:ext uri="{FF2B5EF4-FFF2-40B4-BE49-F238E27FC236}">
                <a16:creationId xmlns:a16="http://schemas.microsoft.com/office/drawing/2014/main" id="{D585D12E-A725-4E5A-8F39-558DAE856FCC}"/>
              </a:ext>
            </a:extLst>
          </p:cNvPr>
          <p:cNvSpPr txBox="1"/>
          <p:nvPr/>
        </p:nvSpPr>
        <p:spPr>
          <a:xfrm>
            <a:off x="1588168" y="1659285"/>
            <a:ext cx="10260531" cy="3970318"/>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Unit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77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of a software are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It is done during coding phase of a project.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Allows the programmer to refine code and make sure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module works properly.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Each function/module has been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individually to success.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4A916A-3FA6-48B9-AA0D-25F17F55F9A5}"/>
              </a:ext>
            </a:extLst>
          </p:cNvPr>
          <p:cNvSpPr txBox="1"/>
          <p:nvPr/>
        </p:nvSpPr>
        <p:spPr>
          <a:xfrm flipH="1">
            <a:off x="5060605" y="192505"/>
            <a:ext cx="2070790"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Testing</a:t>
            </a:r>
            <a:r>
              <a:rPr lang="en-IN" dirty="0"/>
              <a:t> </a:t>
            </a:r>
          </a:p>
        </p:txBody>
      </p:sp>
      <p:sp>
        <p:nvSpPr>
          <p:cNvPr id="5" name="TextBox 4">
            <a:extLst>
              <a:ext uri="{FF2B5EF4-FFF2-40B4-BE49-F238E27FC236}">
                <a16:creationId xmlns:a16="http://schemas.microsoft.com/office/drawing/2014/main" id="{45744026-5753-4032-A888-551800A947FA}"/>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64956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B2A2D5-D355-4B4E-86B7-2F8B7C0BE0D9}"/>
              </a:ext>
            </a:extLst>
          </p:cNvPr>
          <p:cNvSpPr>
            <a:spLocks noGrp="1"/>
          </p:cNvSpPr>
          <p:nvPr>
            <p:ph type="sldNum" sz="quarter" idx="12"/>
          </p:nvPr>
        </p:nvSpPr>
        <p:spPr/>
        <p:txBody>
          <a:bodyPr/>
          <a:lstStyle/>
          <a:p>
            <a:fld id="{4FAB73BC-B049-4115-A692-8D63A059BFB8}" type="slidenum">
              <a:rPr lang="en-US" smtClean="0"/>
              <a:t>32</a:t>
            </a:fld>
            <a:endParaRPr lang="en-US" dirty="0"/>
          </a:p>
        </p:txBody>
      </p:sp>
      <p:sp>
        <p:nvSpPr>
          <p:cNvPr id="3" name="TextBox 2">
            <a:extLst>
              <a:ext uri="{FF2B5EF4-FFF2-40B4-BE49-F238E27FC236}">
                <a16:creationId xmlns:a16="http://schemas.microsoft.com/office/drawing/2014/main" id="{2A3A342E-9A49-4663-9700-92A0C1303F55}"/>
              </a:ext>
            </a:extLst>
          </p:cNvPr>
          <p:cNvSpPr txBox="1"/>
          <p:nvPr/>
        </p:nvSpPr>
        <p:spPr>
          <a:xfrm>
            <a:off x="1074820" y="770022"/>
            <a:ext cx="10831630"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Integration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78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are combined and tested as a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group.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Purpose of the integration testing is to expose faults in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interaction between integrated units.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Once all the modules have been unit tested, integration testing is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performed.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works satisfactorily upon integration of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modules as displayed in the Screenshots section.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12C6EF-1A33-44A5-AEF6-D238C0EB754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45101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BBCCA-40DD-4243-9EC9-0B9D29E8B393}"/>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3" name="TextBox 2">
            <a:extLst>
              <a:ext uri="{FF2B5EF4-FFF2-40B4-BE49-F238E27FC236}">
                <a16:creationId xmlns:a16="http://schemas.microsoft.com/office/drawing/2014/main" id="{F5D53C8F-679B-433D-99E2-2BC006D2C447}"/>
              </a:ext>
            </a:extLst>
          </p:cNvPr>
          <p:cNvSpPr txBox="1"/>
          <p:nvPr/>
        </p:nvSpPr>
        <p:spPr>
          <a:xfrm>
            <a:off x="5640404" y="2974206"/>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83F7C64F-6942-4020-AE13-F125B3A96B1E}"/>
              </a:ext>
            </a:extLst>
          </p:cNvPr>
          <p:cNvSpPr txBox="1"/>
          <p:nvPr/>
        </p:nvSpPr>
        <p:spPr>
          <a:xfrm>
            <a:off x="2069431" y="904774"/>
            <a:ext cx="8970746"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Validation Testing </a:t>
            </a:r>
          </a:p>
          <a:p>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•Validation testing ensure that the developed software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satisfies the client/user needs.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•The business requirement logic have to be tested in detail.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the critical functionalities must be tested here.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•Also known as dynamic testing, where we are ensuring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that </a:t>
            </a:r>
            <a:r>
              <a:rPr lang="en-US" sz="2800" b="1" dirty="0">
                <a:solidFill>
                  <a:srgbClr val="000000"/>
                </a:solidFill>
                <a:effectLst/>
                <a:latin typeface="Times New Roman" panose="02020603050405020304" pitchFamily="18" charset="0"/>
                <a:cs typeface="Times New Roman" panose="02020603050405020304" pitchFamily="18" charset="0"/>
              </a:rPr>
              <a:t>"we have developed the product right."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has been developed as per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41D5E8-8BCE-4EFF-8516-EC6F66B13B68}"/>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7008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2F182-CE96-4311-98F0-DF39329633F8}"/>
              </a:ext>
            </a:extLst>
          </p:cNvPr>
          <p:cNvSpPr>
            <a:spLocks noGrp="1"/>
          </p:cNvSpPr>
          <p:nvPr>
            <p:ph type="sldNum" sz="quarter" idx="12"/>
          </p:nvPr>
        </p:nvSpPr>
        <p:spPr/>
        <p:txBody>
          <a:bodyPr/>
          <a:lstStyle/>
          <a:p>
            <a:fld id="{4FAB73BC-B049-4115-A692-8D63A059BFB8}" type="slidenum">
              <a:rPr lang="en-US" smtClean="0"/>
              <a:t>34</a:t>
            </a:fld>
            <a:endParaRPr lang="en-US" dirty="0"/>
          </a:p>
        </p:txBody>
      </p:sp>
      <p:graphicFrame>
        <p:nvGraphicFramePr>
          <p:cNvPr id="3" name="Table 3">
            <a:extLst>
              <a:ext uri="{FF2B5EF4-FFF2-40B4-BE49-F238E27FC236}">
                <a16:creationId xmlns:a16="http://schemas.microsoft.com/office/drawing/2014/main" id="{4DA07222-8CA0-4C93-85C0-EBEB2FC5B32B}"/>
              </a:ext>
            </a:extLst>
          </p:cNvPr>
          <p:cNvGraphicFramePr>
            <a:graphicFrameLocks noGrp="1"/>
          </p:cNvGraphicFramePr>
          <p:nvPr>
            <p:extLst>
              <p:ext uri="{D42A27DB-BD31-4B8C-83A1-F6EECF244321}">
                <p14:modId xmlns:p14="http://schemas.microsoft.com/office/powerpoint/2010/main" val="1957550788"/>
              </p:ext>
            </p:extLst>
          </p:nvPr>
        </p:nvGraphicFramePr>
        <p:xfrm>
          <a:off x="2032000" y="1304031"/>
          <a:ext cx="8128000" cy="4586630"/>
        </p:xfrm>
        <a:graphic>
          <a:graphicData uri="http://schemas.openxmlformats.org/drawingml/2006/table">
            <a:tbl>
              <a:tblPr firstRow="1" bandRow="1">
                <a:tableStyleId>{5940675A-B579-460E-94D1-54222C63F5DA}</a:tableStyleId>
              </a:tblPr>
              <a:tblGrid>
                <a:gridCol w="2405246">
                  <a:extLst>
                    <a:ext uri="{9D8B030D-6E8A-4147-A177-3AD203B41FA5}">
                      <a16:colId xmlns:a16="http://schemas.microsoft.com/office/drawing/2014/main" val="3262598747"/>
                    </a:ext>
                  </a:extLst>
                </a:gridCol>
                <a:gridCol w="5722754">
                  <a:extLst>
                    <a:ext uri="{9D8B030D-6E8A-4147-A177-3AD203B41FA5}">
                      <a16:colId xmlns:a16="http://schemas.microsoft.com/office/drawing/2014/main" val="1155429029"/>
                    </a:ext>
                  </a:extLst>
                </a:gridCol>
              </a:tblGrid>
              <a:tr h="358986">
                <a:tc>
                  <a:txBody>
                    <a:bodyPr/>
                    <a:lstStyle/>
                    <a:p>
                      <a:r>
                        <a:rPr lang="en-IN" sz="2000"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Student registration by face detection and storage in training 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062749"/>
                  </a:ext>
                </a:extLst>
              </a:tr>
              <a:tr h="370840">
                <a:tc>
                  <a:txBody>
                    <a:bodyPr/>
                    <a:lstStyle/>
                    <a:p>
                      <a:r>
                        <a:rPr lang="en-IN"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After user inputted information of the </a:t>
                      </a:r>
                      <a:r>
                        <a:rPr lang="en-US" dirty="0" err="1">
                          <a:latin typeface="Times New Roman" panose="02020603050405020304" pitchFamily="18" charset="0"/>
                          <a:cs typeface="Times New Roman" panose="02020603050405020304" pitchFamily="18" charset="0"/>
                        </a:rPr>
                        <a:t>form,Face</a:t>
                      </a:r>
                      <a:r>
                        <a:rPr lang="en-US" dirty="0">
                          <a:latin typeface="Times New Roman" panose="02020603050405020304" pitchFamily="18" charset="0"/>
                          <a:cs typeface="Times New Roman" panose="02020603050405020304" pitchFamily="18" charset="0"/>
                        </a:rPr>
                        <a:t> are detected from the captured </a:t>
                      </a:r>
                      <a:r>
                        <a:rPr lang="en-US" dirty="0" err="1">
                          <a:latin typeface="Times New Roman" panose="02020603050405020304" pitchFamily="18" charset="0"/>
                          <a:cs typeface="Times New Roman" panose="02020603050405020304" pitchFamily="18" charset="0"/>
                        </a:rPr>
                        <a:t>image,cropped</a:t>
                      </a:r>
                      <a:r>
                        <a:rPr lang="en-US" dirty="0">
                          <a:latin typeface="Times New Roman" panose="02020603050405020304" pitchFamily="18" charset="0"/>
                          <a:cs typeface="Times New Roman" panose="02020603050405020304" pitchFamily="18" charset="0"/>
                        </a:rPr>
                        <a:t> and stored in training set for student registration.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595118"/>
                  </a:ext>
                </a:extLst>
              </a:tr>
              <a:tr h="370840">
                <a:tc>
                  <a:txBody>
                    <a:bodyPr/>
                    <a:lstStyle/>
                    <a:p>
                      <a:r>
                        <a:rPr lang="en-IN" dirty="0">
                          <a:latin typeface="Times New Roman" panose="02020603050405020304" pitchFamily="18" charset="0"/>
                          <a:cs typeface="Times New Roman" panose="02020603050405020304" pitchFamily="18" charset="0"/>
                        </a:rPr>
                        <a:t>TEST ACTION:</a:t>
                      </a:r>
                    </a:p>
                  </a:txBody>
                  <a:tcPr/>
                </a:tc>
                <a:tc>
                  <a:txBody>
                    <a:bodyPr/>
                    <a:lstStyle/>
                    <a:p>
                      <a:r>
                        <a:rPr lang="en-US" dirty="0">
                          <a:latin typeface="Times New Roman" panose="02020603050405020304" pitchFamily="18" charset="0"/>
                          <a:cs typeface="Times New Roman" panose="02020603050405020304" pitchFamily="18" charset="0"/>
                        </a:rPr>
                        <a:t>1.Start the application</a:t>
                      </a:r>
                    </a:p>
                    <a:p>
                      <a:r>
                        <a:rPr lang="en-US" dirty="0">
                          <a:latin typeface="Times New Roman" panose="02020603050405020304" pitchFamily="18" charset="0"/>
                          <a:cs typeface="Times New Roman" panose="02020603050405020304" pitchFamily="18" charset="0"/>
                        </a:rPr>
                        <a:t> 2.click staff portal</a:t>
                      </a:r>
                    </a:p>
                    <a:p>
                      <a:r>
                        <a:rPr lang="en-US" dirty="0">
                          <a:latin typeface="Times New Roman" panose="02020603050405020304" pitchFamily="18" charset="0"/>
                          <a:cs typeface="Times New Roman" panose="02020603050405020304" pitchFamily="18" charset="0"/>
                        </a:rPr>
                        <a:t>3.Student registration </a:t>
                      </a:r>
                    </a:p>
                    <a:p>
                      <a:r>
                        <a:rPr lang="en-US" dirty="0">
                          <a:latin typeface="Times New Roman" panose="02020603050405020304" pitchFamily="18" charset="0"/>
                          <a:cs typeface="Times New Roman" panose="02020603050405020304" pitchFamily="18" charset="0"/>
                        </a:rPr>
                        <a:t>4.Fill registration form</a:t>
                      </a:r>
                    </a:p>
                    <a:p>
                      <a:r>
                        <a:rPr lang="en-US" dirty="0">
                          <a:latin typeface="Times New Roman" panose="02020603050405020304" pitchFamily="18" charset="0"/>
                          <a:cs typeface="Times New Roman" panose="02020603050405020304" pitchFamily="18" charset="0"/>
                        </a:rPr>
                        <a:t>5.Image capturing button</a:t>
                      </a:r>
                    </a:p>
                    <a:p>
                      <a:r>
                        <a:rPr lang="en-US" dirty="0">
                          <a:latin typeface="Times New Roman" panose="02020603050405020304" pitchFamily="18" charset="0"/>
                          <a:cs typeface="Times New Roman" panose="02020603050405020304" pitchFamily="18" charset="0"/>
                        </a:rPr>
                        <a:t>6.Click model training button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692129"/>
                  </a:ext>
                </a:extLst>
              </a:tr>
              <a:tr h="1294790">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On clicking image capture button image is </a:t>
                      </a:r>
                      <a:r>
                        <a:rPr lang="en-US" dirty="0" err="1">
                          <a:latin typeface="Times New Roman" panose="02020603050405020304" pitchFamily="18" charset="0"/>
                          <a:cs typeface="Times New Roman" panose="02020603050405020304" pitchFamily="18" charset="0"/>
                        </a:rPr>
                        <a:t>captured,this</a:t>
                      </a:r>
                      <a:r>
                        <a:rPr lang="en-US" dirty="0">
                          <a:latin typeface="Times New Roman" panose="02020603050405020304" pitchFamily="18" charset="0"/>
                          <a:cs typeface="Times New Roman" panose="02020603050405020304" pitchFamily="18" charset="0"/>
                        </a:rPr>
                        <a:t> detected face is cropped and in training </a:t>
                      </a:r>
                      <a:r>
                        <a:rPr lang="en-US" dirty="0" err="1">
                          <a:latin typeface="Times New Roman" panose="02020603050405020304" pitchFamily="18" charset="0"/>
                          <a:cs typeface="Times New Roman" panose="02020603050405020304" pitchFamily="18" charset="0"/>
                        </a:rPr>
                        <a:t>set,subfolder</a:t>
                      </a:r>
                      <a:r>
                        <a:rPr lang="en-US" dirty="0">
                          <a:latin typeface="Times New Roman" panose="02020603050405020304" pitchFamily="18" charset="0"/>
                          <a:cs typeface="Times New Roman" panose="02020603050405020304" pitchFamily="18" charset="0"/>
                        </a:rPr>
                        <a:t> is created of that roll number which was inputted and within it captured image of student is stored of .jpeg format.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3972472"/>
                  </a:ext>
                </a:extLst>
              </a:tr>
            </a:tbl>
          </a:graphicData>
        </a:graphic>
      </p:graphicFrame>
      <p:sp>
        <p:nvSpPr>
          <p:cNvPr id="4" name="TextBox 3">
            <a:extLst>
              <a:ext uri="{FF2B5EF4-FFF2-40B4-BE49-F238E27FC236}">
                <a16:creationId xmlns:a16="http://schemas.microsoft.com/office/drawing/2014/main" id="{51D726FC-74D3-4F41-B246-989B72B0E155}"/>
              </a:ext>
            </a:extLst>
          </p:cNvPr>
          <p:cNvSpPr txBox="1"/>
          <p:nvPr/>
        </p:nvSpPr>
        <p:spPr>
          <a:xfrm>
            <a:off x="2032000" y="609970"/>
            <a:ext cx="4064000"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case1</a:t>
            </a:r>
          </a:p>
        </p:txBody>
      </p:sp>
      <p:sp>
        <p:nvSpPr>
          <p:cNvPr id="5" name="TextBox 4">
            <a:extLst>
              <a:ext uri="{FF2B5EF4-FFF2-40B4-BE49-F238E27FC236}">
                <a16:creationId xmlns:a16="http://schemas.microsoft.com/office/drawing/2014/main" id="{6EDC391B-9357-48B5-B485-0765470B984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621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DF330-4867-4988-9345-B9714D6F5298}"/>
              </a:ext>
            </a:extLst>
          </p:cNvPr>
          <p:cNvSpPr>
            <a:spLocks noGrp="1"/>
          </p:cNvSpPr>
          <p:nvPr>
            <p:ph type="sldNum" sz="quarter" idx="12"/>
          </p:nvPr>
        </p:nvSpPr>
        <p:spPr/>
        <p:txBody>
          <a:bodyPr/>
          <a:lstStyle/>
          <a:p>
            <a:fld id="{4FAB73BC-B049-4115-A692-8D63A059BFB8}" type="slidenum">
              <a:rPr lang="en-US" smtClean="0"/>
              <a:t>35</a:t>
            </a:fld>
            <a:endParaRPr lang="en-US" dirty="0"/>
          </a:p>
        </p:txBody>
      </p:sp>
      <p:graphicFrame>
        <p:nvGraphicFramePr>
          <p:cNvPr id="4" name="Table 4">
            <a:extLst>
              <a:ext uri="{FF2B5EF4-FFF2-40B4-BE49-F238E27FC236}">
                <a16:creationId xmlns:a16="http://schemas.microsoft.com/office/drawing/2014/main" id="{61F6898D-93BF-4403-A4E0-2835DF78BAC5}"/>
              </a:ext>
            </a:extLst>
          </p:cNvPr>
          <p:cNvGraphicFramePr>
            <a:graphicFrameLocks noGrp="1"/>
          </p:cNvGraphicFramePr>
          <p:nvPr>
            <p:extLst>
              <p:ext uri="{D42A27DB-BD31-4B8C-83A1-F6EECF244321}">
                <p14:modId xmlns:p14="http://schemas.microsoft.com/office/powerpoint/2010/main" val="1072964999"/>
              </p:ext>
            </p:extLst>
          </p:nvPr>
        </p:nvGraphicFramePr>
        <p:xfrm>
          <a:off x="2032000" y="1460811"/>
          <a:ext cx="8128000" cy="4006338"/>
        </p:xfrm>
        <a:graphic>
          <a:graphicData uri="http://schemas.openxmlformats.org/drawingml/2006/table">
            <a:tbl>
              <a:tblPr firstRow="1" bandRow="1">
                <a:tableStyleId>{5940675A-B579-460E-94D1-54222C63F5DA}</a:tableStyleId>
              </a:tblPr>
              <a:tblGrid>
                <a:gridCol w="2530375">
                  <a:extLst>
                    <a:ext uri="{9D8B030D-6E8A-4147-A177-3AD203B41FA5}">
                      <a16:colId xmlns:a16="http://schemas.microsoft.com/office/drawing/2014/main" val="2057708673"/>
                    </a:ext>
                  </a:extLst>
                </a:gridCol>
                <a:gridCol w="5597625">
                  <a:extLst>
                    <a:ext uri="{9D8B030D-6E8A-4147-A177-3AD203B41FA5}">
                      <a16:colId xmlns:a16="http://schemas.microsoft.com/office/drawing/2014/main" val="3903904018"/>
                    </a:ext>
                  </a:extLst>
                </a:gridCol>
              </a:tblGrid>
              <a:tr h="618246">
                <a:tc>
                  <a:txBody>
                    <a:bodyPr/>
                    <a:lstStyle/>
                    <a:p>
                      <a:r>
                        <a:rPr lang="en-IN"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Face recognition and generation of attendance in an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1080127"/>
                  </a:ext>
                </a:extLst>
              </a:tr>
              <a:tr h="738294">
                <a:tc>
                  <a:txBody>
                    <a:bodyPr/>
                    <a:lstStyle/>
                    <a:p>
                      <a:r>
                        <a:rPr lang="en-IN" b="0"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Faces within the testing set are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with the training set and accordingly entry is generated to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5237955"/>
                  </a:ext>
                </a:extLst>
              </a:tr>
              <a:tr h="964220">
                <a:tc>
                  <a:txBody>
                    <a:bodyPr/>
                    <a:lstStyle/>
                    <a:p>
                      <a:r>
                        <a:rPr lang="en-IN" dirty="0">
                          <a:latin typeface="Times New Roman" panose="02020603050405020304" pitchFamily="18" charset="0"/>
                          <a:cs typeface="Times New Roman" panose="02020603050405020304" pitchFamily="18" charset="0"/>
                        </a:rPr>
                        <a:t>TEST ACTION :</a:t>
                      </a:r>
                    </a:p>
                  </a:txBody>
                  <a:tcPr/>
                </a:tc>
                <a:tc>
                  <a:txBody>
                    <a:bodyPr/>
                    <a:lstStyle/>
                    <a:p>
                      <a:r>
                        <a:rPr lang="en-IN" dirty="0">
                          <a:latin typeface="Times New Roman" panose="02020603050405020304" pitchFamily="18" charset="0"/>
                          <a:cs typeface="Times New Roman" panose="02020603050405020304" pitchFamily="18" charset="0"/>
                        </a:rPr>
                        <a:t>1.Start application</a:t>
                      </a:r>
                    </a:p>
                    <a:p>
                      <a:r>
                        <a:rPr lang="en-IN" dirty="0">
                          <a:latin typeface="Times New Roman" panose="02020603050405020304" pitchFamily="18" charset="0"/>
                          <a:cs typeface="Times New Roman" panose="02020603050405020304" pitchFamily="18" charset="0"/>
                        </a:rPr>
                        <a:t>2.Click student</a:t>
                      </a:r>
                    </a:p>
                    <a:p>
                      <a:r>
                        <a:rPr lang="en-IN" dirty="0">
                          <a:latin typeface="Times New Roman" panose="02020603050405020304" pitchFamily="18" charset="0"/>
                          <a:cs typeface="Times New Roman" panose="02020603050405020304" pitchFamily="18" charset="0"/>
                        </a:rPr>
                        <a:t>3.Attendance registration</a:t>
                      </a:r>
                    </a:p>
                  </a:txBody>
                  <a:tcPr/>
                </a:tc>
                <a:extLst>
                  <a:ext uri="{0D108BD9-81ED-4DB2-BD59-A6C34878D82A}">
                    <a16:rowId xmlns:a16="http://schemas.microsoft.com/office/drawing/2014/main" val="1373497617"/>
                  </a:ext>
                </a:extLst>
              </a:tr>
              <a:tr h="1487638">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Faces are recognized if matched entry is made in excel sheet of that particular roll number as present if not attendance is not marked.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220308"/>
                  </a:ext>
                </a:extLst>
              </a:tr>
            </a:tbl>
          </a:graphicData>
        </a:graphic>
      </p:graphicFrame>
      <p:sp>
        <p:nvSpPr>
          <p:cNvPr id="5" name="TextBox 4">
            <a:extLst>
              <a:ext uri="{FF2B5EF4-FFF2-40B4-BE49-F238E27FC236}">
                <a16:creationId xmlns:a16="http://schemas.microsoft.com/office/drawing/2014/main" id="{0DA1A56C-E252-49D5-A07D-D0519F002123}"/>
              </a:ext>
            </a:extLst>
          </p:cNvPr>
          <p:cNvSpPr txBox="1"/>
          <p:nvPr/>
        </p:nvSpPr>
        <p:spPr>
          <a:xfrm>
            <a:off x="2032000" y="567890"/>
            <a:ext cx="2800952" cy="523220"/>
          </a:xfrm>
          <a:prstGeom prst="rect">
            <a:avLst/>
          </a:prstGeom>
          <a:noFill/>
        </p:spPr>
        <p:txBody>
          <a:bodyPr wrap="square" rtlCol="0">
            <a:spAutoFit/>
          </a:bodyPr>
          <a:lstStyle/>
          <a:p>
            <a:r>
              <a:rPr lang="en-IN" sz="2800" b="1" u="sng" dirty="0">
                <a:solidFill>
                  <a:schemeClr val="accent1">
                    <a:lumMod val="60000"/>
                    <a:lumOff val="40000"/>
                  </a:schemeClr>
                </a:solidFill>
              </a:rPr>
              <a:t>Test case 2</a:t>
            </a:r>
          </a:p>
        </p:txBody>
      </p:sp>
      <p:sp>
        <p:nvSpPr>
          <p:cNvPr id="6" name="TextBox 5">
            <a:extLst>
              <a:ext uri="{FF2B5EF4-FFF2-40B4-BE49-F238E27FC236}">
                <a16:creationId xmlns:a16="http://schemas.microsoft.com/office/drawing/2014/main" id="{8AC05C87-886E-42E6-93AC-47A522D182F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157987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FB9333-CAED-442C-83FA-5543A9A10BDE}"/>
              </a:ext>
            </a:extLst>
          </p:cNvPr>
          <p:cNvSpPr>
            <a:spLocks noGrp="1"/>
          </p:cNvSpPr>
          <p:nvPr>
            <p:ph type="sldNum" sz="quarter" idx="12"/>
          </p:nvPr>
        </p:nvSpPr>
        <p:spPr/>
        <p:txBody>
          <a:bodyPr/>
          <a:lstStyle/>
          <a:p>
            <a:fld id="{4FAB73BC-B049-4115-A692-8D63A059BFB8}" type="slidenum">
              <a:rPr lang="en-US" smtClean="0"/>
              <a:t>36</a:t>
            </a:fld>
            <a:endParaRPr lang="en-US" dirty="0"/>
          </a:p>
        </p:txBody>
      </p:sp>
      <p:graphicFrame>
        <p:nvGraphicFramePr>
          <p:cNvPr id="3" name="Table 3">
            <a:extLst>
              <a:ext uri="{FF2B5EF4-FFF2-40B4-BE49-F238E27FC236}">
                <a16:creationId xmlns:a16="http://schemas.microsoft.com/office/drawing/2014/main" id="{465F67CE-70B2-4381-8BE0-AB8554DEB83E}"/>
              </a:ext>
            </a:extLst>
          </p:cNvPr>
          <p:cNvGraphicFramePr>
            <a:graphicFrameLocks noGrp="1"/>
          </p:cNvGraphicFramePr>
          <p:nvPr>
            <p:extLst>
              <p:ext uri="{D42A27DB-BD31-4B8C-83A1-F6EECF244321}">
                <p14:modId xmlns:p14="http://schemas.microsoft.com/office/powerpoint/2010/main" val="3704027037"/>
              </p:ext>
            </p:extLst>
          </p:nvPr>
        </p:nvGraphicFramePr>
        <p:xfrm>
          <a:off x="2026652" y="1778445"/>
          <a:ext cx="8138695" cy="3296920"/>
        </p:xfrm>
        <a:graphic>
          <a:graphicData uri="http://schemas.openxmlformats.org/drawingml/2006/table">
            <a:tbl>
              <a:tblPr firstRow="1" bandRow="1">
                <a:tableStyleId>{5940675A-B579-460E-94D1-54222C63F5DA}</a:tableStyleId>
              </a:tblPr>
              <a:tblGrid>
                <a:gridCol w="2042695">
                  <a:extLst>
                    <a:ext uri="{9D8B030D-6E8A-4147-A177-3AD203B41FA5}">
                      <a16:colId xmlns:a16="http://schemas.microsoft.com/office/drawing/2014/main" val="2604376396"/>
                    </a:ext>
                  </a:extLst>
                </a:gridCol>
                <a:gridCol w="2336800">
                  <a:extLst>
                    <a:ext uri="{9D8B030D-6E8A-4147-A177-3AD203B41FA5}">
                      <a16:colId xmlns:a16="http://schemas.microsoft.com/office/drawing/2014/main" val="798091265"/>
                    </a:ext>
                  </a:extLst>
                </a:gridCol>
                <a:gridCol w="2372093">
                  <a:extLst>
                    <a:ext uri="{9D8B030D-6E8A-4147-A177-3AD203B41FA5}">
                      <a16:colId xmlns:a16="http://schemas.microsoft.com/office/drawing/2014/main" val="2216567704"/>
                    </a:ext>
                  </a:extLst>
                </a:gridCol>
                <a:gridCol w="1387107">
                  <a:extLst>
                    <a:ext uri="{9D8B030D-6E8A-4147-A177-3AD203B41FA5}">
                      <a16:colId xmlns:a16="http://schemas.microsoft.com/office/drawing/2014/main" val="3410415387"/>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 </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4119988305"/>
                  </a:ext>
                </a:extLst>
              </a:tr>
              <a:tr h="1007801">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967411950"/>
                  </a:ext>
                </a:extLst>
              </a:tr>
              <a:tr h="991402">
                <a:tc>
                  <a:txBody>
                    <a:bodyPr/>
                    <a:lstStyle/>
                    <a:p>
                      <a:r>
                        <a:rPr lang="en-IN" dirty="0"/>
                        <a:t>2.</a:t>
                      </a: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075184254"/>
                  </a:ext>
                </a:extLst>
              </a:tr>
            </a:tbl>
          </a:graphicData>
        </a:graphic>
      </p:graphicFrame>
      <p:sp>
        <p:nvSpPr>
          <p:cNvPr id="4" name="TextBox 3">
            <a:extLst>
              <a:ext uri="{FF2B5EF4-FFF2-40B4-BE49-F238E27FC236}">
                <a16:creationId xmlns:a16="http://schemas.microsoft.com/office/drawing/2014/main" id="{924382F9-2D83-4D5C-B69E-33A981F97FB2}"/>
              </a:ext>
            </a:extLst>
          </p:cNvPr>
          <p:cNvSpPr txBox="1"/>
          <p:nvPr/>
        </p:nvSpPr>
        <p:spPr>
          <a:xfrm>
            <a:off x="4334577" y="182879"/>
            <a:ext cx="445328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report</a:t>
            </a:r>
          </a:p>
        </p:txBody>
      </p:sp>
      <p:sp>
        <p:nvSpPr>
          <p:cNvPr id="5" name="TextBox 4">
            <a:extLst>
              <a:ext uri="{FF2B5EF4-FFF2-40B4-BE49-F238E27FC236}">
                <a16:creationId xmlns:a16="http://schemas.microsoft.com/office/drawing/2014/main" id="{3962210B-D005-4709-BC7C-F889E413F2CD}"/>
              </a:ext>
            </a:extLst>
          </p:cNvPr>
          <p:cNvSpPr txBox="1"/>
          <p:nvPr/>
        </p:nvSpPr>
        <p:spPr>
          <a:xfrm>
            <a:off x="2026652" y="1013876"/>
            <a:ext cx="2189213"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1</a:t>
            </a:r>
          </a:p>
        </p:txBody>
      </p:sp>
      <p:sp>
        <p:nvSpPr>
          <p:cNvPr id="6" name="TextBox 5">
            <a:extLst>
              <a:ext uri="{FF2B5EF4-FFF2-40B4-BE49-F238E27FC236}">
                <a16:creationId xmlns:a16="http://schemas.microsoft.com/office/drawing/2014/main" id="{7719A436-D333-4F7D-8B2A-A60AC37D081D}"/>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85422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99546-D43A-4F9D-9F40-5C6332FA95BC}"/>
              </a:ext>
            </a:extLst>
          </p:cNvPr>
          <p:cNvSpPr>
            <a:spLocks noGrp="1"/>
          </p:cNvSpPr>
          <p:nvPr>
            <p:ph type="sldNum" sz="quarter" idx="12"/>
          </p:nvPr>
        </p:nvSpPr>
        <p:spPr/>
        <p:txBody>
          <a:bodyPr/>
          <a:lstStyle/>
          <a:p>
            <a:fld id="{4FAB73BC-B049-4115-A692-8D63A059BFB8}" type="slidenum">
              <a:rPr lang="en-US" smtClean="0"/>
              <a:t>37</a:t>
            </a:fld>
            <a:endParaRPr lang="en-US" dirty="0"/>
          </a:p>
        </p:txBody>
      </p:sp>
      <p:graphicFrame>
        <p:nvGraphicFramePr>
          <p:cNvPr id="3" name="Table 3">
            <a:extLst>
              <a:ext uri="{FF2B5EF4-FFF2-40B4-BE49-F238E27FC236}">
                <a16:creationId xmlns:a16="http://schemas.microsoft.com/office/drawing/2014/main" id="{ACA60D10-05C0-41D7-A879-EC5CCC3C53F3}"/>
              </a:ext>
            </a:extLst>
          </p:cNvPr>
          <p:cNvGraphicFramePr>
            <a:graphicFrameLocks noGrp="1"/>
          </p:cNvGraphicFramePr>
          <p:nvPr>
            <p:extLst>
              <p:ext uri="{D42A27DB-BD31-4B8C-83A1-F6EECF244321}">
                <p14:modId xmlns:p14="http://schemas.microsoft.com/office/powerpoint/2010/main" val="3747844736"/>
              </p:ext>
            </p:extLst>
          </p:nvPr>
        </p:nvGraphicFramePr>
        <p:xfrm>
          <a:off x="2032000" y="2278958"/>
          <a:ext cx="8128000" cy="2656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759187138"/>
                    </a:ext>
                  </a:extLst>
                </a:gridCol>
                <a:gridCol w="2375301">
                  <a:extLst>
                    <a:ext uri="{9D8B030D-6E8A-4147-A177-3AD203B41FA5}">
                      <a16:colId xmlns:a16="http://schemas.microsoft.com/office/drawing/2014/main" val="2382118722"/>
                    </a:ext>
                  </a:extLst>
                </a:gridCol>
                <a:gridCol w="2117558">
                  <a:extLst>
                    <a:ext uri="{9D8B030D-6E8A-4147-A177-3AD203B41FA5}">
                      <a16:colId xmlns:a16="http://schemas.microsoft.com/office/drawing/2014/main" val="3409408246"/>
                    </a:ext>
                  </a:extLst>
                </a:gridCol>
                <a:gridCol w="1603141">
                  <a:extLst>
                    <a:ext uri="{9D8B030D-6E8A-4147-A177-3AD203B41FA5}">
                      <a16:colId xmlns:a16="http://schemas.microsoft.com/office/drawing/2014/main" val="3097377124"/>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403402984"/>
                  </a:ext>
                </a:extLst>
              </a:tr>
              <a:tr h="2153208">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984409424"/>
                  </a:ext>
                </a:extLst>
              </a:tr>
            </a:tbl>
          </a:graphicData>
        </a:graphic>
      </p:graphicFrame>
      <p:sp>
        <p:nvSpPr>
          <p:cNvPr id="4" name="TextBox 3">
            <a:extLst>
              <a:ext uri="{FF2B5EF4-FFF2-40B4-BE49-F238E27FC236}">
                <a16:creationId xmlns:a16="http://schemas.microsoft.com/office/drawing/2014/main" id="{F78A6771-5761-4066-97F6-3D576845F03A}"/>
              </a:ext>
            </a:extLst>
          </p:cNvPr>
          <p:cNvSpPr txBox="1"/>
          <p:nvPr/>
        </p:nvSpPr>
        <p:spPr>
          <a:xfrm>
            <a:off x="2032000" y="1193532"/>
            <a:ext cx="202130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case2</a:t>
            </a:r>
          </a:p>
        </p:txBody>
      </p:sp>
      <p:sp>
        <p:nvSpPr>
          <p:cNvPr id="5" name="TextBox 4">
            <a:extLst>
              <a:ext uri="{FF2B5EF4-FFF2-40B4-BE49-F238E27FC236}">
                <a16:creationId xmlns:a16="http://schemas.microsoft.com/office/drawing/2014/main" id="{04614BFA-1781-4B1E-B11F-19DC60C2F36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334070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04568-36EC-4E66-93F8-813AF3C6882F}"/>
              </a:ext>
            </a:extLst>
          </p:cNvPr>
          <p:cNvSpPr>
            <a:spLocks noGrp="1"/>
          </p:cNvSpPr>
          <p:nvPr>
            <p:ph type="sldNum" sz="quarter" idx="12"/>
          </p:nvPr>
        </p:nvSpPr>
        <p:spPr/>
        <p:txBody>
          <a:bodyPr/>
          <a:lstStyle/>
          <a:p>
            <a:fld id="{4FAB73BC-B049-4115-A692-8D63A059BFB8}" type="slidenum">
              <a:rPr lang="en-US" smtClean="0"/>
              <a:t>38</a:t>
            </a:fld>
            <a:endParaRPr lang="en-US" dirty="0"/>
          </a:p>
        </p:txBody>
      </p:sp>
      <p:sp>
        <p:nvSpPr>
          <p:cNvPr id="3" name="TextBox 2">
            <a:extLst>
              <a:ext uri="{FF2B5EF4-FFF2-40B4-BE49-F238E27FC236}">
                <a16:creationId xmlns:a16="http://schemas.microsoft.com/office/drawing/2014/main" id="{0900588B-5DB5-4474-A5B1-66BFFD75CF6A}"/>
              </a:ext>
            </a:extLst>
          </p:cNvPr>
          <p:cNvSpPr txBox="1"/>
          <p:nvPr/>
        </p:nvSpPr>
        <p:spPr>
          <a:xfrm>
            <a:off x="3463491" y="231006"/>
            <a:ext cx="526501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snapshots</a:t>
            </a:r>
          </a:p>
        </p:txBody>
      </p:sp>
      <p:pic>
        <p:nvPicPr>
          <p:cNvPr id="7" name="Picture 6">
            <a:extLst>
              <a:ext uri="{FF2B5EF4-FFF2-40B4-BE49-F238E27FC236}">
                <a16:creationId xmlns:a16="http://schemas.microsoft.com/office/drawing/2014/main" id="{2129F8E4-AC9F-4561-9E8C-6C39045717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000" y="1212783"/>
            <a:ext cx="6814000" cy="3832875"/>
          </a:xfrm>
          <a:prstGeom prst="rect">
            <a:avLst/>
          </a:prstGeom>
        </p:spPr>
      </p:pic>
      <p:sp>
        <p:nvSpPr>
          <p:cNvPr id="8" name="TextBox 7">
            <a:extLst>
              <a:ext uri="{FF2B5EF4-FFF2-40B4-BE49-F238E27FC236}">
                <a16:creationId xmlns:a16="http://schemas.microsoft.com/office/drawing/2014/main" id="{D26BB4A5-693B-4989-84F0-10EECF94F859}"/>
              </a:ext>
            </a:extLst>
          </p:cNvPr>
          <p:cNvSpPr txBox="1"/>
          <p:nvPr/>
        </p:nvSpPr>
        <p:spPr>
          <a:xfrm>
            <a:off x="1607417" y="5383607"/>
            <a:ext cx="97205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Image and details of a student is saved in dataset for training</a:t>
            </a:r>
          </a:p>
        </p:txBody>
      </p:sp>
      <p:sp>
        <p:nvSpPr>
          <p:cNvPr id="9" name="TextBox 8">
            <a:extLst>
              <a:ext uri="{FF2B5EF4-FFF2-40B4-BE49-F238E27FC236}">
                <a16:creationId xmlns:a16="http://schemas.microsoft.com/office/drawing/2014/main" id="{6A27DF09-CC2D-4731-A0AB-CD9059FADB6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6961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B09EE0-96D2-4C55-B28D-D60EE0347BD9}"/>
              </a:ext>
            </a:extLst>
          </p:cNvPr>
          <p:cNvSpPr>
            <a:spLocks noGrp="1"/>
          </p:cNvSpPr>
          <p:nvPr>
            <p:ph type="sldNum" sz="quarter" idx="12"/>
          </p:nvPr>
        </p:nvSpPr>
        <p:spPr/>
        <p:txBody>
          <a:bodyPr/>
          <a:lstStyle/>
          <a:p>
            <a:fld id="{4FAB73BC-B049-4115-A692-8D63A059BFB8}" type="slidenum">
              <a:rPr lang="en-US" smtClean="0"/>
              <a:t>39</a:t>
            </a:fld>
            <a:endParaRPr lang="en-US" dirty="0"/>
          </a:p>
        </p:txBody>
      </p:sp>
      <p:pic>
        <p:nvPicPr>
          <p:cNvPr id="4" name="Picture 3">
            <a:extLst>
              <a:ext uri="{FF2B5EF4-FFF2-40B4-BE49-F238E27FC236}">
                <a16:creationId xmlns:a16="http://schemas.microsoft.com/office/drawing/2014/main" id="{D87F021D-D087-4BC7-8F20-BDFD60939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36" y="1213385"/>
            <a:ext cx="8547234" cy="4807820"/>
          </a:xfrm>
          <a:prstGeom prst="rect">
            <a:avLst/>
          </a:prstGeom>
        </p:spPr>
      </p:pic>
      <p:sp>
        <p:nvSpPr>
          <p:cNvPr id="5" name="TextBox 4">
            <a:extLst>
              <a:ext uri="{FF2B5EF4-FFF2-40B4-BE49-F238E27FC236}">
                <a16:creationId xmlns:a16="http://schemas.microsoft.com/office/drawing/2014/main" id="{39987986-D479-452D-BB12-0CAAE73400E7}"/>
              </a:ext>
            </a:extLst>
          </p:cNvPr>
          <p:cNvSpPr txBox="1"/>
          <p:nvPr/>
        </p:nvSpPr>
        <p:spPr>
          <a:xfrm>
            <a:off x="1694046" y="438587"/>
            <a:ext cx="736332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Student model is trained successfully</a:t>
            </a:r>
          </a:p>
        </p:txBody>
      </p:sp>
      <p:sp>
        <p:nvSpPr>
          <p:cNvPr id="6" name="TextBox 5">
            <a:extLst>
              <a:ext uri="{FF2B5EF4-FFF2-40B4-BE49-F238E27FC236}">
                <a16:creationId xmlns:a16="http://schemas.microsoft.com/office/drawing/2014/main" id="{A4C34F5C-4AED-4140-84FC-2DBC29B9439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452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3;p4">
            <a:extLst>
              <a:ext uri="{FF2B5EF4-FFF2-40B4-BE49-F238E27FC236}">
                <a16:creationId xmlns:a16="http://schemas.microsoft.com/office/drawing/2014/main" id="{F4CA3C39-821A-4C44-B3CB-75DCD4AE3E50}"/>
              </a:ext>
            </a:extLst>
          </p:cNvPr>
          <p:cNvSpPr txBox="1">
            <a:spLocks/>
          </p:cNvSpPr>
          <p:nvPr/>
        </p:nvSpPr>
        <p:spPr>
          <a:xfrm>
            <a:off x="1835700" y="457224"/>
            <a:ext cx="8520600" cy="9715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Motivation</a:t>
            </a:r>
          </a:p>
        </p:txBody>
      </p:sp>
      <p:sp>
        <p:nvSpPr>
          <p:cNvPr id="3" name="Google Shape;114;p4">
            <a:extLst>
              <a:ext uri="{FF2B5EF4-FFF2-40B4-BE49-F238E27FC236}">
                <a16:creationId xmlns:a16="http://schemas.microsoft.com/office/drawing/2014/main" id="{331726C8-8245-4D9C-A77F-8B16D4E0D4FD}"/>
              </a:ext>
            </a:extLst>
          </p:cNvPr>
          <p:cNvSpPr txBox="1">
            <a:spLocks/>
          </p:cNvSpPr>
          <p:nvPr/>
        </p:nvSpPr>
        <p:spPr>
          <a:xfrm>
            <a:off x="3145675" y="22167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Minimized use of paper.</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Automated attendance calculation.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 manual works of the staff.</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Maximum time utilization.</a:t>
            </a:r>
          </a:p>
        </p:txBody>
      </p:sp>
      <p:sp>
        <p:nvSpPr>
          <p:cNvPr id="4" name="TextBox 3">
            <a:extLst>
              <a:ext uri="{FF2B5EF4-FFF2-40B4-BE49-F238E27FC236}">
                <a16:creationId xmlns:a16="http://schemas.microsoft.com/office/drawing/2014/main" id="{1373778E-8920-41A8-B3A7-D87A2C77C2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FD9B2992-554D-4E25-A199-6755F04352E9}"/>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773724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F8F61F-2E91-41EB-A2B0-28D728090EDF}"/>
              </a:ext>
            </a:extLst>
          </p:cNvPr>
          <p:cNvSpPr>
            <a:spLocks noGrp="1"/>
          </p:cNvSpPr>
          <p:nvPr>
            <p:ph type="sldNum" sz="quarter" idx="12"/>
          </p:nvPr>
        </p:nvSpPr>
        <p:spPr/>
        <p:txBody>
          <a:bodyPr/>
          <a:lstStyle/>
          <a:p>
            <a:fld id="{4FAB73BC-B049-4115-A692-8D63A059BFB8}" type="slidenum">
              <a:rPr lang="en-US" smtClean="0"/>
              <a:t>40</a:t>
            </a:fld>
            <a:endParaRPr lang="en-US" dirty="0"/>
          </a:p>
        </p:txBody>
      </p:sp>
      <p:pic>
        <p:nvPicPr>
          <p:cNvPr id="4" name="Picture 3">
            <a:extLst>
              <a:ext uri="{FF2B5EF4-FFF2-40B4-BE49-F238E27FC236}">
                <a16:creationId xmlns:a16="http://schemas.microsoft.com/office/drawing/2014/main" id="{10216458-C531-4DB5-A66D-5E069B4A1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54" y="1309036"/>
            <a:ext cx="8315692" cy="4677577"/>
          </a:xfrm>
          <a:prstGeom prst="rect">
            <a:avLst/>
          </a:prstGeom>
        </p:spPr>
      </p:pic>
      <p:sp>
        <p:nvSpPr>
          <p:cNvPr id="3" name="TextBox 2">
            <a:extLst>
              <a:ext uri="{FF2B5EF4-FFF2-40B4-BE49-F238E27FC236}">
                <a16:creationId xmlns:a16="http://schemas.microsoft.com/office/drawing/2014/main" id="{967F20BC-84F6-4CD7-84F6-522CD2CA97B9}"/>
              </a:ext>
            </a:extLst>
          </p:cNvPr>
          <p:cNvSpPr txBox="1"/>
          <p:nvPr/>
        </p:nvSpPr>
        <p:spPr>
          <a:xfrm>
            <a:off x="2059807" y="231007"/>
            <a:ext cx="7388264"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Face recognised and attendance marked for a student</a:t>
            </a:r>
          </a:p>
        </p:txBody>
      </p:sp>
      <p:sp>
        <p:nvSpPr>
          <p:cNvPr id="6" name="TextBox 5">
            <a:extLst>
              <a:ext uri="{FF2B5EF4-FFF2-40B4-BE49-F238E27FC236}">
                <a16:creationId xmlns:a16="http://schemas.microsoft.com/office/drawing/2014/main" id="{9CB2B5AE-14B7-4734-8890-29C55F57898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17121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1CBBE-3211-4B38-A4FE-C6231DAEC593}"/>
              </a:ext>
            </a:extLst>
          </p:cNvPr>
          <p:cNvSpPr>
            <a:spLocks noGrp="1"/>
          </p:cNvSpPr>
          <p:nvPr>
            <p:ph type="sldNum" sz="quarter" idx="12"/>
          </p:nvPr>
        </p:nvSpPr>
        <p:spPr/>
        <p:txBody>
          <a:bodyPr/>
          <a:lstStyle/>
          <a:p>
            <a:fld id="{4FAB73BC-B049-4115-A692-8D63A059BFB8}" type="slidenum">
              <a:rPr lang="en-US" smtClean="0"/>
              <a:t>41</a:t>
            </a:fld>
            <a:endParaRPr lang="en-US" dirty="0"/>
          </a:p>
        </p:txBody>
      </p:sp>
      <p:pic>
        <p:nvPicPr>
          <p:cNvPr id="4" name="Picture 3">
            <a:extLst>
              <a:ext uri="{FF2B5EF4-FFF2-40B4-BE49-F238E27FC236}">
                <a16:creationId xmlns:a16="http://schemas.microsoft.com/office/drawing/2014/main" id="{F8714A7B-F7C0-49DC-B8A6-ADEF880B1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43" y="1083443"/>
            <a:ext cx="9256295" cy="5206666"/>
          </a:xfrm>
          <a:prstGeom prst="rect">
            <a:avLst/>
          </a:prstGeom>
        </p:spPr>
      </p:pic>
      <p:sp>
        <p:nvSpPr>
          <p:cNvPr id="5" name="TextBox 4">
            <a:extLst>
              <a:ext uri="{FF2B5EF4-FFF2-40B4-BE49-F238E27FC236}">
                <a16:creationId xmlns:a16="http://schemas.microsoft.com/office/drawing/2014/main" id="{657F6168-22AB-4DC1-91C6-A0B3628B28D3}"/>
              </a:ext>
            </a:extLst>
          </p:cNvPr>
          <p:cNvSpPr txBox="1"/>
          <p:nvPr/>
        </p:nvSpPr>
        <p:spPr>
          <a:xfrm>
            <a:off x="1617043" y="306281"/>
            <a:ext cx="631417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Attendance sheet for viewing attendance</a:t>
            </a:r>
          </a:p>
        </p:txBody>
      </p:sp>
      <p:sp>
        <p:nvSpPr>
          <p:cNvPr id="6" name="TextBox 5">
            <a:extLst>
              <a:ext uri="{FF2B5EF4-FFF2-40B4-BE49-F238E27FC236}">
                <a16:creationId xmlns:a16="http://schemas.microsoft.com/office/drawing/2014/main" id="{1C437AAB-BBCA-4013-8994-8473C2F09D8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544601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395846-687E-4522-A7E4-D2CA8132BE6B}"/>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3" name="TextBox 2">
            <a:extLst>
              <a:ext uri="{FF2B5EF4-FFF2-40B4-BE49-F238E27FC236}">
                <a16:creationId xmlns:a16="http://schemas.microsoft.com/office/drawing/2014/main" id="{D252F2A1-7D48-40E6-BFA8-EA89E958A07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TextBox 4">
            <a:extLst>
              <a:ext uri="{FF2B5EF4-FFF2-40B4-BE49-F238E27FC236}">
                <a16:creationId xmlns:a16="http://schemas.microsoft.com/office/drawing/2014/main" id="{16C8AB78-609B-4E62-8CAE-74CD490109BC}"/>
              </a:ext>
            </a:extLst>
          </p:cNvPr>
          <p:cNvSpPr txBox="1"/>
          <p:nvPr/>
        </p:nvSpPr>
        <p:spPr>
          <a:xfrm>
            <a:off x="3026343" y="211756"/>
            <a:ext cx="6139313" cy="830997"/>
          </a:xfrm>
          <a:prstGeom prst="rect">
            <a:avLst/>
          </a:prstGeom>
          <a:noFill/>
        </p:spPr>
        <p:txBody>
          <a:bodyPr wrap="square" rtlCol="0">
            <a:spAutoFit/>
          </a:bodyPr>
          <a:lstStyle/>
          <a:p>
            <a:pPr algn="ctr"/>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Future perspectives</a:t>
            </a:r>
          </a:p>
        </p:txBody>
      </p:sp>
      <p:sp>
        <p:nvSpPr>
          <p:cNvPr id="7" name="TextBox 6">
            <a:extLst>
              <a:ext uri="{FF2B5EF4-FFF2-40B4-BE49-F238E27FC236}">
                <a16:creationId xmlns:a16="http://schemas.microsoft.com/office/drawing/2014/main" id="{F7C48661-CEDB-44B8-84F0-352093E2D4E3}"/>
              </a:ext>
            </a:extLst>
          </p:cNvPr>
          <p:cNvSpPr txBox="1"/>
          <p:nvPr/>
        </p:nvSpPr>
        <p:spPr>
          <a:xfrm>
            <a:off x="981777" y="1635661"/>
            <a:ext cx="10741794" cy="2677656"/>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Our Automatic attendance system can be extended to more number of students with freedom to change list of students according to class </a:t>
            </a:r>
            <a:r>
              <a:rPr lang="en-IN" sz="2400" dirty="0" err="1">
                <a:latin typeface="Times New Roman" panose="02020603050405020304" pitchFamily="18" charset="0"/>
                <a:cs typeface="Times New Roman" panose="02020603050405020304" pitchFamily="18" charset="0"/>
              </a:rPr>
              <a:t>changes.The</a:t>
            </a:r>
            <a:r>
              <a:rPr lang="en-IN" sz="2400" dirty="0">
                <a:latin typeface="Times New Roman" panose="02020603050405020304" pitchFamily="18" charset="0"/>
                <a:cs typeface="Times New Roman" panose="02020603050405020304" pitchFamily="18" charset="0"/>
              </a:rPr>
              <a:t> system can be made more flexible to allow updating of templates in case student incurs significant amount of change in his facial </a:t>
            </a:r>
            <a:r>
              <a:rPr lang="en-IN" sz="2400" dirty="0" err="1">
                <a:latin typeface="Times New Roman" panose="02020603050405020304" pitchFamily="18" charset="0"/>
                <a:cs typeface="Times New Roman" panose="02020603050405020304" pitchFamily="18" charset="0"/>
              </a:rPr>
              <a:t>features.The</a:t>
            </a:r>
            <a:r>
              <a:rPr lang="en-IN" sz="2400" dirty="0">
                <a:latin typeface="Times New Roman" panose="02020603050405020304" pitchFamily="18" charset="0"/>
                <a:cs typeface="Times New Roman" panose="02020603050405020304" pitchFamily="18" charset="0"/>
              </a:rPr>
              <a:t> system can also be extended to allow better face recognition algorithm in which even rotational features of face can be detected </a:t>
            </a:r>
            <a:r>
              <a:rPr lang="en-IN" sz="2400" dirty="0" err="1">
                <a:latin typeface="Times New Roman" panose="02020603050405020304" pitchFamily="18" charset="0"/>
                <a:cs typeface="Times New Roman" panose="02020603050405020304" pitchFamily="18" charset="0"/>
              </a:rPr>
              <a:t>efficiently.Further</a:t>
            </a:r>
            <a:r>
              <a:rPr lang="en-IN" sz="2400" dirty="0">
                <a:latin typeface="Times New Roman" panose="02020603050405020304" pitchFamily="18" charset="0"/>
                <a:cs typeface="Times New Roman" panose="02020603050405020304" pitchFamily="18" charset="0"/>
              </a:rPr>
              <a:t> work can be done on this project to alert the student by sending SMS regarding the </a:t>
            </a:r>
            <a:r>
              <a:rPr lang="en-IN" sz="2400" dirty="0" err="1">
                <a:latin typeface="Times New Roman" panose="02020603050405020304" pitchFamily="18" charset="0"/>
                <a:cs typeface="Times New Roman" panose="02020603050405020304" pitchFamily="18" charset="0"/>
              </a:rPr>
              <a:t>attendance.SMS</a:t>
            </a:r>
            <a:r>
              <a:rPr lang="en-IN" sz="2400" dirty="0">
                <a:latin typeface="Times New Roman" panose="02020603050405020304" pitchFamily="18" charset="0"/>
                <a:cs typeface="Times New Roman" panose="02020603050405020304" pitchFamily="18" charset="0"/>
              </a:rPr>
              <a:t> alert can be given to the parent of the student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9928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5FD2-77CD-4BBC-BD81-AFD3A5D125C7}"/>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5" name="TextBox 4">
            <a:extLst>
              <a:ext uri="{FF2B5EF4-FFF2-40B4-BE49-F238E27FC236}">
                <a16:creationId xmlns:a16="http://schemas.microsoft.com/office/drawing/2014/main" id="{0312D398-B44D-4C1B-9E68-A01A28EA6EB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TextBox 5">
            <a:extLst>
              <a:ext uri="{FF2B5EF4-FFF2-40B4-BE49-F238E27FC236}">
                <a16:creationId xmlns:a16="http://schemas.microsoft.com/office/drawing/2014/main" id="{BE2CF719-F59F-473E-B581-C8C92B7EB3BA}"/>
              </a:ext>
            </a:extLst>
          </p:cNvPr>
          <p:cNvSpPr txBox="1"/>
          <p:nvPr/>
        </p:nvSpPr>
        <p:spPr>
          <a:xfrm>
            <a:off x="4851133" y="0"/>
            <a:ext cx="4466122"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95D4594D-FFDC-4A70-8865-8DBE8502450D}"/>
              </a:ext>
            </a:extLst>
          </p:cNvPr>
          <p:cNvSpPr txBox="1"/>
          <p:nvPr/>
        </p:nvSpPr>
        <p:spPr>
          <a:xfrm>
            <a:off x="750770" y="933651"/>
            <a:ext cx="11184556"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Before the development of this project. There are many loopholes in the process of taking attendance using the old method which caused many troubles to most of the institutions. Therefore, the facial recognition feature embedded in the attendance monitoring system can not only ensure attendance to be taken accurately and also eliminated the flaws in the previous system. By using technology to conquer the defects cannot merely save resources but also reduces human intervention in the whole process by handling all the complicated task to the </a:t>
            </a:r>
            <a:r>
              <a:rPr lang="en-IN" sz="2400" dirty="0" err="1">
                <a:latin typeface="Times New Roman" panose="02020603050405020304" pitchFamily="18" charset="0"/>
                <a:cs typeface="Times New Roman" panose="02020603050405020304" pitchFamily="18" charset="0"/>
              </a:rPr>
              <a:t>machine.Capturing</a:t>
            </a:r>
            <a:r>
              <a:rPr lang="en-IN" sz="2400" dirty="0">
                <a:latin typeface="Times New Roman" panose="02020603050405020304" pitchFamily="18" charset="0"/>
                <a:cs typeface="Times New Roman" panose="02020603050405020304" pitchFamily="18" charset="0"/>
              </a:rPr>
              <a:t> the images from camera or cc camera and applying techniques face detection and recognition can decrease the manual work from human and increase the security safety, taking the decision from this recognition </a:t>
            </a:r>
            <a:r>
              <a:rPr lang="en-IN" sz="2400" dirty="0" err="1">
                <a:latin typeface="Times New Roman" panose="02020603050405020304" pitchFamily="18" charset="0"/>
                <a:cs typeface="Times New Roman" panose="02020603050405020304" pitchFamily="18" charset="0"/>
              </a:rPr>
              <a:t>result.We</a:t>
            </a:r>
            <a:r>
              <a:rPr lang="en-IN" sz="2400" dirty="0">
                <a:latin typeface="Times New Roman" panose="02020603050405020304" pitchFamily="18" charset="0"/>
                <a:cs typeface="Times New Roman" panose="02020603050405020304" pitchFamily="18" charset="0"/>
              </a:rPr>
              <a:t> used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 Cascade algorithm for image </a:t>
            </a:r>
            <a:r>
              <a:rPr lang="en-IN" sz="2400" dirty="0" err="1">
                <a:latin typeface="Times New Roman" panose="02020603050405020304" pitchFamily="18" charset="0"/>
                <a:cs typeface="Times New Roman" panose="02020603050405020304" pitchFamily="18" charset="0"/>
              </a:rPr>
              <a:t>classification.We</a:t>
            </a:r>
            <a:r>
              <a:rPr lang="en-IN" sz="2400" dirty="0">
                <a:latin typeface="Times New Roman" panose="02020603050405020304" pitchFamily="18" charset="0"/>
                <a:cs typeface="Times New Roman" panose="02020603050405020304" pitchFamily="18" charset="0"/>
              </a:rPr>
              <a:t> only needed basic software requirements for making this </a:t>
            </a:r>
            <a:r>
              <a:rPr lang="en-IN" sz="2400" dirty="0" err="1">
                <a:latin typeface="Times New Roman" panose="02020603050405020304" pitchFamily="18" charset="0"/>
                <a:cs typeface="Times New Roman" panose="02020603050405020304" pitchFamily="18" charset="0"/>
              </a:rPr>
              <a:t>application.The</a:t>
            </a:r>
            <a:r>
              <a:rPr lang="en-IN" sz="2400" dirty="0">
                <a:latin typeface="Times New Roman" panose="02020603050405020304" pitchFamily="18" charset="0"/>
                <a:cs typeface="Times New Roman" panose="02020603050405020304" pitchFamily="18" charset="0"/>
              </a:rPr>
              <a:t> face recognition system is working well. This attendance system shows the use of facial recognition techniques for the purpose of student attendance and for the further process this record of student can be used in exam related issues.</a:t>
            </a:r>
          </a:p>
        </p:txBody>
      </p:sp>
    </p:spTree>
    <p:extLst>
      <p:ext uri="{BB962C8B-B14F-4D97-AF65-F5344CB8AC3E}">
        <p14:creationId xmlns:p14="http://schemas.microsoft.com/office/powerpoint/2010/main" val="344966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1;p14">
            <a:extLst>
              <a:ext uri="{FF2B5EF4-FFF2-40B4-BE49-F238E27FC236}">
                <a16:creationId xmlns:a16="http://schemas.microsoft.com/office/drawing/2014/main" id="{5C746866-E9EB-4D6F-8CAE-645188B160B5}"/>
              </a:ext>
            </a:extLst>
          </p:cNvPr>
          <p:cNvSpPr txBox="1">
            <a:spLocks/>
          </p:cNvSpPr>
          <p:nvPr/>
        </p:nvSpPr>
        <p:spPr>
          <a:xfrm>
            <a:off x="1835700" y="190198"/>
            <a:ext cx="8520600" cy="9810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References</a:t>
            </a:r>
          </a:p>
        </p:txBody>
      </p:sp>
      <p:sp>
        <p:nvSpPr>
          <p:cNvPr id="3" name="Google Shape;202;p14">
            <a:extLst>
              <a:ext uri="{FF2B5EF4-FFF2-40B4-BE49-F238E27FC236}">
                <a16:creationId xmlns:a16="http://schemas.microsoft.com/office/drawing/2014/main" id="{5D570D8D-9F59-4334-980C-BA5C3AFF1C42}"/>
              </a:ext>
            </a:extLst>
          </p:cNvPr>
          <p:cNvSpPr txBox="1">
            <a:spLocks/>
          </p:cNvSpPr>
          <p:nvPr/>
        </p:nvSpPr>
        <p:spPr>
          <a:xfrm>
            <a:off x="1835700" y="1200149"/>
            <a:ext cx="8520600" cy="4249334"/>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[1] R. Hartanto and M. N.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Adji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"Face Recognition for Attendance System Detection," 2018 10th International Conference on Information Technology and Electrical Engineering (ICITEE), 2018, pp. 376-381,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10.1109/ICITEED.2018.8534942.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[2] Z. Cao, Q. Yin, X. Tang and J. Sun, "Face recognition with learning-based descriptor," 2010 IEEE Computer Society Conference on Computer Vision and Pattern Recognition, 2010, pp. 2707-2714,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10.1109/CVPR.2010.5539992.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[3] </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P. Viola and M. Jones, "Rapid object detection using a boosted cascade of simple features," Proceedings of the 2001 IEEE Computer Society Conference on Computer Vision and Pattern Recognition. CVPR 2001, 2001, pp. I-I, </a:t>
            </a:r>
            <a:r>
              <a:rPr lang="en-GB" sz="1600" dirty="0" err="1">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doi</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 10.1109/CVPR.2001.990517</a:t>
            </a:r>
            <a:r>
              <a:rPr lang="en-GB" sz="1600" dirty="0">
                <a:solidFill>
                  <a:schemeClr val="dk2"/>
                </a:solidFill>
                <a:highlight>
                  <a:srgbClr val="FFFFFF"/>
                </a:highlight>
                <a:latin typeface="Times New Roman" panose="02020603050405020304" pitchFamily="18" charset="0"/>
                <a:ea typeface="Arial"/>
                <a:cs typeface="Times New Roman" panose="02020603050405020304" pitchFamily="18" charset="0"/>
                <a:sym typeface="Arial"/>
              </a:rPr>
              <a:t>.</a:t>
            </a:r>
          </a:p>
        </p:txBody>
      </p:sp>
      <p:sp>
        <p:nvSpPr>
          <p:cNvPr id="4" name="TextBox 3">
            <a:extLst>
              <a:ext uri="{FF2B5EF4-FFF2-40B4-BE49-F238E27FC236}">
                <a16:creationId xmlns:a16="http://schemas.microsoft.com/office/drawing/2014/main" id="{822882B6-3CC8-43CD-A098-5137A61D81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E579168A-C015-4EC2-9361-F30247AB8398}"/>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854133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7C4EF-71D1-48E5-A70A-A8AC5E090911}"/>
              </a:ext>
            </a:extLst>
          </p:cNvPr>
          <p:cNvSpPr txBox="1"/>
          <p:nvPr/>
        </p:nvSpPr>
        <p:spPr>
          <a:xfrm>
            <a:off x="2409825" y="1952626"/>
            <a:ext cx="7372349" cy="1569660"/>
          </a:xfrm>
          <a:prstGeom prst="rect">
            <a:avLst/>
          </a:prstGeom>
          <a:noFill/>
        </p:spPr>
        <p:txBody>
          <a:bodyPr wrap="square" rtlCol="0">
            <a:spAutoFit/>
          </a:bodyPr>
          <a:lstStyle/>
          <a:p>
            <a:r>
              <a:rPr lang="en-US" sz="9600" dirty="0">
                <a:solidFill>
                  <a:schemeClr val="accent1"/>
                </a:solidFill>
                <a:latin typeface="Times New Roman" panose="02020603050405020304" pitchFamily="18" charset="0"/>
                <a:cs typeface="Times New Roman" panose="02020603050405020304" pitchFamily="18" charset="0"/>
              </a:rPr>
              <a:t>THANK YOU</a:t>
            </a:r>
            <a:endParaRPr lang="en-IN" sz="96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117E1F-91D6-41F8-8F12-7486ADBA666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D5FE8EFD-AF0A-45F4-BE21-D3D7996BA9CE}"/>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312346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5">
            <a:extLst>
              <a:ext uri="{FF2B5EF4-FFF2-40B4-BE49-F238E27FC236}">
                <a16:creationId xmlns:a16="http://schemas.microsoft.com/office/drawing/2014/main" id="{16B26880-6171-490A-A3F2-BD72A6E47CB9}"/>
              </a:ext>
            </a:extLst>
          </p:cNvPr>
          <p:cNvSpPr txBox="1">
            <a:spLocks/>
          </p:cNvSpPr>
          <p:nvPr/>
        </p:nvSpPr>
        <p:spPr>
          <a:xfrm>
            <a:off x="1835700" y="403499"/>
            <a:ext cx="8520600" cy="9966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Objectives</a:t>
            </a:r>
          </a:p>
        </p:txBody>
      </p:sp>
      <p:sp>
        <p:nvSpPr>
          <p:cNvPr id="4" name="Google Shape;123;p5">
            <a:extLst>
              <a:ext uri="{FF2B5EF4-FFF2-40B4-BE49-F238E27FC236}">
                <a16:creationId xmlns:a16="http://schemas.microsoft.com/office/drawing/2014/main" id="{6DEF5866-26B2-48E1-87D7-54B7F64BD5DE}"/>
              </a:ext>
            </a:extLst>
          </p:cNvPr>
          <p:cNvSpPr txBox="1">
            <a:spLocks/>
          </p:cNvSpPr>
          <p:nvPr/>
        </p:nvSpPr>
        <p:spPr>
          <a:xfrm>
            <a:off x="2435775" y="1759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Developing a system that will mark the attendance of the students by image classification.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This will be created as a software.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Marks attendance and stores as csv file.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Easy to use.</a:t>
            </a:r>
            <a:endParaRPr lang="en-US" sz="2800"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A09625AA-4192-4ABA-808D-01EDEB5350B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AC05B088-7288-4C11-B1E7-0D13128C3B26}"/>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65474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6">
            <a:extLst>
              <a:ext uri="{FF2B5EF4-FFF2-40B4-BE49-F238E27FC236}">
                <a16:creationId xmlns:a16="http://schemas.microsoft.com/office/drawing/2014/main" id="{E35E7947-B49C-4CAB-B6A2-E92B47B6E456}"/>
              </a:ext>
            </a:extLst>
          </p:cNvPr>
          <p:cNvSpPr txBox="1">
            <a:spLocks/>
          </p:cNvSpPr>
          <p:nvPr/>
        </p:nvSpPr>
        <p:spPr>
          <a:xfrm>
            <a:off x="1835700" y="143600"/>
            <a:ext cx="8520600" cy="98035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dirty="0">
                <a:solidFill>
                  <a:schemeClr val="accent1"/>
                </a:solidFill>
                <a:latin typeface="Times New Roman"/>
                <a:ea typeface="Times New Roman"/>
                <a:cs typeface="Times New Roman"/>
                <a:sym typeface="Times New Roman"/>
              </a:rPr>
              <a:t>System Study</a:t>
            </a:r>
          </a:p>
        </p:txBody>
      </p:sp>
      <p:sp>
        <p:nvSpPr>
          <p:cNvPr id="3" name="Google Shape;132;p6">
            <a:extLst>
              <a:ext uri="{FF2B5EF4-FFF2-40B4-BE49-F238E27FC236}">
                <a16:creationId xmlns:a16="http://schemas.microsoft.com/office/drawing/2014/main" id="{D5FC3560-E3D7-44A3-AB73-0791301D89D1}"/>
              </a:ext>
            </a:extLst>
          </p:cNvPr>
          <p:cNvSpPr txBox="1">
            <a:spLocks/>
          </p:cNvSpPr>
          <p:nvPr/>
        </p:nvSpPr>
        <p:spPr>
          <a:xfrm>
            <a:off x="2067347" y="1813200"/>
            <a:ext cx="8881499" cy="4435200"/>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gn="just">
              <a:lnSpc>
                <a:spcPct val="115000"/>
              </a:lnSpc>
              <a:spcBef>
                <a:spcPts val="0"/>
              </a:spcBef>
              <a:spcAft>
                <a:spcPts val="0"/>
              </a:spcAft>
              <a:buSzPts val="1800"/>
              <a:buFont typeface="Calibri" panose="020F0502020204030204" pitchFamily="34" charset="0"/>
              <a:buNone/>
            </a:pPr>
            <a:endParaRPr lang="en-US" sz="2800" u="sng" dirty="0">
              <a:latin typeface="Times New Roman"/>
              <a:ea typeface="Times New Roman"/>
              <a:cs typeface="Times New Roman"/>
              <a:sym typeface="Times New Roman"/>
            </a:endParaRPr>
          </a:p>
          <a:p>
            <a:pPr marL="0" indent="0" algn="just">
              <a:lnSpc>
                <a:spcPct val="115000"/>
              </a:lnSpc>
              <a:spcBef>
                <a:spcPts val="0"/>
              </a:spcBef>
              <a:spcAft>
                <a:spcPts val="0"/>
              </a:spcAft>
              <a:buSzPts val="1800"/>
              <a:buNone/>
            </a:pPr>
            <a:r>
              <a:rPr lang="en-US" sz="11200" u="sng" dirty="0">
                <a:latin typeface="Times New Roman"/>
                <a:ea typeface="Times New Roman"/>
                <a:cs typeface="Times New Roman"/>
                <a:sym typeface="Times New Roman"/>
              </a:rPr>
              <a:t> Manual attendance:- </a:t>
            </a: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 Attendance are marked in papers.</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*More time consuming.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*Converting to softcopies are time consuming.</a:t>
            </a:r>
          </a:p>
          <a:p>
            <a:pPr marL="50800" indent="0" algn="just">
              <a:lnSpc>
                <a:spcPct val="115000"/>
              </a:lnSpc>
              <a:spcBef>
                <a:spcPts val="0"/>
              </a:spcBef>
              <a:spcAft>
                <a:spcPts val="0"/>
              </a:spcAft>
              <a:buSzPts val="2800"/>
              <a:buNone/>
            </a:pP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u="sng" dirty="0">
                <a:latin typeface="Times New Roman"/>
                <a:ea typeface="Times New Roman"/>
                <a:cs typeface="Times New Roman"/>
                <a:sym typeface="Times New Roman"/>
              </a:rPr>
              <a:t>RFID:-</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*It is expensive</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*Over head reading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*Some material may create signal problem</a:t>
            </a:r>
          </a:p>
          <a:p>
            <a:pPr marL="50800" indent="0" algn="just">
              <a:lnSpc>
                <a:spcPct val="115000"/>
              </a:lnSpc>
              <a:spcBef>
                <a:spcPts val="0"/>
              </a:spcBef>
              <a:spcAft>
                <a:spcPts val="0"/>
              </a:spcAft>
              <a:buSzPts val="2800"/>
              <a:buNone/>
            </a:pPr>
            <a:endParaRPr lang="en-US" sz="5100" dirty="0">
              <a:latin typeface="Times New Roman"/>
              <a:ea typeface="Times New Roman"/>
              <a:cs typeface="Times New Roman"/>
              <a:sym typeface="Times New Roman"/>
            </a:endParaRPr>
          </a:p>
          <a:p>
            <a:pPr marL="508000" indent="-457200" algn="just">
              <a:lnSpc>
                <a:spcPct val="115000"/>
              </a:lnSpc>
              <a:spcBef>
                <a:spcPts val="0"/>
              </a:spcBef>
              <a:spcAft>
                <a:spcPts val="0"/>
              </a:spcAft>
              <a:buSzPts val="2800"/>
              <a:buFont typeface="Arial" panose="020B0604020202020204" pitchFamily="34" charset="0"/>
              <a:buChar char="•"/>
            </a:pPr>
            <a:endParaRPr lang="en-US" sz="2800" dirty="0">
              <a:latin typeface="Times New Roman"/>
              <a:ea typeface="Times New Roman"/>
              <a:cs typeface="Times New Roman"/>
              <a:sym typeface="Times New Roman"/>
            </a:endParaRPr>
          </a:p>
          <a:p>
            <a:pPr marL="50800" indent="0">
              <a:lnSpc>
                <a:spcPct val="115000"/>
              </a:lnSpc>
              <a:spcBef>
                <a:spcPts val="0"/>
              </a:spcBef>
              <a:spcAft>
                <a:spcPts val="0"/>
              </a:spcAft>
              <a:buSzPts val="2800"/>
              <a:buNone/>
            </a:pPr>
            <a:endParaRPr lang="en-US" sz="2800"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F07C59F6-3EAA-4B27-87E8-65670257625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2B7ACBE-DB11-4D6C-9703-E4C8765E36BE}"/>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6" name="TextBox 5">
            <a:extLst>
              <a:ext uri="{FF2B5EF4-FFF2-40B4-BE49-F238E27FC236}">
                <a16:creationId xmlns:a16="http://schemas.microsoft.com/office/drawing/2014/main" id="{CB0701DE-DE3B-4D7A-B801-D20581BCB476}"/>
              </a:ext>
            </a:extLst>
          </p:cNvPr>
          <p:cNvSpPr txBox="1"/>
          <p:nvPr/>
        </p:nvSpPr>
        <p:spPr>
          <a:xfrm>
            <a:off x="2266950" y="1276762"/>
            <a:ext cx="5705475" cy="523220"/>
          </a:xfrm>
          <a:prstGeom prst="rect">
            <a:avLst/>
          </a:prstGeom>
          <a:noFill/>
        </p:spPr>
        <p:txBody>
          <a:bodyPr wrap="square" rtlCol="0">
            <a:spAutoFit/>
          </a:bodyPr>
          <a:lstStyle/>
          <a:p>
            <a:r>
              <a:rPr lang="en-US" sz="2800" b="1" u="sng" dirty="0">
                <a:solidFill>
                  <a:srgbClr val="00B0F0"/>
                </a:solidFill>
                <a:latin typeface="Times New Roman" panose="02020603050405020304" pitchFamily="18" charset="0"/>
                <a:cs typeface="Times New Roman" panose="02020603050405020304" pitchFamily="18" charset="0"/>
              </a:rPr>
              <a:t>Existing system</a:t>
            </a:r>
            <a:endParaRPr lang="en-IN" sz="2800" b="1"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9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5678B-9823-46FF-AD24-DF6E2833C82F}"/>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4" name="TextBox 3">
            <a:extLst>
              <a:ext uri="{FF2B5EF4-FFF2-40B4-BE49-F238E27FC236}">
                <a16:creationId xmlns:a16="http://schemas.microsoft.com/office/drawing/2014/main" id="{4031D566-14D2-4751-8A0A-303CB3A3CF4F}"/>
              </a:ext>
            </a:extLst>
          </p:cNvPr>
          <p:cNvSpPr txBox="1"/>
          <p:nvPr/>
        </p:nvSpPr>
        <p:spPr>
          <a:xfrm>
            <a:off x="2669771" y="1520246"/>
            <a:ext cx="7779154" cy="2034660"/>
          </a:xfrm>
          <a:prstGeom prst="rect">
            <a:avLst/>
          </a:prstGeom>
          <a:noFill/>
        </p:spPr>
        <p:txBody>
          <a:bodyPr wrap="square">
            <a:spAutoFit/>
          </a:bodyPr>
          <a:lstStyle/>
          <a:p>
            <a:pPr marL="50800" algn="just">
              <a:lnSpc>
                <a:spcPct val="115000"/>
              </a:lnSpc>
              <a:spcBef>
                <a:spcPts val="0"/>
              </a:spcBef>
              <a:spcAft>
                <a:spcPts val="0"/>
              </a:spcAft>
              <a:buSzPts val="2800"/>
            </a:pPr>
            <a:r>
              <a:rPr lang="en-US" sz="2800" u="sng" dirty="0">
                <a:latin typeface="Times New Roman"/>
                <a:ea typeface="Times New Roman"/>
                <a:cs typeface="Times New Roman"/>
                <a:sym typeface="Times New Roman"/>
              </a:rPr>
              <a:t> Biometric authentication system:-</a:t>
            </a:r>
            <a:r>
              <a:rPr lang="en-US" sz="2800" dirty="0">
                <a:latin typeface="Times New Roman"/>
                <a:ea typeface="Times New Roman"/>
                <a:cs typeface="Times New Roman"/>
                <a:sym typeface="Times New Roman"/>
              </a:rPr>
              <a:t>  </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*it includes </a:t>
            </a:r>
            <a:r>
              <a:rPr lang="en-US" sz="2800" dirty="0" err="1">
                <a:latin typeface="Times New Roman"/>
                <a:ea typeface="Times New Roman"/>
                <a:cs typeface="Times New Roman"/>
                <a:sym typeface="Times New Roman"/>
              </a:rPr>
              <a:t>iris,fingerprint</a:t>
            </a:r>
            <a:r>
              <a:rPr lang="en-US" sz="2800" dirty="0">
                <a:latin typeface="Times New Roman"/>
                <a:ea typeface="Times New Roman"/>
                <a:cs typeface="Times New Roman"/>
                <a:sym typeface="Times New Roman"/>
              </a:rPr>
              <a:t> and voice recognition</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*Not much accurate</a:t>
            </a:r>
          </a:p>
          <a:p>
            <a:pPr marL="50800" indent="0" algn="just">
              <a:lnSpc>
                <a:spcPct val="115000"/>
              </a:lnSpc>
              <a:spcBef>
                <a:spcPts val="0"/>
              </a:spcBef>
              <a:spcAft>
                <a:spcPts val="0"/>
              </a:spcAft>
              <a:buSzPts val="2800"/>
              <a:buNone/>
            </a:pPr>
            <a:r>
              <a:rPr lang="en-US" sz="2800" dirty="0">
                <a:latin typeface="Times New Roman"/>
                <a:ea typeface="Times New Roman"/>
                <a:cs typeface="Times New Roman"/>
                <a:sym typeface="Times New Roman"/>
              </a:rPr>
              <a:t>     *false rejection &amp; false acceptance     </a:t>
            </a:r>
          </a:p>
        </p:txBody>
      </p:sp>
    </p:spTree>
    <p:extLst>
      <p:ext uri="{BB962C8B-B14F-4D97-AF65-F5344CB8AC3E}">
        <p14:creationId xmlns:p14="http://schemas.microsoft.com/office/powerpoint/2010/main" val="126312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p7">
            <a:extLst>
              <a:ext uri="{FF2B5EF4-FFF2-40B4-BE49-F238E27FC236}">
                <a16:creationId xmlns:a16="http://schemas.microsoft.com/office/drawing/2014/main" id="{4E9F5CEE-8E17-4A85-9ADE-B8922FF64751}"/>
              </a:ext>
            </a:extLst>
          </p:cNvPr>
          <p:cNvSpPr txBox="1">
            <a:spLocks/>
          </p:cNvSpPr>
          <p:nvPr/>
        </p:nvSpPr>
        <p:spPr>
          <a:xfrm>
            <a:off x="1835700" y="1183202"/>
            <a:ext cx="8520600" cy="33390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Proposed Methodology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Overcomes the drawbacks of existing system.</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Data can be maintained easily.</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The system will save a lot of time and effort.</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Manual work is comparatively lesser.</a:t>
            </a:r>
            <a:endParaRPr lang="en-US" dirty="0"/>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Less paper usage.</a:t>
            </a:r>
          </a:p>
        </p:txBody>
      </p:sp>
      <p:sp>
        <p:nvSpPr>
          <p:cNvPr id="3" name="TextBox 2">
            <a:extLst>
              <a:ext uri="{FF2B5EF4-FFF2-40B4-BE49-F238E27FC236}">
                <a16:creationId xmlns:a16="http://schemas.microsoft.com/office/drawing/2014/main" id="{9F1E9C88-D27D-463D-BAF4-82DD09771B5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F457749-7680-4631-B014-AFF866B2BFC7}"/>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33994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8">
            <a:extLst>
              <a:ext uri="{FF2B5EF4-FFF2-40B4-BE49-F238E27FC236}">
                <a16:creationId xmlns:a16="http://schemas.microsoft.com/office/drawing/2014/main" id="{F57D8ABC-247E-4078-A1F6-87215BD43623}"/>
              </a:ext>
            </a:extLst>
          </p:cNvPr>
          <p:cNvSpPr txBox="1">
            <a:spLocks/>
          </p:cNvSpPr>
          <p:nvPr/>
        </p:nvSpPr>
        <p:spPr>
          <a:xfrm>
            <a:off x="1835700" y="266699"/>
            <a:ext cx="8520600" cy="1114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Feasibility Study</a:t>
            </a:r>
            <a:endParaRPr lang="en-GB" b="1">
              <a:solidFill>
                <a:schemeClr val="accent1"/>
              </a:solidFill>
              <a:latin typeface="Times New Roman"/>
              <a:ea typeface="Times New Roman"/>
              <a:cs typeface="Times New Roman"/>
              <a:sym typeface="Times New Roman"/>
            </a:endParaRPr>
          </a:p>
        </p:txBody>
      </p:sp>
      <p:sp>
        <p:nvSpPr>
          <p:cNvPr id="3" name="Google Shape;149;p8">
            <a:extLst>
              <a:ext uri="{FF2B5EF4-FFF2-40B4-BE49-F238E27FC236}">
                <a16:creationId xmlns:a16="http://schemas.microsoft.com/office/drawing/2014/main" id="{858ABC21-01F7-4721-8C7C-D3F6DFE62A96}"/>
              </a:ext>
            </a:extLst>
          </p:cNvPr>
          <p:cNvSpPr txBox="1">
            <a:spLocks/>
          </p:cNvSpPr>
          <p:nvPr/>
        </p:nvSpPr>
        <p:spPr>
          <a:xfrm>
            <a:off x="1609862" y="1788224"/>
            <a:ext cx="8972275" cy="3907725"/>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Technical Feasibility</a:t>
            </a:r>
            <a:r>
              <a:rPr lang="en-US" sz="11286">
                <a:latin typeface="Times New Roman"/>
                <a:ea typeface="Times New Roman"/>
                <a:cs typeface="Times New Roman"/>
                <a:sym typeface="Times New Roman"/>
              </a:rPr>
              <a:t> :-</a:t>
            </a:r>
          </a:p>
          <a:p>
            <a:pPr marL="457200" indent="-407796">
              <a:lnSpc>
                <a:spcPct val="115000"/>
              </a:lnSpc>
              <a:spcAft>
                <a:spcPts val="0"/>
              </a:spcAft>
              <a:buFont typeface="Times New Roman"/>
              <a:buChar char="●"/>
            </a:pPr>
            <a:r>
              <a:rPr lang="en-US" sz="11286">
                <a:latin typeface="Times New Roman"/>
                <a:ea typeface="Times New Roman"/>
                <a:cs typeface="Times New Roman"/>
                <a:sym typeface="Times New Roman"/>
              </a:rPr>
              <a:t>The hardware and software tools required are available in the system.</a:t>
            </a:r>
          </a:p>
          <a:p>
            <a:pPr marL="457200" indent="-407796">
              <a:lnSpc>
                <a:spcPct val="115000"/>
              </a:lnSpc>
              <a:spcBef>
                <a:spcPts val="0"/>
              </a:spcBef>
              <a:spcAft>
                <a:spcPts val="0"/>
              </a:spcAft>
              <a:buFont typeface="Times New Roman"/>
              <a:buChar char="●"/>
            </a:pPr>
            <a:r>
              <a:rPr lang="en-US" sz="11286">
                <a:latin typeface="Times New Roman"/>
                <a:ea typeface="Times New Roman"/>
                <a:cs typeface="Times New Roman"/>
                <a:sym typeface="Times New Roman"/>
              </a:rPr>
              <a:t>There are no technical risks involved. </a:t>
            </a:r>
          </a:p>
          <a:p>
            <a:pPr marL="0" indent="0">
              <a:lnSpc>
                <a:spcPct val="115000"/>
              </a:lnSpc>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Operational Feasibility</a:t>
            </a:r>
            <a:r>
              <a:rPr lang="en-US" sz="11286">
                <a:latin typeface="Times New Roman"/>
                <a:ea typeface="Times New Roman"/>
                <a:cs typeface="Times New Roman"/>
                <a:sym typeface="Times New Roman"/>
              </a:rPr>
              <a:t> :-</a:t>
            </a:r>
          </a:p>
          <a:p>
            <a:pPr marL="457200" indent="-257175">
              <a:lnSpc>
                <a:spcPct val="115000"/>
              </a:lnSpc>
              <a:spcAft>
                <a:spcPts val="0"/>
              </a:spcAft>
              <a:buSzPts val="450"/>
              <a:buFont typeface="Calibri" panose="020F0502020204030204" pitchFamily="34" charset="0"/>
              <a:buChar char="●"/>
            </a:pPr>
            <a:r>
              <a:rPr lang="en-US" sz="11286">
                <a:latin typeface="Times New Roman"/>
                <a:ea typeface="Times New Roman"/>
                <a:cs typeface="Times New Roman"/>
                <a:sym typeface="Times New Roman"/>
              </a:rPr>
              <a:t>The developed system will be very efficient and will be used by the staff and students.</a:t>
            </a:r>
            <a:br>
              <a:rPr lang="en-US"/>
            </a:br>
            <a:endParaRPr lang="en-US"/>
          </a:p>
        </p:txBody>
      </p:sp>
      <p:sp>
        <p:nvSpPr>
          <p:cNvPr id="4" name="TextBox 3">
            <a:extLst>
              <a:ext uri="{FF2B5EF4-FFF2-40B4-BE49-F238E27FC236}">
                <a16:creationId xmlns:a16="http://schemas.microsoft.com/office/drawing/2014/main" id="{5C5AB333-C7EE-4732-9784-A64124A26A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9DF5004B-6CF5-4E51-AFDD-289D1DF16BFF}"/>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908036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597</TotalTime>
  <Words>1774</Words>
  <Application>Microsoft Office PowerPoint</Application>
  <PresentationFormat>Widescreen</PresentationFormat>
  <Paragraphs>327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631</cp:revision>
  <dcterms:created xsi:type="dcterms:W3CDTF">2021-10-26T05:37:00Z</dcterms:created>
  <dcterms:modified xsi:type="dcterms:W3CDTF">2021-11-19T04:39:19Z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BE6FD08A35F5412EA893695395562171</vt:lpwstr>
  </property>
  <property fmtid="{D5CDD505-2E9C-101B-9397-08002B2CF9AE}" pid="3" name="KSOProductBuildVer">
    <vt:lpwstr>1033-11.2.0.10323</vt:lpwstr>
  </property>
</Properties>
</file>