
<file path=[Content_Types].xml><?xml version="1.0" encoding="utf-8"?>
<Types xmlns="http://schemas.openxmlformats.org/package/2006/content-types">
  <Default Extension="1" ContentType="image/jpeg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84" r:id="rId3"/>
    <p:sldId id="285" r:id="rId4"/>
    <p:sldId id="286" r:id="rId5"/>
    <p:sldId id="283" r:id="rId6"/>
    <p:sldId id="288" r:id="rId7"/>
    <p:sldId id="290" r:id="rId8"/>
    <p:sldId id="291" r:id="rId9"/>
    <p:sldId id="295" r:id="rId10"/>
    <p:sldId id="292" r:id="rId11"/>
    <p:sldId id="293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Montserrat ExtraLight" panose="000003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dali Rohith" initials="KR" lastIdx="1" clrIdx="0">
    <p:extLst>
      <p:ext uri="{19B8F6BF-5375-455C-9EA6-DF929625EA0E}">
        <p15:presenceInfo xmlns:p15="http://schemas.microsoft.com/office/powerpoint/2012/main" userId="79968dce23d595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BC8F1-0EB1-4D63-9728-32B711FA094D}">
  <a:tblStyle styleId="{622BC8F1-0EB1-4D63-9728-32B711FA0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Comparision of Accuracy of Algorithms</a:t>
            </a:r>
          </a:p>
        </c:rich>
      </c:tx>
      <c:layout>
        <c:manualLayout>
          <c:xMode val="edge"/>
          <c:yMode val="edge"/>
          <c:x val="0.2156300853018372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0871062992126"/>
          <c:y val="0.24301853617957106"/>
          <c:w val="0.85307956036745403"/>
          <c:h val="0.56764485052342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4.1666666666666475E-3"/>
                  <c:y val="-4.06250000000000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789-4641-952A-7CE6B7D663F4}"/>
                </c:ext>
              </c:extLst>
            </c:dLbl>
            <c:dLbl>
              <c:idx val="1"/>
              <c:layout>
                <c:manualLayout>
                  <c:x val="2.0833333333333333E-3"/>
                  <c:y val="-1.4706107133643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789-4641-952A-7CE6B7D663F4}"/>
                </c:ext>
              </c:extLst>
            </c:dLbl>
            <c:dLbl>
              <c:idx val="2"/>
              <c:layout>
                <c:manualLayout>
                  <c:x val="2.2916666666666665E-2"/>
                  <c:y val="-1.87499999999999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789-4641-952A-7CE6B7D663F4}"/>
                </c:ext>
              </c:extLst>
            </c:dLbl>
            <c:dLbl>
              <c:idx val="3"/>
              <c:layout>
                <c:manualLayout>
                  <c:x val="6.2500000000000003E-3"/>
                  <c:y val="-1.47061071336431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789-4641-952A-7CE6B7D663F4}"/>
                </c:ext>
              </c:extLst>
            </c:dLbl>
            <c:dLbl>
              <c:idx val="4"/>
              <c:layout>
                <c:manualLayout>
                  <c:x val="4.1666666666666666E-3"/>
                  <c:y val="-5.588320710784370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789-4641-952A-7CE6B7D663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SVM</c:v>
                </c:pt>
                <c:pt idx="2">
                  <c:v>KNN</c:v>
                </c:pt>
                <c:pt idx="3">
                  <c:v>Decision tree</c:v>
                </c:pt>
                <c:pt idx="4">
                  <c:v>Naïve Bayes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78.536585365853597</c:v>
                </c:pt>
                <c:pt idx="1">
                  <c:v>68.292682926829201</c:v>
                </c:pt>
                <c:pt idx="2">
                  <c:v>98.536585365853597</c:v>
                </c:pt>
                <c:pt idx="3">
                  <c:v>98.536585365853597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89-4641-952A-7CE6B7D66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8277583"/>
        <c:axId val="1388292559"/>
      </c:barChart>
      <c:catAx>
        <c:axId val="1388277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Algorithm</a:t>
                </a:r>
              </a:p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N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292559"/>
        <c:crosses val="autoZero"/>
        <c:auto val="1"/>
        <c:lblAlgn val="ctr"/>
        <c:lblOffset val="100"/>
        <c:noMultiLvlLbl val="0"/>
      </c:catAx>
      <c:valAx>
        <c:axId val="138829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27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7" r:id="rId4"/>
    <p:sldLayoutId id="214748367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hyperlink" Target="https://www.rawpixel.com/image/259798/hand-with-pulse-oximeter" TargetMode="External"/><Relationship Id="rId4" Type="http://schemas.openxmlformats.org/officeDocument/2006/relationships/image" Target="../media/image4.1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technologytoday.org/2014/07/thank-you-to-our-june-sponsors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m.com/2014/04/high-sensitivity-troponin-t-acute-myocardial-infarction/acute-coronary-syndrome/" TargetMode="External"/><Relationship Id="rId7" Type="http://schemas.openxmlformats.org/officeDocument/2006/relationships/hyperlink" Target="https://vghosal.blogspot.com/2018/02/heart-attack-symptoms-overview-first-aid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hyperlink" Target="https://irandaily.ir/News/128190.html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EFB769-F356-83B9-C1DF-C9B1BC919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0041910">
            <a:off x="915117" y="362038"/>
            <a:ext cx="1740345" cy="1110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408529" y="898475"/>
            <a:ext cx="5991707" cy="162065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PREDICTION OF </a:t>
            </a:r>
            <a:b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HEART DISEASE USING DATA MINING TECHNIQUES</a:t>
            </a:r>
            <a:endParaRPr lang="en-IN" sz="54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135374" y="3169708"/>
            <a:ext cx="5055600" cy="181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M. Sindhu AP19110010037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B. Meghana AP19110010067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M. Pavitra AP19110010075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M. Reshma Sri AP19110010089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K. Rohith AP19110010098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CSE D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  <p:sndAc>
          <p:stSnd>
            <p:snd r:embed="rId3" name="chimes.wav"/>
          </p:stSnd>
        </p:sndAc>
      </p:transition>
    </mc:Choice>
    <mc:Fallback xmlns="">
      <p:transition spd="slow">
        <p:fade/>
        <p:sndAc>
          <p:stSnd>
            <p:snd r:embed="rId6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C97A67-E2FC-3FBB-F4D5-A24AF9BFA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49610"/>
              </p:ext>
            </p:extLst>
          </p:nvPr>
        </p:nvGraphicFramePr>
        <p:xfrm>
          <a:off x="1291525" y="612183"/>
          <a:ext cx="6096000" cy="431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891F394-52A7-BB11-A728-62FB64CA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90" y="149434"/>
            <a:ext cx="4629300" cy="9414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2450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B8131-255B-4A46-E1E2-72BF90AA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B70E-F609-9A15-5107-DD006722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" y="482199"/>
            <a:ext cx="4702200" cy="941400"/>
          </a:xfrm>
        </p:spPr>
        <p:txBody>
          <a:bodyPr/>
          <a:lstStyle/>
          <a:p>
            <a:r>
              <a:rPr lang="en-IN" sz="4000" dirty="0"/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FE8EB-7755-696F-E9C4-4F6C7AD459A9}"/>
              </a:ext>
            </a:extLst>
          </p:cNvPr>
          <p:cNvSpPr txBox="1"/>
          <p:nvPr/>
        </p:nvSpPr>
        <p:spPr>
          <a:xfrm>
            <a:off x="1795445" y="1663823"/>
            <a:ext cx="6911009" cy="272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heart disease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4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4379-9F88-89BC-54A0-AD552B1E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46" y="266344"/>
            <a:ext cx="4702200" cy="941400"/>
          </a:xfrm>
        </p:spPr>
        <p:txBody>
          <a:bodyPr/>
          <a:lstStyle/>
          <a:p>
            <a:r>
              <a:rPr lang="en-IN" sz="28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826F1-B888-8DBB-DA79-5D4B9D0943EC}"/>
              </a:ext>
            </a:extLst>
          </p:cNvPr>
          <p:cNvSpPr txBox="1"/>
          <p:nvPr/>
        </p:nvSpPr>
        <p:spPr>
          <a:xfrm>
            <a:off x="964095" y="1060511"/>
            <a:ext cx="7215809" cy="37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The use of data mining in healthcare is growing increasingly popular.</a:t>
            </a:r>
            <a:endParaRPr lang="en-IN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Many factors, such as cholesterol level, blood pressure, smoking habits, pulse rate, age, diabetes, and more, contribute to heart disease.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Various Machine Learning models such as K- Nearest Neighbor, Naive Bayes, Decision Tree, Linear Regression, and Support Vector Machine are used.</a:t>
            </a:r>
            <a:endParaRPr lang="en-IN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ims to determine the aspects of using healthcare data for the benefit of people by implementing methods of machine learning in combination with data mining.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1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2914-0A68-6634-569A-A50D28B8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47" y="259045"/>
            <a:ext cx="4702200" cy="941400"/>
          </a:xfrm>
        </p:spPr>
        <p:txBody>
          <a:bodyPr/>
          <a:lstStyle/>
          <a:p>
            <a:r>
              <a:rPr lang="en-IN" dirty="0"/>
              <a:t>Types of Heart Disease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B20E5-7BDB-6C70-23FE-23BD6B303DC5}"/>
              </a:ext>
            </a:extLst>
          </p:cNvPr>
          <p:cNvSpPr txBox="1"/>
          <p:nvPr/>
        </p:nvSpPr>
        <p:spPr>
          <a:xfrm>
            <a:off x="895027" y="1270861"/>
            <a:ext cx="6796006" cy="326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Coronary illness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Angina pectoris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Congestive heart disappointment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Cardiomyopathy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Innate coronary illness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Arrhythmias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Myocarditis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FDB7F-D864-DC95-7698-814C9403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3090" y="911949"/>
            <a:ext cx="1912716" cy="1912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4C049F-798F-36EB-2DF6-DA6E2E39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06747" y="2976557"/>
            <a:ext cx="3766772" cy="20085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BA9378-5FAE-7C14-CA97-9CAD5389A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58537" y="911949"/>
            <a:ext cx="1924991" cy="18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5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489F-0C46-B80D-26B1-B414234C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02" y="126187"/>
            <a:ext cx="4629300" cy="941400"/>
          </a:xfrm>
        </p:spPr>
        <p:txBody>
          <a:bodyPr/>
          <a:lstStyle/>
          <a:p>
            <a:r>
              <a:rPr lang="en-IN" dirty="0"/>
              <a:t>Data Set Description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B610DD-63F4-0E1C-D204-4CF647CBB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20859"/>
              </p:ext>
            </p:extLst>
          </p:nvPr>
        </p:nvGraphicFramePr>
        <p:xfrm>
          <a:off x="713771" y="882713"/>
          <a:ext cx="7020000" cy="4134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{327F97BB-C833-4FB7-BDE5-3F7075034690}</a:tableStyleId>
              </a:tblPr>
              <a:tblGrid>
                <a:gridCol w="727630">
                  <a:extLst>
                    <a:ext uri="{9D8B030D-6E8A-4147-A177-3AD203B41FA5}">
                      <a16:colId xmlns:a16="http://schemas.microsoft.com/office/drawing/2014/main" val="3701111350"/>
                    </a:ext>
                  </a:extLst>
                </a:gridCol>
                <a:gridCol w="968572">
                  <a:extLst>
                    <a:ext uri="{9D8B030D-6E8A-4147-A177-3AD203B41FA5}">
                      <a16:colId xmlns:a16="http://schemas.microsoft.com/office/drawing/2014/main" val="519610942"/>
                    </a:ext>
                  </a:extLst>
                </a:gridCol>
                <a:gridCol w="2640000">
                  <a:extLst>
                    <a:ext uri="{9D8B030D-6E8A-4147-A177-3AD203B41FA5}">
                      <a16:colId xmlns:a16="http://schemas.microsoft.com/office/drawing/2014/main" val="1284885618"/>
                    </a:ext>
                  </a:extLst>
                </a:gridCol>
                <a:gridCol w="2683798">
                  <a:extLst>
                    <a:ext uri="{9D8B030D-6E8A-4147-A177-3AD203B41FA5}">
                      <a16:colId xmlns:a16="http://schemas.microsoft.com/office/drawing/2014/main" val="162057956"/>
                    </a:ext>
                  </a:extLst>
                </a:gridCol>
              </a:tblGrid>
              <a:tr h="314247">
                <a:tc>
                  <a:txBody>
                    <a:bodyPr/>
                    <a:lstStyle/>
                    <a:p>
                      <a:pPr algn="ctr"/>
                      <a:r>
                        <a:rPr lang="en-IN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</a:t>
                      </a:r>
                      <a:endParaRPr lang="en-IN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IN" sz="1400" b="1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049838"/>
                  </a:ext>
                </a:extLst>
              </a:tr>
              <a:tr h="232857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29-77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in years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23570"/>
                  </a:ext>
                </a:extLst>
              </a:tr>
              <a:tr h="290496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0-male, 1-female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849370"/>
                  </a:ext>
                </a:extLst>
              </a:tr>
              <a:tr h="366498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0 - asymptomatic; 1-typical angina; 2-atypical angina 3-non-anginal pain;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chest pain type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85971"/>
                  </a:ext>
                </a:extLst>
              </a:tr>
              <a:tr h="183248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trestbps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value(140mm/Hg)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 blood pressure in mm/Hg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615287"/>
                  </a:ext>
                </a:extLst>
              </a:tr>
              <a:tr h="183248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value(289mg/dl)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 cholesterol in mg/dl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310142"/>
                  </a:ext>
                </a:extLst>
              </a:tr>
              <a:tr h="183248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fbs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1-true, 0-false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fasting blood pressure&gt;120mg/dl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722384"/>
                  </a:ext>
                </a:extLst>
              </a:tr>
              <a:tr h="274873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restecg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0-normal, 1-having ST-T, 2-hypertrophy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 electrocardiographic results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65052"/>
                  </a:ext>
                </a:extLst>
              </a:tr>
              <a:tr h="183248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thalach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140,173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heart rate achieved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91809"/>
                  </a:ext>
                </a:extLst>
              </a:tr>
              <a:tr h="183248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exang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1-yes, 0-no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exercise induced angina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013736"/>
                  </a:ext>
                </a:extLst>
              </a:tr>
              <a:tr h="362955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oldpeak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value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depression induced by exercise relative to rest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892696"/>
                  </a:ext>
                </a:extLst>
              </a:tr>
              <a:tr h="274873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slope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1-upsloping, 2-flat, 3-downsloping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slope of the peak exercise ST segment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83013"/>
                  </a:ext>
                </a:extLst>
              </a:tr>
              <a:tr h="362955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0-3 vessels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major vessels coloured by fluoroscopy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694928"/>
                  </a:ext>
                </a:extLst>
              </a:tr>
              <a:tr h="366498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 &lt; 50% diameter narrowing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&gt; 50% diameter narrowing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thalassemia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28222"/>
                  </a:ext>
                </a:extLst>
              </a:tr>
              <a:tr h="366498"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= no, 0= yes</a:t>
                      </a:r>
                      <a:endParaRPr lang="en-IN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diagnosis of heart disease (angiographic disease status)</a:t>
                      </a:r>
                      <a:endParaRPr lang="en-IN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772" marR="377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11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2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682C-BE75-9A6B-7198-2E2C12FB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48" y="445025"/>
            <a:ext cx="4702200" cy="9414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9053C-5544-FFC8-FAF4-760BA5892898}"/>
              </a:ext>
            </a:extLst>
          </p:cNvPr>
          <p:cNvSpPr txBox="1"/>
          <p:nvPr/>
        </p:nvSpPr>
        <p:spPr>
          <a:xfrm rot="5400000">
            <a:off x="6779534" y="2767772"/>
            <a:ext cx="313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Histogram for every attribute: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51035-43DA-B66E-D24E-D8DCF7CDF671}"/>
              </a:ext>
            </a:extLst>
          </p:cNvPr>
          <p:cNvSpPr/>
          <p:nvPr/>
        </p:nvSpPr>
        <p:spPr>
          <a:xfrm>
            <a:off x="798161" y="915725"/>
            <a:ext cx="7172639" cy="4082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809C41-3564-1CC4-FC00-98EF61FA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80" y="934586"/>
            <a:ext cx="6857999" cy="40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3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76382C-F49C-708D-1B00-07EC59844AF8}"/>
              </a:ext>
            </a:extLst>
          </p:cNvPr>
          <p:cNvSpPr txBox="1"/>
          <p:nvPr/>
        </p:nvSpPr>
        <p:spPr>
          <a:xfrm rot="5400000">
            <a:off x="6417504" y="2893488"/>
            <a:ext cx="258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K-score for 50 Neighbours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10CEB-C2EE-F9D4-EEA7-519CAF8E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94" y="457654"/>
            <a:ext cx="6278225" cy="4228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38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29442-8289-49A7-0448-EA2C3029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46" y="495946"/>
            <a:ext cx="6267586" cy="4587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E3BEC-9B26-5EF1-09B5-074E6BA30AA3}"/>
              </a:ext>
            </a:extLst>
          </p:cNvPr>
          <p:cNvSpPr txBox="1"/>
          <p:nvPr/>
        </p:nvSpPr>
        <p:spPr>
          <a:xfrm rot="5400000">
            <a:off x="5801543" y="29147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Correlation Matrix</a:t>
            </a:r>
            <a:r>
              <a:rPr lang="en-IN" sz="1400" b="1" dirty="0">
                <a:solidFill>
                  <a:schemeClr val="bg1"/>
                </a:solidFill>
              </a:rPr>
              <a:t> for every attribute:</a:t>
            </a:r>
          </a:p>
        </p:txBody>
      </p:sp>
    </p:spTree>
    <p:extLst>
      <p:ext uri="{BB962C8B-B14F-4D97-AF65-F5344CB8AC3E}">
        <p14:creationId xmlns:p14="http://schemas.microsoft.com/office/powerpoint/2010/main" val="354798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5AFBD89-4FC3-E7EE-FA96-C11C688A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4" y="457199"/>
            <a:ext cx="8586060" cy="44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18271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365</Words>
  <Application>Microsoft Office PowerPoint</Application>
  <PresentationFormat>On-screen Show (16:9)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Montserrat</vt:lpstr>
      <vt:lpstr>Arial</vt:lpstr>
      <vt:lpstr>Montserrat ExtraBold</vt:lpstr>
      <vt:lpstr>Times New Roman</vt:lpstr>
      <vt:lpstr>Montserrat ExtraLight</vt:lpstr>
      <vt:lpstr>Wingdings</vt:lpstr>
      <vt:lpstr>Futuristic Background by Slidesgo</vt:lpstr>
      <vt:lpstr>PREDICTION OF  HEART DISEASE USING DATA MINING TECHNIQUES</vt:lpstr>
      <vt:lpstr>Contents</vt:lpstr>
      <vt:lpstr>Introduction</vt:lpstr>
      <vt:lpstr>Types of Heart Disease</vt:lpstr>
      <vt:lpstr>Data Set Description</vt:lpstr>
      <vt:lpstr>Results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 HEART DISEASE USING DATA MINING TECHNIQUES</dc:title>
  <dc:creator>Kodali Rohith</dc:creator>
  <cp:lastModifiedBy>Kodali Rohith</cp:lastModifiedBy>
  <cp:revision>5</cp:revision>
  <dcterms:modified xsi:type="dcterms:W3CDTF">2022-05-08T09:17:11Z</dcterms:modified>
</cp:coreProperties>
</file>