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Libre Franklin"/>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gLqvVEyZtP/mDO7SpQMPZL6Igp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A373CB-A3BD-4D75-9B02-9CC4BE8EF8F1}">
  <a:tblStyle styleId="{C5A373CB-A3BD-4D75-9B02-9CC4BE8EF8F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ibreFranklin-bold.fntdata"/><Relationship Id="rId14" Type="http://schemas.openxmlformats.org/officeDocument/2006/relationships/slide" Target="slides/slide9.xml"/><Relationship Id="rId36" Type="http://schemas.openxmlformats.org/officeDocument/2006/relationships/font" Target="fonts/LibreFranklin-regular.fntdata"/><Relationship Id="rId17" Type="http://schemas.openxmlformats.org/officeDocument/2006/relationships/slide" Target="slides/slide12.xml"/><Relationship Id="rId39" Type="http://schemas.openxmlformats.org/officeDocument/2006/relationships/font" Target="fonts/LibreFranklin-boldItalic.fntdata"/><Relationship Id="rId16" Type="http://schemas.openxmlformats.org/officeDocument/2006/relationships/slide" Target="slides/slide11.xml"/><Relationship Id="rId38" Type="http://schemas.openxmlformats.org/officeDocument/2006/relationships/font" Target="fonts/LibreFranklin-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1" name="Google Shape;1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3" name="Google Shape;2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9" name="Google Shape;2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6" name="Google Shape;2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1" name="Google Shape;2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6" name="Google Shape;2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2" name="Google Shape;2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7" name="Google Shape;2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53" name="Google Shape;25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2" name="Google Shape;2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8" name="Google Shape;1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8" name="Google Shape;2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2" name="Google Shape;3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3" name="Google Shape;31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0" name="Google Shape;34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6" name="Google Shape;34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6" name="Google Shape;35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65" name="Google Shape;36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6" name="Google Shape;376;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81" name="Google Shape;38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90" name="Google Shape;39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4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4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440"/>
              <a:buNone/>
              <a:defRPr/>
            </a:lvl2pPr>
            <a:lvl3pPr indent="-228600" lvl="2" marL="1371600" algn="l">
              <a:lnSpc>
                <a:spcPct val="100000"/>
              </a:lnSpc>
              <a:spcBef>
                <a:spcPts val="1000"/>
              </a:spcBef>
              <a:spcAft>
                <a:spcPts val="0"/>
              </a:spcAft>
              <a:buSzPts val="1440"/>
              <a:buNone/>
              <a:defRPr/>
            </a:lvl3pPr>
            <a:lvl4pPr indent="-228600" lvl="3" marL="1828800" algn="l">
              <a:lnSpc>
                <a:spcPct val="100000"/>
              </a:lnSpc>
              <a:spcBef>
                <a:spcPts val="1000"/>
              </a:spcBef>
              <a:spcAft>
                <a:spcPts val="0"/>
              </a:spcAft>
              <a:buSzPts val="1440"/>
              <a:buNone/>
              <a:defRPr/>
            </a:lvl4pPr>
            <a:lvl5pPr indent="-228600" lvl="4" marL="2286000" algn="l">
              <a:lnSpc>
                <a:spcPct val="100000"/>
              </a:lnSpc>
              <a:spcBef>
                <a:spcPts val="1000"/>
              </a:spcBef>
              <a:spcAft>
                <a:spcPts val="0"/>
              </a:spcAft>
              <a:buSzPts val="144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4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4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
        <p:nvSpPr>
          <p:cNvPr id="108" name="Google Shape;108;p4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4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4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440"/>
              <a:buNone/>
              <a:defRPr/>
            </a:lvl2pPr>
            <a:lvl3pPr indent="-228600" lvl="2" marL="1371600" algn="l">
              <a:lnSpc>
                <a:spcPct val="100000"/>
              </a:lnSpc>
              <a:spcBef>
                <a:spcPts val="1000"/>
              </a:spcBef>
              <a:spcAft>
                <a:spcPts val="0"/>
              </a:spcAft>
              <a:buSzPts val="1440"/>
              <a:buNone/>
              <a:defRPr/>
            </a:lvl3pPr>
            <a:lvl4pPr indent="-228600" lvl="3" marL="1828800" algn="l">
              <a:lnSpc>
                <a:spcPct val="100000"/>
              </a:lnSpc>
              <a:spcBef>
                <a:spcPts val="1000"/>
              </a:spcBef>
              <a:spcAft>
                <a:spcPts val="0"/>
              </a:spcAft>
              <a:buSzPts val="1440"/>
              <a:buNone/>
              <a:defRPr/>
            </a:lvl4pPr>
            <a:lvl5pPr indent="-228600" lvl="4" marL="2286000" algn="l">
              <a:lnSpc>
                <a:spcPct val="100000"/>
              </a:lnSpc>
              <a:spcBef>
                <a:spcPts val="1000"/>
              </a:spcBef>
              <a:spcAft>
                <a:spcPts val="0"/>
              </a:spcAft>
              <a:buSzPts val="144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4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
        <p:nvSpPr>
          <p:cNvPr id="123" name="Google Shape;123;p4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4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440"/>
              <a:buNone/>
              <a:defRPr/>
            </a:lvl2pPr>
            <a:lvl3pPr indent="-228600" lvl="2" marL="1371600" algn="l">
              <a:lnSpc>
                <a:spcPct val="100000"/>
              </a:lnSpc>
              <a:spcBef>
                <a:spcPts val="1000"/>
              </a:spcBef>
              <a:spcAft>
                <a:spcPts val="0"/>
              </a:spcAft>
              <a:buSzPts val="1440"/>
              <a:buNone/>
              <a:defRPr/>
            </a:lvl3pPr>
            <a:lvl4pPr indent="-228600" lvl="3" marL="1828800" algn="l">
              <a:lnSpc>
                <a:spcPct val="100000"/>
              </a:lnSpc>
              <a:spcBef>
                <a:spcPts val="1000"/>
              </a:spcBef>
              <a:spcAft>
                <a:spcPts val="0"/>
              </a:spcAft>
              <a:buSzPts val="1440"/>
              <a:buNone/>
              <a:defRPr/>
            </a:lvl4pPr>
            <a:lvl5pPr indent="-228600" lvl="4" marL="2286000" algn="l">
              <a:lnSpc>
                <a:spcPct val="100000"/>
              </a:lnSpc>
              <a:spcBef>
                <a:spcPts val="1000"/>
              </a:spcBef>
              <a:spcAft>
                <a:spcPts val="0"/>
              </a:spcAft>
              <a:buSzPts val="144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4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4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4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43" name="Shape 143"/>
        <p:cNvGrpSpPr/>
        <p:nvPr/>
      </p:nvGrpSpPr>
      <p:grpSpPr>
        <a:xfrm>
          <a:off x="0" y="0"/>
          <a:ext cx="0" cy="0"/>
          <a:chOff x="0" y="0"/>
          <a:chExt cx="0" cy="0"/>
        </a:xfrm>
      </p:grpSpPr>
      <p:sp>
        <p:nvSpPr>
          <p:cNvPr id="144" name="Google Shape;144;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4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09880" lvl="1" marL="914400" algn="l">
              <a:lnSpc>
                <a:spcPct val="100000"/>
              </a:lnSpc>
              <a:spcBef>
                <a:spcPts val="1000"/>
              </a:spcBef>
              <a:spcAft>
                <a:spcPts val="0"/>
              </a:spcAft>
              <a:buSzPts val="1280"/>
              <a:buChar char="►"/>
              <a:defRPr/>
            </a:lvl2pPr>
            <a:lvl3pPr indent="-299719" lvl="2" marL="1371600" algn="l">
              <a:lnSpc>
                <a:spcPct val="100000"/>
              </a:lnSpc>
              <a:spcBef>
                <a:spcPts val="1000"/>
              </a:spcBef>
              <a:spcAft>
                <a:spcPts val="0"/>
              </a:spcAft>
              <a:buSzPts val="1120"/>
              <a:buChar char="►"/>
              <a:defRPr/>
            </a:lvl3pPr>
            <a:lvl4pPr indent="-289560" lvl="3" marL="1828800" algn="l">
              <a:lnSpc>
                <a:spcPct val="100000"/>
              </a:lnSpc>
              <a:spcBef>
                <a:spcPts val="1000"/>
              </a:spcBef>
              <a:spcAft>
                <a:spcPts val="0"/>
              </a:spcAft>
              <a:buSzPts val="960"/>
              <a:buChar char="►"/>
              <a:defRPr/>
            </a:lvl4pPr>
            <a:lvl5pPr indent="-289560" lvl="4" marL="2286000" algn="l">
              <a:lnSpc>
                <a:spcPct val="100000"/>
              </a:lnSpc>
              <a:spcBef>
                <a:spcPts val="1000"/>
              </a:spcBef>
              <a:spcAft>
                <a:spcPts val="0"/>
              </a:spcAft>
              <a:buSzPts val="960"/>
              <a:buChar char="►"/>
              <a:defRPr/>
            </a:lvl5pPr>
            <a:lvl6pPr indent="-289560" lvl="5" marL="2743200" algn="l">
              <a:lnSpc>
                <a:spcPct val="100000"/>
              </a:lnSpc>
              <a:spcBef>
                <a:spcPts val="1000"/>
              </a:spcBef>
              <a:spcAft>
                <a:spcPts val="0"/>
              </a:spcAft>
              <a:buSzPts val="960"/>
              <a:buChar char="►"/>
              <a:defRPr/>
            </a:lvl6pPr>
            <a:lvl7pPr indent="-289560" lvl="6" marL="3200400" algn="l">
              <a:lnSpc>
                <a:spcPct val="100000"/>
              </a:lnSpc>
              <a:spcBef>
                <a:spcPts val="1000"/>
              </a:spcBef>
              <a:spcAft>
                <a:spcPts val="0"/>
              </a:spcAft>
              <a:buSzPts val="960"/>
              <a:buChar char="►"/>
              <a:defRPr/>
            </a:lvl7pPr>
            <a:lvl8pPr indent="-289559" lvl="7" marL="3657600" algn="l">
              <a:lnSpc>
                <a:spcPct val="100000"/>
              </a:lnSpc>
              <a:spcBef>
                <a:spcPts val="1000"/>
              </a:spcBef>
              <a:spcAft>
                <a:spcPts val="0"/>
              </a:spcAft>
              <a:buSzPts val="960"/>
              <a:buChar char="►"/>
              <a:defRPr/>
            </a:lvl8pPr>
            <a:lvl9pPr indent="-289559" lvl="8" marL="4114800" algn="l">
              <a:lnSpc>
                <a:spcPct val="100000"/>
              </a:lnSpc>
              <a:spcBef>
                <a:spcPts val="1000"/>
              </a:spcBef>
              <a:spcAft>
                <a:spcPts val="0"/>
              </a:spcAft>
              <a:buSzPts val="960"/>
              <a:buChar char="►"/>
              <a:defRPr/>
            </a:lvl9pPr>
          </a:lstStyle>
          <a:p/>
        </p:txBody>
      </p:sp>
      <p:sp>
        <p:nvSpPr>
          <p:cNvPr id="146" name="Google Shape;146;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0" name="Shape 30"/>
        <p:cNvGrpSpPr/>
        <p:nvPr/>
      </p:nvGrpSpPr>
      <p:grpSpPr>
        <a:xfrm>
          <a:off x="0" y="0"/>
          <a:ext cx="0" cy="0"/>
          <a:chOff x="0" y="0"/>
          <a:chExt cx="0" cy="0"/>
        </a:xfrm>
      </p:grpSpPr>
      <p:grpSp>
        <p:nvGrpSpPr>
          <p:cNvPr id="31" name="Google Shape;31;p33"/>
          <p:cNvGrpSpPr/>
          <p:nvPr/>
        </p:nvGrpSpPr>
        <p:grpSpPr>
          <a:xfrm>
            <a:off x="0" y="-8467"/>
            <a:ext cx="12192000" cy="6866467"/>
            <a:chOff x="0" y="-8467"/>
            <a:chExt cx="12192000" cy="6866467"/>
          </a:xfrm>
        </p:grpSpPr>
        <p:cxnSp>
          <p:nvCxnSpPr>
            <p:cNvPr id="32" name="Google Shape;32;p33"/>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33" name="Google Shape;33;p33"/>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34" name="Google Shape;34;p3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35" name="Google Shape;35;p3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 name="Google Shape;36;p33"/>
            <p:cNvSpPr/>
            <p:nvPr/>
          </p:nvSpPr>
          <p:spPr>
            <a:xfrm>
              <a:off x="8932333" y="3048000"/>
              <a:ext cx="3259667" cy="3810000"/>
            </a:xfrm>
            <a:prstGeom prst="triangle">
              <a:avLst>
                <a:gd fmla="val 100000" name="adj"/>
              </a:avLst>
            </a:prstGeom>
            <a:solidFill>
              <a:schemeClr val="accent1">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EA3C9E">
                <a:alpha val="49411"/>
              </a:srgbClr>
            </a:solidFill>
            <a:ln>
              <a:noFill/>
            </a:ln>
          </p:spPr>
        </p:sp>
        <p:sp>
          <p:nvSpPr>
            <p:cNvPr id="38" name="Google Shape;38;p3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A3C9E">
                <a:alpha val="69411"/>
              </a:srgbClr>
            </a:solidFill>
            <a:ln>
              <a:noFill/>
            </a:ln>
          </p:spPr>
        </p:sp>
        <p:sp>
          <p:nvSpPr>
            <p:cNvPr id="39" name="Google Shape;39;p3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40" name="Google Shape;40;p33"/>
            <p:cNvSpPr/>
            <p:nvPr/>
          </p:nvSpPr>
          <p:spPr>
            <a:xfrm>
              <a:off x="10371666" y="3589867"/>
              <a:ext cx="1817159" cy="3268133"/>
            </a:xfrm>
            <a:prstGeom prst="triangle">
              <a:avLst>
                <a:gd fmla="val 100000" name="adj"/>
              </a:avLst>
            </a:prstGeom>
            <a:solidFill>
              <a:srgbClr val="B2126C">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3"/>
            <p:cNvSpPr/>
            <p:nvPr/>
          </p:nvSpPr>
          <p:spPr>
            <a:xfrm rot="10800000">
              <a:off x="0" y="0"/>
              <a:ext cx="842596" cy="5666154"/>
            </a:xfrm>
            <a:prstGeom prst="triangle">
              <a:avLst>
                <a:gd fmla="val 100000" name="adj"/>
              </a:avLst>
            </a:prstGeom>
            <a:solidFill>
              <a:srgbClr val="EA3C9E">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3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EA3C9E"/>
              </a:buClr>
              <a:buSzPts val="5400"/>
              <a:buFont typeface="Trebuchet MS"/>
              <a:buNone/>
              <a:defRPr sz="5400">
                <a:solidFill>
                  <a:srgbClr val="EA3C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4" name="Google Shape;44;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0" name="Google Shape;5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3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EA3C9E"/>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6" name="Google Shape;56;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3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9" name="Google Shape;69;p3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3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1" name="Google Shape;71;p3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2" name="Google Shape;72;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3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EA3C9E"/>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3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4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EA3C9E"/>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0"/>
          <p:cNvSpPr/>
          <p:nvPr>
            <p:ph idx="2" type="pic"/>
          </p:nvPr>
        </p:nvSpPr>
        <p:spPr>
          <a:xfrm>
            <a:off x="677334" y="609600"/>
            <a:ext cx="8596668" cy="3845718"/>
          </a:xfrm>
          <a:prstGeom prst="rect">
            <a:avLst/>
          </a:prstGeom>
          <a:noFill/>
          <a:ln>
            <a:noFill/>
          </a:ln>
        </p:spPr>
      </p:sp>
      <p:sp>
        <p:nvSpPr>
          <p:cNvPr id="90" name="Google Shape;90;p4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1"/>
          <p:cNvGrpSpPr/>
          <p:nvPr/>
        </p:nvGrpSpPr>
        <p:grpSpPr>
          <a:xfrm>
            <a:off x="0" y="-8467"/>
            <a:ext cx="12192000" cy="6866467"/>
            <a:chOff x="0" y="-8467"/>
            <a:chExt cx="12192000" cy="6866467"/>
          </a:xfrm>
        </p:grpSpPr>
        <p:cxnSp>
          <p:nvCxnSpPr>
            <p:cNvPr id="11" name="Google Shape;11;p3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3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1"/>
            <p:cNvSpPr/>
            <p:nvPr/>
          </p:nvSpPr>
          <p:spPr>
            <a:xfrm>
              <a:off x="8932333" y="3048000"/>
              <a:ext cx="3259667" cy="3810000"/>
            </a:xfrm>
            <a:prstGeom prst="triangle">
              <a:avLst>
                <a:gd fmla="val 100000" name="adj"/>
              </a:avLst>
            </a:prstGeom>
            <a:solidFill>
              <a:schemeClr val="accent1">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EA3C9E">
                <a:alpha val="49411"/>
              </a:srgbClr>
            </a:solidFill>
            <a:ln>
              <a:noFill/>
            </a:ln>
          </p:spPr>
        </p:sp>
        <p:sp>
          <p:nvSpPr>
            <p:cNvPr id="17" name="Google Shape;17;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A3C9E">
                <a:alpha val="69411"/>
              </a:srgbClr>
            </a:solidFill>
            <a:ln>
              <a:noFill/>
            </a:ln>
          </p:spPr>
        </p:sp>
        <p:sp>
          <p:nvSpPr>
            <p:cNvPr id="18" name="Google Shape;18;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19" name="Google Shape;19;p31"/>
            <p:cNvSpPr/>
            <p:nvPr/>
          </p:nvSpPr>
          <p:spPr>
            <a:xfrm>
              <a:off x="10371666" y="3589867"/>
              <a:ext cx="1817159" cy="3268133"/>
            </a:xfrm>
            <a:prstGeom prst="triangle">
              <a:avLst>
                <a:gd fmla="val 100000" name="adj"/>
              </a:avLst>
            </a:prstGeom>
            <a:solidFill>
              <a:srgbClr val="B2126C">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1"/>
            <p:cNvSpPr/>
            <p:nvPr/>
          </p:nvSpPr>
          <p:spPr>
            <a:xfrm>
              <a:off x="0" y="4013200"/>
              <a:ext cx="448733" cy="2844800"/>
            </a:xfrm>
            <a:prstGeom prst="triangle">
              <a:avLst>
                <a:gd fmla="val 0" name="adj"/>
              </a:avLst>
            </a:prstGeom>
            <a:solidFill>
              <a:srgbClr val="EA3C9E">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
          <p:cNvSpPr txBox="1"/>
          <p:nvPr/>
        </p:nvSpPr>
        <p:spPr>
          <a:xfrm>
            <a:off x="1030843" y="1237915"/>
            <a:ext cx="9143999" cy="18821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50"/>
              <a:buFont typeface="Arial"/>
              <a:buNone/>
            </a:pPr>
            <a:r>
              <a:rPr b="1" i="0" lang="en-US" sz="4050" u="none" cap="none" strike="noStrike">
                <a:solidFill>
                  <a:schemeClr val="dk1"/>
                </a:solidFill>
                <a:latin typeface="Calibri"/>
                <a:ea typeface="Calibri"/>
                <a:cs typeface="Calibri"/>
                <a:sym typeface="Calibri"/>
              </a:rPr>
              <a:t>QUADRANTS  DYNAMIC HISTOGRAM EQUALIZATION for CONTRAST ENHANCEMENT</a:t>
            </a:r>
            <a:endParaRPr b="1" i="0" sz="4050" u="none" cap="none" strike="noStrike">
              <a:solidFill>
                <a:schemeClr val="dk1"/>
              </a:solidFill>
              <a:latin typeface="Calibri"/>
              <a:ea typeface="Calibri"/>
              <a:cs typeface="Calibri"/>
              <a:sym typeface="Calibri"/>
            </a:endParaRPr>
          </a:p>
        </p:txBody>
      </p:sp>
      <p:sp>
        <p:nvSpPr>
          <p:cNvPr id="154" name="Google Shape;154;p1"/>
          <p:cNvSpPr txBox="1"/>
          <p:nvPr/>
        </p:nvSpPr>
        <p:spPr>
          <a:xfrm>
            <a:off x="4461125" y="4914777"/>
            <a:ext cx="4573284" cy="10156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Guided by:</a:t>
            </a:r>
            <a:endParaRPr b="0" i="0" sz="20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Smt. K. Chandana</a:t>
            </a:r>
            <a:endParaRPr b="0" i="0" sz="20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Assistant Professor</a:t>
            </a:r>
            <a:endParaRPr b="0" i="0" sz="2000" u="none" cap="none" strike="noStrike">
              <a:solidFill>
                <a:schemeClr val="dk1"/>
              </a:solidFill>
              <a:latin typeface="Calibri"/>
              <a:ea typeface="Calibri"/>
              <a:cs typeface="Calibri"/>
              <a:sym typeface="Calibri"/>
            </a:endParaRPr>
          </a:p>
        </p:txBody>
      </p:sp>
      <p:sp>
        <p:nvSpPr>
          <p:cNvPr id="155" name="Google Shape;155;p1"/>
          <p:cNvSpPr txBox="1"/>
          <p:nvPr/>
        </p:nvSpPr>
        <p:spPr>
          <a:xfrm>
            <a:off x="1522716" y="4760890"/>
            <a:ext cx="4573284"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Presented by :</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 Rohith Kumar(Y20IT072)</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 Ganesh Kumar(Y20IT076)</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N. Arun Babu(L21IT137)</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nvSpPr>
        <p:spPr>
          <a:xfrm>
            <a:off x="664400" y="561277"/>
            <a:ext cx="9387154" cy="5822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PROPOSED METHOD :</a:t>
            </a:r>
            <a:endParaRPr b="1" i="0" sz="3200" u="none" cap="none" strike="noStrike">
              <a:solidFill>
                <a:schemeClr val="dk1"/>
              </a:solidFill>
              <a:latin typeface="Calibri"/>
              <a:ea typeface="Calibri"/>
              <a:cs typeface="Calibri"/>
              <a:sym typeface="Calibri"/>
            </a:endParaRPr>
          </a:p>
        </p:txBody>
      </p:sp>
      <p:sp>
        <p:nvSpPr>
          <p:cNvPr id="206" name="Google Shape;206;p10"/>
          <p:cNvSpPr txBox="1"/>
          <p:nvPr/>
        </p:nvSpPr>
        <p:spPr>
          <a:xfrm>
            <a:off x="664400" y="1351374"/>
            <a:ext cx="8907695" cy="435864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Quadrants Dynamic Histogram Equalization :</a:t>
            </a:r>
            <a:r>
              <a:rPr b="0" i="0" lang="en-US" sz="2000" u="none" cap="none" strike="noStrike">
                <a:solidFill>
                  <a:schemeClr val="dk1"/>
                </a:solidFill>
                <a:latin typeface="Calibri"/>
                <a:ea typeface="Calibri"/>
                <a:cs typeface="Calibri"/>
                <a:sym typeface="Calibri"/>
              </a:rPr>
              <a:t> It is a novel technique proposed in a research paper for enhancing digital images captured from consumer electronic devices. The method involves dividing the image histogram into four sub-histograms based on the median of the input image, clipping them according to the mean of intensity occurrence, assigning a new dynamic range to each sub-histogram, and finally equalizing each sub-histogram.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The evaluation of QDHE against existing state-of-the-art methods demonstrates its superior performance in producing clearer enhanced images without issues such as intensity saturation, noise amplification, or over-enhancement, while also preserving intricate image details. The technique is particularly noted for its suitability in enhancing images captured in low-light environments, which is a common scenario in consumer electronic devices like smartphone cameras.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nvSpPr>
        <p:spPr>
          <a:xfrm>
            <a:off x="541535" y="372543"/>
            <a:ext cx="8879867" cy="55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STEPS IN THE PROPOSED METHOD:</a:t>
            </a:r>
            <a:endParaRPr b="1" i="0" sz="3000" u="none" cap="none" strike="noStrike">
              <a:solidFill>
                <a:schemeClr val="dk1"/>
              </a:solidFill>
              <a:latin typeface="Calibri"/>
              <a:ea typeface="Calibri"/>
              <a:cs typeface="Calibri"/>
              <a:sym typeface="Calibri"/>
            </a:endParaRPr>
          </a:p>
        </p:txBody>
      </p:sp>
      <p:sp>
        <p:nvSpPr>
          <p:cNvPr id="212" name="Google Shape;212;p11"/>
          <p:cNvSpPr txBox="1"/>
          <p:nvPr/>
        </p:nvSpPr>
        <p:spPr>
          <a:xfrm>
            <a:off x="636972" y="1297068"/>
            <a:ext cx="4515493" cy="36471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a:p>
            <a:pPr indent="-214630" lvl="0" marL="214630" marR="0" rtl="0" algn="l">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Histogram Partitioning</a:t>
            </a:r>
            <a:endParaRPr b="0" i="0" sz="2100" u="none" cap="none" strike="noStrike">
              <a:solidFill>
                <a:schemeClr val="dk1"/>
              </a:solidFill>
              <a:latin typeface="Calibri"/>
              <a:ea typeface="Calibri"/>
              <a:cs typeface="Calibri"/>
              <a:sym typeface="Calibri"/>
            </a:endParaRPr>
          </a:p>
          <a:p>
            <a:pPr indent="-81279" lvl="0" marL="214630" marR="0" rtl="0" algn="l">
              <a:lnSpc>
                <a:spcPct val="100000"/>
              </a:lnSpc>
              <a:spcBef>
                <a:spcPts val="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214630" lvl="0" marL="214630" marR="0" rtl="0" algn="l">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Clipping process</a:t>
            </a:r>
            <a:endParaRPr b="0" i="0" sz="2100" u="none" cap="none" strike="noStrike">
              <a:solidFill>
                <a:schemeClr val="dk1"/>
              </a:solidFill>
              <a:latin typeface="Calibri"/>
              <a:ea typeface="Calibri"/>
              <a:cs typeface="Calibri"/>
              <a:sym typeface="Calibri"/>
            </a:endParaRPr>
          </a:p>
          <a:p>
            <a:pPr indent="-81279" lvl="0" marL="214630" marR="0" rtl="0" algn="l">
              <a:lnSpc>
                <a:spcPct val="100000"/>
              </a:lnSpc>
              <a:spcBef>
                <a:spcPts val="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214630" lvl="0" marL="214630" marR="0" rtl="0" algn="l">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New Gray Level Allocation</a:t>
            </a:r>
            <a:endParaRPr b="0" i="0" sz="2100" u="none" cap="none" strike="noStrike">
              <a:solidFill>
                <a:schemeClr val="dk1"/>
              </a:solidFill>
              <a:latin typeface="Calibri"/>
              <a:ea typeface="Calibri"/>
              <a:cs typeface="Calibri"/>
              <a:sym typeface="Calibri"/>
            </a:endParaRPr>
          </a:p>
          <a:p>
            <a:pPr indent="-81279" lvl="0" marL="214630" marR="0" rtl="0" algn="l">
              <a:lnSpc>
                <a:spcPct val="100000"/>
              </a:lnSpc>
              <a:spcBef>
                <a:spcPts val="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214630" lvl="0" marL="214630" marR="0" rtl="0" algn="l">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Histogram Equalization</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p:txBody>
      </p:sp>
      <p:pic>
        <p:nvPicPr>
          <p:cNvPr id="213" name="Google Shape;213;p11"/>
          <p:cNvPicPr preferRelativeResize="0"/>
          <p:nvPr/>
        </p:nvPicPr>
        <p:blipFill rotWithShape="1">
          <a:blip r:embed="rId3">
            <a:alphaModFix/>
          </a:blip>
          <a:srcRect b="0" l="0" r="0" t="0"/>
          <a:stretch/>
        </p:blipFill>
        <p:spPr>
          <a:xfrm>
            <a:off x="4267970" y="926541"/>
            <a:ext cx="4786460" cy="57236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nvSpPr>
        <p:spPr>
          <a:xfrm>
            <a:off x="272716" y="497305"/>
            <a:ext cx="9976514" cy="59093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rebuchet MS"/>
                <a:ea typeface="Trebuchet MS"/>
                <a:cs typeface="Trebuchet MS"/>
                <a:sym typeface="Trebuchet MS"/>
              </a:rPr>
              <a:t>Algorithm for Quadrants Dynamic Histogram Equalization (QDHE):</a:t>
            </a:r>
            <a:endParaRPr b="1"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Input: Grayscale image (WAAD_img)</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1. Preprocess Image:</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Read the input image (cameraman.tif).</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Convert the image to grayscale.</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2. Compute Histogram and Set Thresholds:</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Compute the histogram of the grayscale image.</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Define thresholds to determine significant intensity levels in the histogram.</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3. Find Key Intensity Levels:</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Initialize an array m of size 1x5 to store key intensity levels.</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Determine the minimum and maximum intensity levels based on the histogram and defined thresholds.</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4. Compute Cumulative Distribution Function (CDF):</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Calculate the cumulative distribution function (CDF) of the image histogram.</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5. Adjust Histogram:</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Compute the average frequency of pixel intensity levels in the image.</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Modify the histogram to adjust frequencies that are significantly higher than the average frequency.</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nvSpPr>
        <p:spPr>
          <a:xfrm>
            <a:off x="288758" y="449179"/>
            <a:ext cx="9673389" cy="507831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6. Determine Mapping Ranges:</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Calculate the range of intensity levels for each key interval.</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Determine the separation positions based on the computed ranges.</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7. Compute New Cumulative Distribution Function (CDF):</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Compute the new cumulative distribution function (CDF) for each key interval.</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8. Map Intensity Levels:</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Map the intensity levels of the original image to the adjusted levels based on the computed mapping ranges and cumulative distribution functions.</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9. Generate Enhanced Image:</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Create a new image QDHE_img of the same size as the original image.</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Iterate over each pixel (i, j) in the original image.</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Map the intensity of the pixel to the corresponding adjusted intensity level using the mapping function.</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10. Display Enhanced Image:</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    - Display the enhanced image using the `imshow` function.</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Output: Enhanced image (QDHE_img) with improved contrast.</a:t>
            </a:r>
            <a:endParaRPr b="0" i="0" sz="18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nvSpPr>
        <p:spPr>
          <a:xfrm>
            <a:off x="529975" y="735244"/>
            <a:ext cx="685029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PROPOSED ALGORITHM MODULES:</a:t>
            </a:r>
            <a:endParaRPr b="1" i="0" sz="3000" u="none" cap="none" strike="noStrike">
              <a:solidFill>
                <a:schemeClr val="dk1"/>
              </a:solidFill>
              <a:latin typeface="Calibri"/>
              <a:ea typeface="Calibri"/>
              <a:cs typeface="Calibri"/>
              <a:sym typeface="Calibri"/>
            </a:endParaRPr>
          </a:p>
        </p:txBody>
      </p:sp>
      <p:sp>
        <p:nvSpPr>
          <p:cNvPr id="229" name="Google Shape;229;p14"/>
          <p:cNvSpPr txBox="1"/>
          <p:nvPr/>
        </p:nvSpPr>
        <p:spPr>
          <a:xfrm>
            <a:off x="529974" y="1675761"/>
            <a:ext cx="5420449"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QDHE consists of four modules: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214630" lvl="0" marL="21463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Histogram Partitioning</a:t>
            </a:r>
            <a:endParaRPr b="1" i="0" sz="2400" u="none" cap="none" strike="noStrike">
              <a:solidFill>
                <a:schemeClr val="dk1"/>
              </a:solidFill>
              <a:latin typeface="Calibri"/>
              <a:ea typeface="Calibri"/>
              <a:cs typeface="Calibri"/>
              <a:sym typeface="Calibri"/>
            </a:endParaRPr>
          </a:p>
          <a:p>
            <a:pPr indent="-62229" lvl="0" marL="214630"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214630" lvl="0" marL="21463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Clipping process</a:t>
            </a:r>
            <a:endParaRPr b="1" i="0" sz="2400" u="none" cap="none" strike="noStrike">
              <a:solidFill>
                <a:schemeClr val="dk1"/>
              </a:solidFill>
              <a:latin typeface="Calibri"/>
              <a:ea typeface="Calibri"/>
              <a:cs typeface="Calibri"/>
              <a:sym typeface="Calibri"/>
            </a:endParaRPr>
          </a:p>
          <a:p>
            <a:pPr indent="-62229" lvl="0" marL="214630"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214630" lvl="0" marL="21463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New Gray Level Allocation</a:t>
            </a:r>
            <a:endParaRPr b="1" i="0" sz="2400" u="none" cap="none" strike="noStrike">
              <a:solidFill>
                <a:schemeClr val="dk1"/>
              </a:solidFill>
              <a:latin typeface="Calibri"/>
              <a:ea typeface="Calibri"/>
              <a:cs typeface="Calibri"/>
              <a:sym typeface="Calibri"/>
            </a:endParaRPr>
          </a:p>
          <a:p>
            <a:pPr indent="-62229" lvl="0" marL="214630"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214630" lvl="0" marL="21463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Histogram Equalization</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nvSpPr>
        <p:spPr>
          <a:xfrm>
            <a:off x="432371" y="849610"/>
            <a:ext cx="8753582" cy="480131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1.HISTOGRAM PARTITIONING :</a:t>
            </a:r>
            <a:endParaRPr b="1" i="0" sz="2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257175" lvl="0" marL="257175"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QDHE utilizes the median intensity value of the input image histogram in partitioning the histogram. Initially, the histogram of the original image is divided into two sub-histograms.</a:t>
            </a:r>
            <a:endParaRPr b="0" i="0" sz="2000" u="none" cap="none" strike="noStrike">
              <a:solidFill>
                <a:schemeClr val="dk1"/>
              </a:solidFill>
              <a:latin typeface="Calibri"/>
              <a:ea typeface="Calibri"/>
              <a:cs typeface="Calibri"/>
              <a:sym typeface="Calibri"/>
            </a:endParaRPr>
          </a:p>
          <a:p>
            <a:pPr indent="-130175" lvl="0" marL="257175"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57175" lvl="0" marL="257175"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Similarly, the medians from the two partitioned sub-histograms are used as separating points to further divide the two sub-histograms into two smaller sub-histograms each. Thus, there are a total of four sub-histograms obtained.</a:t>
            </a:r>
            <a:endParaRPr b="0" i="0" sz="2000" u="none" cap="none" strike="noStrike">
              <a:solidFill>
                <a:schemeClr val="dk1"/>
              </a:solidFill>
              <a:latin typeface="Calibri"/>
              <a:ea typeface="Calibri"/>
              <a:cs typeface="Calibri"/>
              <a:sym typeface="Calibri"/>
            </a:endParaRPr>
          </a:p>
          <a:p>
            <a:pPr indent="-130175" lvl="0" marL="257175"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Then, the minimum and maximum intensity values of the input histogram are set as the separating points.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16"/>
          <p:cNvGrpSpPr/>
          <p:nvPr/>
        </p:nvGrpSpPr>
        <p:grpSpPr>
          <a:xfrm>
            <a:off x="3349820" y="2320649"/>
            <a:ext cx="5492363" cy="2415209"/>
            <a:chOff x="0" y="0"/>
            <a:chExt cx="3579" cy="1691"/>
          </a:xfrm>
        </p:grpSpPr>
        <p:sp>
          <p:nvSpPr>
            <p:cNvPr id="240" name="Google Shape;240;p16"/>
            <p:cNvSpPr/>
            <p:nvPr/>
          </p:nvSpPr>
          <p:spPr>
            <a:xfrm>
              <a:off x="586" y="0"/>
              <a:ext cx="2234" cy="1631"/>
            </a:xfrm>
            <a:custGeom>
              <a:rect b="b" l="l" r="r" t="t"/>
              <a:pathLst>
                <a:path extrusionOk="0" h="1631" w="2234">
                  <a:moveTo>
                    <a:pt x="2233" y="0"/>
                  </a:moveTo>
                  <a:lnTo>
                    <a:pt x="2233" y="1615"/>
                  </a:lnTo>
                  <a:moveTo>
                    <a:pt x="0" y="16"/>
                  </a:moveTo>
                  <a:lnTo>
                    <a:pt x="0" y="1631"/>
                  </a:lnTo>
                </a:path>
              </a:pathLst>
            </a:cu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41" name="Google Shape;241;p16"/>
            <p:cNvSpPr/>
            <p:nvPr/>
          </p:nvSpPr>
          <p:spPr>
            <a:xfrm>
              <a:off x="0" y="0"/>
              <a:ext cx="3579" cy="1691"/>
            </a:xfrm>
            <a:custGeom>
              <a:rect b="b" l="l" r="r" t="t"/>
              <a:pathLst>
                <a:path extrusionOk="0" h="1691" w="3579">
                  <a:moveTo>
                    <a:pt x="3578" y="1631"/>
                  </a:moveTo>
                  <a:lnTo>
                    <a:pt x="3564" y="1624"/>
                  </a:lnTo>
                  <a:lnTo>
                    <a:pt x="3458" y="1571"/>
                  </a:lnTo>
                  <a:lnTo>
                    <a:pt x="3458" y="1624"/>
                  </a:lnTo>
                  <a:lnTo>
                    <a:pt x="78" y="1624"/>
                  </a:lnTo>
                  <a:lnTo>
                    <a:pt x="67" y="120"/>
                  </a:lnTo>
                  <a:lnTo>
                    <a:pt x="120" y="120"/>
                  </a:lnTo>
                  <a:lnTo>
                    <a:pt x="106" y="92"/>
                  </a:lnTo>
                  <a:lnTo>
                    <a:pt x="60" y="0"/>
                  </a:lnTo>
                  <a:lnTo>
                    <a:pt x="0" y="120"/>
                  </a:lnTo>
                  <a:lnTo>
                    <a:pt x="53" y="120"/>
                  </a:lnTo>
                  <a:lnTo>
                    <a:pt x="64" y="1624"/>
                  </a:lnTo>
                  <a:lnTo>
                    <a:pt x="60" y="1624"/>
                  </a:lnTo>
                  <a:lnTo>
                    <a:pt x="54" y="1626"/>
                  </a:lnTo>
                  <a:lnTo>
                    <a:pt x="52" y="1631"/>
                  </a:lnTo>
                  <a:lnTo>
                    <a:pt x="54" y="1637"/>
                  </a:lnTo>
                  <a:lnTo>
                    <a:pt x="60" y="1639"/>
                  </a:lnTo>
                  <a:lnTo>
                    <a:pt x="71" y="1639"/>
                  </a:lnTo>
                  <a:lnTo>
                    <a:pt x="3458" y="1639"/>
                  </a:lnTo>
                  <a:lnTo>
                    <a:pt x="3458" y="1691"/>
                  </a:lnTo>
                  <a:lnTo>
                    <a:pt x="3562" y="1639"/>
                  </a:lnTo>
                  <a:lnTo>
                    <a:pt x="3578" y="1631"/>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42" name="Google Shape;242;p16"/>
            <p:cNvSpPr/>
            <p:nvPr/>
          </p:nvSpPr>
          <p:spPr>
            <a:xfrm>
              <a:off x="586" y="407"/>
              <a:ext cx="2234" cy="1224"/>
            </a:xfrm>
            <a:custGeom>
              <a:rect b="b" l="l" r="r" t="t"/>
              <a:pathLst>
                <a:path extrusionOk="0" h="1224" w="2234">
                  <a:moveTo>
                    <a:pt x="0" y="1224"/>
                  </a:moveTo>
                  <a:lnTo>
                    <a:pt x="35" y="1172"/>
                  </a:lnTo>
                  <a:lnTo>
                    <a:pt x="72" y="1123"/>
                  </a:lnTo>
                  <a:lnTo>
                    <a:pt x="149" y="1045"/>
                  </a:lnTo>
                  <a:lnTo>
                    <a:pt x="241" y="1016"/>
                  </a:lnTo>
                  <a:lnTo>
                    <a:pt x="286" y="1007"/>
                  </a:lnTo>
                  <a:lnTo>
                    <a:pt x="320" y="989"/>
                  </a:lnTo>
                  <a:lnTo>
                    <a:pt x="337" y="955"/>
                  </a:lnTo>
                  <a:lnTo>
                    <a:pt x="342" y="911"/>
                  </a:lnTo>
                  <a:lnTo>
                    <a:pt x="345" y="867"/>
                  </a:lnTo>
                  <a:lnTo>
                    <a:pt x="355" y="828"/>
                  </a:lnTo>
                  <a:lnTo>
                    <a:pt x="377" y="800"/>
                  </a:lnTo>
                  <a:lnTo>
                    <a:pt x="405" y="778"/>
                  </a:lnTo>
                  <a:lnTo>
                    <a:pt x="434" y="755"/>
                  </a:lnTo>
                  <a:lnTo>
                    <a:pt x="458" y="725"/>
                  </a:lnTo>
                  <a:lnTo>
                    <a:pt x="470" y="686"/>
                  </a:lnTo>
                  <a:lnTo>
                    <a:pt x="475" y="641"/>
                  </a:lnTo>
                  <a:lnTo>
                    <a:pt x="486" y="591"/>
                  </a:lnTo>
                  <a:lnTo>
                    <a:pt x="515" y="536"/>
                  </a:lnTo>
                  <a:lnTo>
                    <a:pt x="559" y="481"/>
                  </a:lnTo>
                  <a:lnTo>
                    <a:pt x="617" y="414"/>
                  </a:lnTo>
                  <a:lnTo>
                    <a:pt x="682" y="348"/>
                  </a:lnTo>
                  <a:lnTo>
                    <a:pt x="746" y="297"/>
                  </a:lnTo>
                  <a:lnTo>
                    <a:pt x="801" y="272"/>
                  </a:lnTo>
                  <a:lnTo>
                    <a:pt x="847" y="293"/>
                  </a:lnTo>
                  <a:lnTo>
                    <a:pt x="888" y="349"/>
                  </a:lnTo>
                  <a:lnTo>
                    <a:pt x="927" y="415"/>
                  </a:lnTo>
                  <a:lnTo>
                    <a:pt x="966" y="464"/>
                  </a:lnTo>
                  <a:lnTo>
                    <a:pt x="1039" y="436"/>
                  </a:lnTo>
                  <a:lnTo>
                    <a:pt x="1072" y="376"/>
                  </a:lnTo>
                  <a:lnTo>
                    <a:pt x="1105" y="300"/>
                  </a:lnTo>
                  <a:lnTo>
                    <a:pt x="1139" y="217"/>
                  </a:lnTo>
                  <a:lnTo>
                    <a:pt x="1172" y="137"/>
                  </a:lnTo>
                  <a:lnTo>
                    <a:pt x="1204" y="71"/>
                  </a:lnTo>
                  <a:lnTo>
                    <a:pt x="1236" y="27"/>
                  </a:lnTo>
                  <a:lnTo>
                    <a:pt x="1292" y="0"/>
                  </a:lnTo>
                  <a:lnTo>
                    <a:pt x="1347" y="9"/>
                  </a:lnTo>
                  <a:lnTo>
                    <a:pt x="1442" y="74"/>
                  </a:lnTo>
                  <a:lnTo>
                    <a:pt x="1493" y="176"/>
                  </a:lnTo>
                  <a:lnTo>
                    <a:pt x="1514" y="240"/>
                  </a:lnTo>
                  <a:lnTo>
                    <a:pt x="1545" y="301"/>
                  </a:lnTo>
                  <a:lnTo>
                    <a:pt x="1597" y="359"/>
                  </a:lnTo>
                  <a:lnTo>
                    <a:pt x="1659" y="418"/>
                  </a:lnTo>
                  <a:lnTo>
                    <a:pt x="1720" y="475"/>
                  </a:lnTo>
                  <a:lnTo>
                    <a:pt x="1763" y="527"/>
                  </a:lnTo>
                  <a:lnTo>
                    <a:pt x="1779" y="570"/>
                  </a:lnTo>
                  <a:lnTo>
                    <a:pt x="1778" y="608"/>
                  </a:lnTo>
                  <a:lnTo>
                    <a:pt x="1775" y="646"/>
                  </a:lnTo>
                  <a:lnTo>
                    <a:pt x="1785" y="687"/>
                  </a:lnTo>
                  <a:lnTo>
                    <a:pt x="1816" y="733"/>
                  </a:lnTo>
                  <a:lnTo>
                    <a:pt x="1856" y="782"/>
                  </a:lnTo>
                  <a:lnTo>
                    <a:pt x="1901" y="833"/>
                  </a:lnTo>
                  <a:lnTo>
                    <a:pt x="1946" y="885"/>
                  </a:lnTo>
                  <a:lnTo>
                    <a:pt x="1992" y="940"/>
                  </a:lnTo>
                  <a:lnTo>
                    <a:pt x="2042" y="998"/>
                  </a:lnTo>
                  <a:lnTo>
                    <a:pt x="2089" y="1053"/>
                  </a:lnTo>
                  <a:lnTo>
                    <a:pt x="2130" y="1101"/>
                  </a:lnTo>
                  <a:lnTo>
                    <a:pt x="2162" y="1140"/>
                  </a:lnTo>
                  <a:lnTo>
                    <a:pt x="2188" y="1172"/>
                  </a:lnTo>
                  <a:lnTo>
                    <a:pt x="2211" y="1199"/>
                  </a:lnTo>
                  <a:lnTo>
                    <a:pt x="2233" y="1224"/>
                  </a:lnTo>
                </a:path>
              </a:pathLst>
            </a:custGeom>
            <a:no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43" name="Google Shape;243;p16"/>
            <p:cNvSpPr/>
            <p:nvPr/>
          </p:nvSpPr>
          <p:spPr>
            <a:xfrm>
              <a:off x="1045" y="0"/>
              <a:ext cx="1097" cy="1631"/>
            </a:xfrm>
            <a:custGeom>
              <a:rect b="b" l="l" r="r" t="t"/>
              <a:pathLst>
                <a:path extrusionOk="0" h="1631" w="1097">
                  <a:moveTo>
                    <a:pt x="543" y="0"/>
                  </a:moveTo>
                  <a:lnTo>
                    <a:pt x="543" y="1631"/>
                  </a:lnTo>
                  <a:moveTo>
                    <a:pt x="1097" y="0"/>
                  </a:moveTo>
                  <a:lnTo>
                    <a:pt x="1097" y="1631"/>
                  </a:lnTo>
                  <a:moveTo>
                    <a:pt x="0" y="0"/>
                  </a:moveTo>
                  <a:lnTo>
                    <a:pt x="0" y="1631"/>
                  </a:lnTo>
                </a:path>
              </a:pathLst>
            </a:cu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cxnSp>
          <p:nvCxnSpPr>
            <p:cNvPr id="244" name="Google Shape;244;p16"/>
            <p:cNvCxnSpPr/>
            <p:nvPr/>
          </p:nvCxnSpPr>
          <p:spPr>
            <a:xfrm>
              <a:off x="3210" y="1559"/>
              <a:ext cx="0" cy="132"/>
            </a:xfrm>
            <a:prstGeom prst="straightConnector1">
              <a:avLst/>
            </a:prstGeom>
            <a:noFill/>
            <a:ln cap="flat" cmpd="sng" w="9525">
              <a:solidFill>
                <a:srgbClr val="000000"/>
              </a:solidFill>
              <a:prstDash val="solid"/>
              <a:round/>
              <a:headEnd len="sm" w="sm" type="none"/>
              <a:tailEnd len="sm" w="sm" type="none"/>
            </a:ln>
          </p:spPr>
        </p:cxnSp>
      </p:grpSp>
      <p:sp>
        <p:nvSpPr>
          <p:cNvPr id="245" name="Google Shape;245;p16"/>
          <p:cNvSpPr txBox="1"/>
          <p:nvPr/>
        </p:nvSpPr>
        <p:spPr>
          <a:xfrm>
            <a:off x="4953485" y="5317164"/>
            <a:ext cx="2343647" cy="3000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rebuchet MS"/>
                <a:ea typeface="Trebuchet MS"/>
                <a:cs typeface="Trebuchet MS"/>
                <a:sym typeface="Trebuchet MS"/>
              </a:rPr>
              <a:t>Histogram partitioning</a:t>
            </a:r>
            <a:endParaRPr b="0" i="0" sz="135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nvSpPr>
        <p:spPr>
          <a:xfrm>
            <a:off x="506858" y="405095"/>
            <a:ext cx="9200508" cy="56169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Calibri"/>
                <a:ea typeface="Calibri"/>
                <a:cs typeface="Calibri"/>
                <a:sym typeface="Calibri"/>
              </a:rPr>
              <a:t> </a:t>
            </a:r>
            <a:r>
              <a:rPr b="1" i="0" lang="en-US" sz="3200" u="none" cap="none" strike="noStrike">
                <a:solidFill>
                  <a:schemeClr val="dk1"/>
                </a:solidFill>
                <a:latin typeface="Calibri"/>
                <a:ea typeface="Calibri"/>
                <a:cs typeface="Calibri"/>
                <a:sym typeface="Calibri"/>
              </a:rPr>
              <a:t>2:CLIPPING PROCESS:</a:t>
            </a:r>
            <a:endParaRPr b="1"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Calibri"/>
              <a:ea typeface="Calibri"/>
              <a:cs typeface="Calibri"/>
              <a:sym typeface="Calibri"/>
            </a:endParaRPr>
          </a:p>
          <a:p>
            <a:pPr indent="-257175" lvl="0" marL="25717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reason behind the clipping process is to control the enhancement rate of HE in order to overcome unnatural and over-enhancement of the processed image to occur.</a:t>
            </a:r>
            <a:endParaRPr b="0" i="0" sz="1800" u="none" cap="none" strike="noStrike">
              <a:solidFill>
                <a:schemeClr val="dk1"/>
              </a:solidFill>
              <a:latin typeface="Calibri"/>
              <a:ea typeface="Calibri"/>
              <a:cs typeface="Calibri"/>
              <a:sym typeface="Calibri"/>
            </a:endParaRPr>
          </a:p>
          <a:p>
            <a:pPr indent="-142875" lvl="0" marL="257175"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57175" lvl="0" marL="25717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An automatic clipping process, the self-adaptive plateau histogram equalization (SAPHE) initially introduced by Wang et. al. for the infrared image contrast enhancement.</a:t>
            </a:r>
            <a:endParaRPr b="0" i="0" sz="1800" u="none" cap="none" strike="noStrike">
              <a:solidFill>
                <a:schemeClr val="dk1"/>
              </a:solidFill>
              <a:latin typeface="Calibri"/>
              <a:ea typeface="Calibri"/>
              <a:cs typeface="Calibri"/>
              <a:sym typeface="Calibri"/>
            </a:endParaRPr>
          </a:p>
          <a:p>
            <a:pPr indent="-142875" lvl="0" marL="257175"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57175" lvl="0" marL="25717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However, the algorithm may fail to implement in the natural image due to unsuccessful local peak detection. </a:t>
            </a:r>
            <a:endParaRPr b="0" i="0" sz="1800" u="none" cap="none" strike="noStrike">
              <a:solidFill>
                <a:schemeClr val="dk1"/>
              </a:solidFill>
              <a:latin typeface="Calibri"/>
              <a:ea typeface="Calibri"/>
              <a:cs typeface="Calibri"/>
              <a:sym typeface="Calibri"/>
            </a:endParaRPr>
          </a:p>
          <a:p>
            <a:pPr indent="-142875" lvl="0" marL="257175"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57175" lvl="0" marL="25717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Thus, a modified-SAPHE is introduced to locate median value of the non-empty bins as the clipping threshold, Tc.</a:t>
            </a:r>
            <a:endParaRPr b="0" i="0" sz="1800" u="none" cap="none" strike="noStrike">
              <a:solidFill>
                <a:schemeClr val="dk1"/>
              </a:solidFill>
              <a:latin typeface="Calibri"/>
              <a:ea typeface="Calibri"/>
              <a:cs typeface="Calibri"/>
              <a:sym typeface="Calibri"/>
            </a:endParaRPr>
          </a:p>
          <a:p>
            <a:pPr indent="-142875" lvl="0" marL="257175"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57175" lvl="0" marL="25717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However, in order to reduce the computational complexity, Tc is replaced by the average of the number of intensity in the proposed QDHE.</a:t>
            </a:r>
            <a:endParaRPr b="0" i="0" sz="1800" u="none" cap="none" strike="noStrike">
              <a:solidFill>
                <a:schemeClr val="dk1"/>
              </a:solidFill>
              <a:latin typeface="Calibri"/>
              <a:ea typeface="Calibri"/>
              <a:cs typeface="Calibri"/>
              <a:sym typeface="Calibri"/>
            </a:endParaRPr>
          </a:p>
          <a:p>
            <a:pPr indent="-142875" lvl="0" marL="257175"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57175" lvl="0" marL="25717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The clipping process is illustrated in below figs. </a:t>
            </a:r>
            <a:endParaRPr b="0" i="0" sz="1800" u="none" cap="none" strike="noStrike">
              <a:solidFill>
                <a:schemeClr val="lt1"/>
              </a:solidFill>
              <a:latin typeface="Calibri"/>
              <a:ea typeface="Calibri"/>
              <a:cs typeface="Calibri"/>
              <a:sym typeface="Calibri"/>
            </a:endParaRPr>
          </a:p>
          <a:p>
            <a:pPr indent="-142875" lvl="0" marL="257175"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p:nvPr/>
        </p:nvSpPr>
        <p:spPr>
          <a:xfrm>
            <a:off x="2239992" y="2228851"/>
            <a:ext cx="6020686" cy="199361"/>
          </a:xfrm>
          <a:prstGeom prst="rect">
            <a:avLst/>
          </a:prstGeom>
          <a:solidFill>
            <a:schemeClr val="l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Libre Franklin"/>
              <a:ea typeface="Libre Franklin"/>
              <a:cs typeface="Libre Franklin"/>
              <a:sym typeface="Libre Franklin"/>
            </a:endParaRPr>
          </a:p>
        </p:txBody>
      </p:sp>
      <p:sp>
        <p:nvSpPr>
          <p:cNvPr id="256" name="Google Shape;256;p18"/>
          <p:cNvSpPr/>
          <p:nvPr/>
        </p:nvSpPr>
        <p:spPr>
          <a:xfrm>
            <a:off x="3030416" y="1250960"/>
            <a:ext cx="3609745" cy="1117429"/>
          </a:xfrm>
          <a:prstGeom prst="rect">
            <a:avLst/>
          </a:prstGeom>
          <a:noFill/>
          <a:ln>
            <a:noFill/>
          </a:ln>
        </p:spPr>
        <p:txBody>
          <a:bodyPr anchorCtr="0" anchor="ctr" bIns="133300" lIns="333250" spcFirstLastPara="1" rIns="285650" wrap="square" tIns="447525">
            <a:spAutoFit/>
          </a:bodyPr>
          <a:lstStyle/>
          <a:p>
            <a:pPr indent="0" lvl="0" marL="0" marR="0" rtl="0" algn="l">
              <a:lnSpc>
                <a:spcPct val="100000"/>
              </a:lnSpc>
              <a:spcBef>
                <a:spcPts val="0"/>
              </a:spcBef>
              <a:spcAft>
                <a:spcPts val="0"/>
              </a:spcAft>
              <a:buClr>
                <a:srgbClr val="000000"/>
              </a:buClr>
              <a:buSzPts val="750"/>
              <a:buFont typeface="Arial"/>
              <a:buNone/>
            </a:pPr>
            <a:r>
              <a:t/>
            </a:r>
            <a:endParaRPr b="0" i="0" sz="7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50"/>
              <a:buFont typeface="Arial"/>
              <a:buNone/>
            </a:pPr>
            <a:br>
              <a:rPr b="0" i="0" lang="en-US" sz="75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Arial"/>
              <a:ea typeface="Arial"/>
              <a:cs typeface="Arial"/>
              <a:sym typeface="Arial"/>
            </a:endParaRPr>
          </a:p>
        </p:txBody>
      </p:sp>
      <p:grpSp>
        <p:nvGrpSpPr>
          <p:cNvPr id="257" name="Google Shape;257;p18"/>
          <p:cNvGrpSpPr/>
          <p:nvPr/>
        </p:nvGrpSpPr>
        <p:grpSpPr>
          <a:xfrm>
            <a:off x="2050597" y="1809674"/>
            <a:ext cx="3532934" cy="2952454"/>
            <a:chOff x="7082" y="-1764"/>
            <a:chExt cx="3579" cy="1704"/>
          </a:xfrm>
        </p:grpSpPr>
        <p:cxnSp>
          <p:nvCxnSpPr>
            <p:cNvPr id="258" name="Google Shape;258;p18"/>
            <p:cNvCxnSpPr/>
            <p:nvPr/>
          </p:nvCxnSpPr>
          <p:spPr>
            <a:xfrm>
              <a:off x="10287" y="-211"/>
              <a:ext cx="0" cy="151"/>
            </a:xfrm>
            <a:prstGeom prst="straightConnector1">
              <a:avLst/>
            </a:prstGeom>
            <a:noFill/>
            <a:ln cap="flat" cmpd="sng" w="10275">
              <a:solidFill>
                <a:srgbClr val="000000"/>
              </a:solidFill>
              <a:prstDash val="solid"/>
              <a:round/>
              <a:headEnd len="sm" w="sm" type="none"/>
              <a:tailEnd len="sm" w="sm" type="none"/>
            </a:ln>
          </p:spPr>
        </p:cxnSp>
        <p:sp>
          <p:nvSpPr>
            <p:cNvPr id="259" name="Google Shape;259;p18"/>
            <p:cNvSpPr/>
            <p:nvPr/>
          </p:nvSpPr>
          <p:spPr>
            <a:xfrm>
              <a:off x="7134" y="-194"/>
              <a:ext cx="3527" cy="120"/>
            </a:xfrm>
            <a:custGeom>
              <a:rect b="b" l="l" r="r" t="t"/>
              <a:pathLst>
                <a:path extrusionOk="0" h="120" w="3527">
                  <a:moveTo>
                    <a:pt x="3407" y="0"/>
                  </a:moveTo>
                  <a:lnTo>
                    <a:pt x="3407" y="120"/>
                  </a:lnTo>
                  <a:lnTo>
                    <a:pt x="3510" y="69"/>
                  </a:lnTo>
                  <a:lnTo>
                    <a:pt x="3427" y="69"/>
                  </a:lnTo>
                  <a:lnTo>
                    <a:pt x="3432" y="66"/>
                  </a:lnTo>
                  <a:lnTo>
                    <a:pt x="3434" y="60"/>
                  </a:lnTo>
                  <a:lnTo>
                    <a:pt x="3432" y="55"/>
                  </a:lnTo>
                  <a:lnTo>
                    <a:pt x="3427" y="53"/>
                  </a:lnTo>
                  <a:lnTo>
                    <a:pt x="3512" y="53"/>
                  </a:lnTo>
                  <a:lnTo>
                    <a:pt x="3407" y="0"/>
                  </a:lnTo>
                  <a:close/>
                  <a:moveTo>
                    <a:pt x="3407" y="53"/>
                  </a:moveTo>
                  <a:lnTo>
                    <a:pt x="8" y="53"/>
                  </a:lnTo>
                  <a:lnTo>
                    <a:pt x="2" y="55"/>
                  </a:lnTo>
                  <a:lnTo>
                    <a:pt x="0" y="60"/>
                  </a:lnTo>
                  <a:lnTo>
                    <a:pt x="2" y="66"/>
                  </a:lnTo>
                  <a:lnTo>
                    <a:pt x="8" y="69"/>
                  </a:lnTo>
                  <a:lnTo>
                    <a:pt x="3407" y="69"/>
                  </a:lnTo>
                  <a:lnTo>
                    <a:pt x="3407" y="53"/>
                  </a:lnTo>
                  <a:close/>
                  <a:moveTo>
                    <a:pt x="3512" y="53"/>
                  </a:moveTo>
                  <a:lnTo>
                    <a:pt x="3427" y="53"/>
                  </a:lnTo>
                  <a:lnTo>
                    <a:pt x="3432" y="55"/>
                  </a:lnTo>
                  <a:lnTo>
                    <a:pt x="3434" y="60"/>
                  </a:lnTo>
                  <a:lnTo>
                    <a:pt x="3432" y="66"/>
                  </a:lnTo>
                  <a:lnTo>
                    <a:pt x="3427" y="69"/>
                  </a:lnTo>
                  <a:lnTo>
                    <a:pt x="3510" y="69"/>
                  </a:lnTo>
                  <a:lnTo>
                    <a:pt x="3527" y="60"/>
                  </a:lnTo>
                  <a:lnTo>
                    <a:pt x="3512" y="53"/>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cxnSp>
          <p:nvCxnSpPr>
            <p:cNvPr id="260" name="Google Shape;260;p18"/>
            <p:cNvCxnSpPr/>
            <p:nvPr/>
          </p:nvCxnSpPr>
          <p:spPr>
            <a:xfrm>
              <a:off x="7142" y="-897"/>
              <a:ext cx="3252" cy="0"/>
            </a:xfrm>
            <a:prstGeom prst="straightConnector1">
              <a:avLst/>
            </a:prstGeom>
            <a:noFill/>
            <a:ln cap="flat" cmpd="sng" w="9525">
              <a:solidFill>
                <a:srgbClr val="000000"/>
              </a:solidFill>
              <a:prstDash val="solid"/>
              <a:round/>
              <a:headEnd len="sm" w="sm" type="none"/>
              <a:tailEnd len="sm" w="sm" type="none"/>
            </a:ln>
          </p:spPr>
        </p:cxnSp>
        <p:sp>
          <p:nvSpPr>
            <p:cNvPr id="261" name="Google Shape;261;p18"/>
            <p:cNvSpPr/>
            <p:nvPr/>
          </p:nvSpPr>
          <p:spPr>
            <a:xfrm>
              <a:off x="7669" y="-1764"/>
              <a:ext cx="2234" cy="1630"/>
            </a:xfrm>
            <a:custGeom>
              <a:rect b="b" l="l" r="r" t="t"/>
              <a:pathLst>
                <a:path extrusionOk="0" h="1630" w="2234">
                  <a:moveTo>
                    <a:pt x="2233" y="0"/>
                  </a:moveTo>
                  <a:lnTo>
                    <a:pt x="2233" y="1614"/>
                  </a:lnTo>
                  <a:moveTo>
                    <a:pt x="0" y="15"/>
                  </a:moveTo>
                  <a:lnTo>
                    <a:pt x="0" y="1629"/>
                  </a:lnTo>
                </a:path>
              </a:pathLst>
            </a:cu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62" name="Google Shape;262;p18"/>
            <p:cNvSpPr/>
            <p:nvPr/>
          </p:nvSpPr>
          <p:spPr>
            <a:xfrm>
              <a:off x="7082" y="-1764"/>
              <a:ext cx="120" cy="1638"/>
            </a:xfrm>
            <a:custGeom>
              <a:rect b="b" l="l" r="r" t="t"/>
              <a:pathLst>
                <a:path extrusionOk="0" h="1638" w="120">
                  <a:moveTo>
                    <a:pt x="60" y="92"/>
                  </a:moveTo>
                  <a:lnTo>
                    <a:pt x="56" y="94"/>
                  </a:lnTo>
                  <a:lnTo>
                    <a:pt x="53" y="99"/>
                  </a:lnTo>
                  <a:lnTo>
                    <a:pt x="64" y="1629"/>
                  </a:lnTo>
                  <a:lnTo>
                    <a:pt x="65" y="1635"/>
                  </a:lnTo>
                  <a:lnTo>
                    <a:pt x="71" y="1638"/>
                  </a:lnTo>
                  <a:lnTo>
                    <a:pt x="76" y="1635"/>
                  </a:lnTo>
                  <a:lnTo>
                    <a:pt x="78" y="1629"/>
                  </a:lnTo>
                  <a:lnTo>
                    <a:pt x="68" y="99"/>
                  </a:lnTo>
                  <a:lnTo>
                    <a:pt x="66" y="94"/>
                  </a:lnTo>
                  <a:lnTo>
                    <a:pt x="60" y="92"/>
                  </a:lnTo>
                  <a:close/>
                  <a:moveTo>
                    <a:pt x="60" y="0"/>
                  </a:moveTo>
                  <a:lnTo>
                    <a:pt x="0" y="120"/>
                  </a:lnTo>
                  <a:lnTo>
                    <a:pt x="53" y="120"/>
                  </a:lnTo>
                  <a:lnTo>
                    <a:pt x="53" y="99"/>
                  </a:lnTo>
                  <a:lnTo>
                    <a:pt x="56" y="94"/>
                  </a:lnTo>
                  <a:lnTo>
                    <a:pt x="60" y="92"/>
                  </a:lnTo>
                  <a:lnTo>
                    <a:pt x="107" y="92"/>
                  </a:lnTo>
                  <a:lnTo>
                    <a:pt x="60" y="0"/>
                  </a:lnTo>
                  <a:close/>
                  <a:moveTo>
                    <a:pt x="107" y="92"/>
                  </a:moveTo>
                  <a:lnTo>
                    <a:pt x="60" y="92"/>
                  </a:lnTo>
                  <a:lnTo>
                    <a:pt x="66" y="94"/>
                  </a:lnTo>
                  <a:lnTo>
                    <a:pt x="68" y="99"/>
                  </a:lnTo>
                  <a:lnTo>
                    <a:pt x="68" y="120"/>
                  </a:lnTo>
                  <a:lnTo>
                    <a:pt x="120" y="120"/>
                  </a:lnTo>
                  <a:lnTo>
                    <a:pt x="107" y="92"/>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63" name="Google Shape;263;p18"/>
            <p:cNvSpPr/>
            <p:nvPr/>
          </p:nvSpPr>
          <p:spPr>
            <a:xfrm>
              <a:off x="7669" y="-1358"/>
              <a:ext cx="2234" cy="1224"/>
            </a:xfrm>
            <a:custGeom>
              <a:rect b="b" l="l" r="r" t="t"/>
              <a:pathLst>
                <a:path extrusionOk="0" h="1224" w="2234">
                  <a:moveTo>
                    <a:pt x="0" y="1223"/>
                  </a:moveTo>
                  <a:lnTo>
                    <a:pt x="36" y="1171"/>
                  </a:lnTo>
                  <a:lnTo>
                    <a:pt x="72" y="1123"/>
                  </a:lnTo>
                  <a:lnTo>
                    <a:pt x="149" y="1044"/>
                  </a:lnTo>
                  <a:lnTo>
                    <a:pt x="242" y="1015"/>
                  </a:lnTo>
                  <a:lnTo>
                    <a:pt x="287" y="1007"/>
                  </a:lnTo>
                  <a:lnTo>
                    <a:pt x="321" y="988"/>
                  </a:lnTo>
                  <a:lnTo>
                    <a:pt x="338" y="954"/>
                  </a:lnTo>
                  <a:lnTo>
                    <a:pt x="342" y="911"/>
                  </a:lnTo>
                  <a:lnTo>
                    <a:pt x="345" y="866"/>
                  </a:lnTo>
                  <a:lnTo>
                    <a:pt x="355" y="827"/>
                  </a:lnTo>
                  <a:lnTo>
                    <a:pt x="377" y="800"/>
                  </a:lnTo>
                  <a:lnTo>
                    <a:pt x="405" y="777"/>
                  </a:lnTo>
                  <a:lnTo>
                    <a:pt x="434" y="754"/>
                  </a:lnTo>
                  <a:lnTo>
                    <a:pt x="459" y="724"/>
                  </a:lnTo>
                  <a:lnTo>
                    <a:pt x="471" y="685"/>
                  </a:lnTo>
                  <a:lnTo>
                    <a:pt x="476" y="640"/>
                  </a:lnTo>
                  <a:lnTo>
                    <a:pt x="486" y="590"/>
                  </a:lnTo>
                  <a:lnTo>
                    <a:pt x="515" y="536"/>
                  </a:lnTo>
                  <a:lnTo>
                    <a:pt x="559" y="480"/>
                  </a:lnTo>
                  <a:lnTo>
                    <a:pt x="617" y="413"/>
                  </a:lnTo>
                  <a:lnTo>
                    <a:pt x="682" y="347"/>
                  </a:lnTo>
                  <a:lnTo>
                    <a:pt x="746" y="296"/>
                  </a:lnTo>
                  <a:lnTo>
                    <a:pt x="802" y="272"/>
                  </a:lnTo>
                  <a:lnTo>
                    <a:pt x="848" y="292"/>
                  </a:lnTo>
                  <a:lnTo>
                    <a:pt x="889" y="348"/>
                  </a:lnTo>
                  <a:lnTo>
                    <a:pt x="927" y="414"/>
                  </a:lnTo>
                  <a:lnTo>
                    <a:pt x="966" y="464"/>
                  </a:lnTo>
                  <a:lnTo>
                    <a:pt x="1040" y="436"/>
                  </a:lnTo>
                  <a:lnTo>
                    <a:pt x="1072" y="375"/>
                  </a:lnTo>
                  <a:lnTo>
                    <a:pt x="1105" y="299"/>
                  </a:lnTo>
                  <a:lnTo>
                    <a:pt x="1139" y="216"/>
                  </a:lnTo>
                  <a:lnTo>
                    <a:pt x="1172" y="136"/>
                  </a:lnTo>
                  <a:lnTo>
                    <a:pt x="1205" y="70"/>
                  </a:lnTo>
                  <a:lnTo>
                    <a:pt x="1236" y="27"/>
                  </a:lnTo>
                  <a:lnTo>
                    <a:pt x="1292" y="0"/>
                  </a:lnTo>
                  <a:lnTo>
                    <a:pt x="1347" y="8"/>
                  </a:lnTo>
                  <a:lnTo>
                    <a:pt x="1443" y="74"/>
                  </a:lnTo>
                  <a:lnTo>
                    <a:pt x="1494" y="176"/>
                  </a:lnTo>
                  <a:lnTo>
                    <a:pt x="1515" y="239"/>
                  </a:lnTo>
                  <a:lnTo>
                    <a:pt x="1546" y="300"/>
                  </a:lnTo>
                  <a:lnTo>
                    <a:pt x="1597" y="358"/>
                  </a:lnTo>
                  <a:lnTo>
                    <a:pt x="1660" y="417"/>
                  </a:lnTo>
                  <a:lnTo>
                    <a:pt x="1720" y="474"/>
                  </a:lnTo>
                  <a:lnTo>
                    <a:pt x="1763" y="526"/>
                  </a:lnTo>
                  <a:lnTo>
                    <a:pt x="1779" y="569"/>
                  </a:lnTo>
                  <a:lnTo>
                    <a:pt x="1778" y="608"/>
                  </a:lnTo>
                  <a:lnTo>
                    <a:pt x="1775" y="645"/>
                  </a:lnTo>
                  <a:lnTo>
                    <a:pt x="1786" y="687"/>
                  </a:lnTo>
                  <a:lnTo>
                    <a:pt x="1816" y="733"/>
                  </a:lnTo>
                  <a:lnTo>
                    <a:pt x="1856" y="782"/>
                  </a:lnTo>
                  <a:lnTo>
                    <a:pt x="1902" y="833"/>
                  </a:lnTo>
                  <a:lnTo>
                    <a:pt x="1947" y="885"/>
                  </a:lnTo>
                  <a:lnTo>
                    <a:pt x="1993" y="939"/>
                  </a:lnTo>
                  <a:lnTo>
                    <a:pt x="2042" y="997"/>
                  </a:lnTo>
                  <a:lnTo>
                    <a:pt x="2089" y="1053"/>
                  </a:lnTo>
                  <a:lnTo>
                    <a:pt x="2130" y="1101"/>
                  </a:lnTo>
                  <a:lnTo>
                    <a:pt x="2162" y="1139"/>
                  </a:lnTo>
                  <a:lnTo>
                    <a:pt x="2189" y="1171"/>
                  </a:lnTo>
                  <a:lnTo>
                    <a:pt x="2212" y="1198"/>
                  </a:lnTo>
                  <a:lnTo>
                    <a:pt x="2233" y="1223"/>
                  </a:lnTo>
                </a:path>
              </a:pathLst>
            </a:custGeom>
            <a:no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64" name="Google Shape;264;p18"/>
            <p:cNvSpPr/>
            <p:nvPr/>
          </p:nvSpPr>
          <p:spPr>
            <a:xfrm>
              <a:off x="8127" y="-1764"/>
              <a:ext cx="1097" cy="1630"/>
            </a:xfrm>
            <a:custGeom>
              <a:rect b="b" l="l" r="r" t="t"/>
              <a:pathLst>
                <a:path extrusionOk="0" h="1630" w="1097">
                  <a:moveTo>
                    <a:pt x="542" y="0"/>
                  </a:moveTo>
                  <a:lnTo>
                    <a:pt x="542" y="1629"/>
                  </a:lnTo>
                  <a:moveTo>
                    <a:pt x="1096" y="0"/>
                  </a:moveTo>
                  <a:lnTo>
                    <a:pt x="1096" y="1629"/>
                  </a:lnTo>
                  <a:moveTo>
                    <a:pt x="0" y="0"/>
                  </a:moveTo>
                  <a:lnTo>
                    <a:pt x="0" y="1629"/>
                  </a:lnTo>
                </a:path>
              </a:pathLst>
            </a:cu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65" name="Google Shape;265;p18"/>
            <p:cNvSpPr txBox="1"/>
            <p:nvPr/>
          </p:nvSpPr>
          <p:spPr>
            <a:xfrm>
              <a:off x="10202" y="-1243"/>
              <a:ext cx="154" cy="21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1" lang="en-US" sz="600" u="none" cap="none" strike="noStrike">
                  <a:solidFill>
                    <a:schemeClr val="dk1"/>
                  </a:solidFill>
                  <a:latin typeface="Arial"/>
                  <a:ea typeface="Arial"/>
                  <a:cs typeface="Arial"/>
                  <a:sym typeface="Arial"/>
                </a:rPr>
                <a:t>T</a:t>
              </a:r>
              <a:r>
                <a:rPr b="0" baseline="-25000" i="1" lang="en-US" sz="600" u="none" cap="none" strike="noStrike">
                  <a:solidFill>
                    <a:schemeClr val="dk1"/>
                  </a:solidFill>
                  <a:latin typeface="Arial"/>
                  <a:ea typeface="Arial"/>
                  <a:cs typeface="Arial"/>
                  <a:sym typeface="Arial"/>
                </a:rPr>
                <a:t>c</a:t>
              </a:r>
              <a:endParaRPr b="0" i="0" sz="1350" u="none" cap="none" strike="noStrike">
                <a:solidFill>
                  <a:schemeClr val="dk1"/>
                </a:solidFill>
                <a:latin typeface="Arial"/>
                <a:ea typeface="Arial"/>
                <a:cs typeface="Arial"/>
                <a:sym typeface="Arial"/>
              </a:endParaRPr>
            </a:p>
          </p:txBody>
        </p:sp>
      </p:grpSp>
      <p:sp>
        <p:nvSpPr>
          <p:cNvPr id="266" name="Google Shape;266;p18"/>
          <p:cNvSpPr/>
          <p:nvPr/>
        </p:nvSpPr>
        <p:spPr>
          <a:xfrm>
            <a:off x="3997698" y="2497169"/>
            <a:ext cx="625039" cy="794263"/>
          </a:xfrm>
          <a:prstGeom prst="rect">
            <a:avLst/>
          </a:prstGeom>
          <a:noFill/>
          <a:ln>
            <a:noFill/>
          </a:ln>
        </p:spPr>
        <p:txBody>
          <a:bodyPr anchorCtr="0" anchor="ctr" bIns="133300" lIns="333250" spcFirstLastPara="1" rIns="285650" wrap="square" tIns="447525">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grpSp>
        <p:nvGrpSpPr>
          <p:cNvPr id="267" name="Google Shape;267;p18"/>
          <p:cNvGrpSpPr/>
          <p:nvPr/>
        </p:nvGrpSpPr>
        <p:grpSpPr>
          <a:xfrm>
            <a:off x="6746066" y="1892073"/>
            <a:ext cx="3609742" cy="2871788"/>
            <a:chOff x="7113" y="272"/>
            <a:chExt cx="3483" cy="1741"/>
          </a:xfrm>
        </p:grpSpPr>
        <p:sp>
          <p:nvSpPr>
            <p:cNvPr id="268" name="Google Shape;268;p18"/>
            <p:cNvSpPr/>
            <p:nvPr/>
          </p:nvSpPr>
          <p:spPr>
            <a:xfrm>
              <a:off x="7684" y="687"/>
              <a:ext cx="2172" cy="1251"/>
            </a:xfrm>
            <a:custGeom>
              <a:rect b="b" l="l" r="r" t="t"/>
              <a:pathLst>
                <a:path extrusionOk="0" h="1251" w="2172">
                  <a:moveTo>
                    <a:pt x="0" y="1250"/>
                  </a:moveTo>
                  <a:lnTo>
                    <a:pt x="35" y="1197"/>
                  </a:lnTo>
                  <a:lnTo>
                    <a:pt x="70" y="1147"/>
                  </a:lnTo>
                  <a:lnTo>
                    <a:pt x="145" y="1068"/>
                  </a:lnTo>
                  <a:lnTo>
                    <a:pt x="235" y="1037"/>
                  </a:lnTo>
                  <a:lnTo>
                    <a:pt x="279" y="1029"/>
                  </a:lnTo>
                  <a:lnTo>
                    <a:pt x="312" y="1010"/>
                  </a:lnTo>
                  <a:lnTo>
                    <a:pt x="328" y="975"/>
                  </a:lnTo>
                  <a:lnTo>
                    <a:pt x="333" y="931"/>
                  </a:lnTo>
                  <a:lnTo>
                    <a:pt x="335" y="885"/>
                  </a:lnTo>
                  <a:lnTo>
                    <a:pt x="345" y="846"/>
                  </a:lnTo>
                  <a:lnTo>
                    <a:pt x="367" y="817"/>
                  </a:lnTo>
                  <a:lnTo>
                    <a:pt x="394" y="795"/>
                  </a:lnTo>
                  <a:lnTo>
                    <a:pt x="422" y="771"/>
                  </a:lnTo>
                  <a:lnTo>
                    <a:pt x="445" y="740"/>
                  </a:lnTo>
                  <a:lnTo>
                    <a:pt x="457" y="700"/>
                  </a:lnTo>
                  <a:lnTo>
                    <a:pt x="462" y="654"/>
                  </a:lnTo>
                  <a:lnTo>
                    <a:pt x="473" y="603"/>
                  </a:lnTo>
                  <a:lnTo>
                    <a:pt x="501" y="547"/>
                  </a:lnTo>
                  <a:lnTo>
                    <a:pt x="544" y="490"/>
                  </a:lnTo>
                  <a:lnTo>
                    <a:pt x="600" y="422"/>
                  </a:lnTo>
                  <a:lnTo>
                    <a:pt x="663" y="355"/>
                  </a:lnTo>
                  <a:lnTo>
                    <a:pt x="726" y="303"/>
                  </a:lnTo>
                  <a:lnTo>
                    <a:pt x="780" y="278"/>
                  </a:lnTo>
                  <a:lnTo>
                    <a:pt x="824" y="298"/>
                  </a:lnTo>
                  <a:lnTo>
                    <a:pt x="864" y="356"/>
                  </a:lnTo>
                  <a:lnTo>
                    <a:pt x="902" y="423"/>
                  </a:lnTo>
                  <a:lnTo>
                    <a:pt x="940" y="474"/>
                  </a:lnTo>
                  <a:lnTo>
                    <a:pt x="1011" y="445"/>
                  </a:lnTo>
                  <a:lnTo>
                    <a:pt x="1043" y="383"/>
                  </a:lnTo>
                  <a:lnTo>
                    <a:pt x="1075" y="305"/>
                  </a:lnTo>
                  <a:lnTo>
                    <a:pt x="1108" y="220"/>
                  </a:lnTo>
                  <a:lnTo>
                    <a:pt x="1141" y="139"/>
                  </a:lnTo>
                  <a:lnTo>
                    <a:pt x="1172" y="71"/>
                  </a:lnTo>
                  <a:lnTo>
                    <a:pt x="1203" y="27"/>
                  </a:lnTo>
                  <a:lnTo>
                    <a:pt x="1257" y="0"/>
                  </a:lnTo>
                  <a:lnTo>
                    <a:pt x="1311" y="8"/>
                  </a:lnTo>
                  <a:lnTo>
                    <a:pt x="1404" y="75"/>
                  </a:lnTo>
                  <a:lnTo>
                    <a:pt x="1453" y="179"/>
                  </a:lnTo>
                  <a:lnTo>
                    <a:pt x="1473" y="244"/>
                  </a:lnTo>
                  <a:lnTo>
                    <a:pt x="1503" y="307"/>
                  </a:lnTo>
                  <a:lnTo>
                    <a:pt x="1553" y="366"/>
                  </a:lnTo>
                  <a:lnTo>
                    <a:pt x="1615" y="426"/>
                  </a:lnTo>
                  <a:lnTo>
                    <a:pt x="1673" y="485"/>
                  </a:lnTo>
                  <a:lnTo>
                    <a:pt x="1716" y="537"/>
                  </a:lnTo>
                  <a:lnTo>
                    <a:pt x="1731" y="582"/>
                  </a:lnTo>
                  <a:lnTo>
                    <a:pt x="1730" y="621"/>
                  </a:lnTo>
                  <a:lnTo>
                    <a:pt x="1727" y="659"/>
                  </a:lnTo>
                  <a:lnTo>
                    <a:pt x="1737" y="702"/>
                  </a:lnTo>
                  <a:lnTo>
                    <a:pt x="1767" y="749"/>
                  </a:lnTo>
                  <a:lnTo>
                    <a:pt x="1806" y="799"/>
                  </a:lnTo>
                  <a:lnTo>
                    <a:pt x="1850" y="851"/>
                  </a:lnTo>
                  <a:lnTo>
                    <a:pt x="1893" y="903"/>
                  </a:lnTo>
                  <a:lnTo>
                    <a:pt x="1938" y="960"/>
                  </a:lnTo>
                  <a:lnTo>
                    <a:pt x="1986" y="1019"/>
                  </a:lnTo>
                  <a:lnTo>
                    <a:pt x="2032" y="1076"/>
                  </a:lnTo>
                  <a:lnTo>
                    <a:pt x="2072" y="1125"/>
                  </a:lnTo>
                  <a:lnTo>
                    <a:pt x="2103" y="1164"/>
                  </a:lnTo>
                  <a:lnTo>
                    <a:pt x="2129" y="1197"/>
                  </a:lnTo>
                  <a:lnTo>
                    <a:pt x="2151" y="1224"/>
                  </a:lnTo>
                  <a:lnTo>
                    <a:pt x="2172" y="1250"/>
                  </a:lnTo>
                </a:path>
              </a:pathLst>
            </a:custGeom>
            <a:no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69" name="Google Shape;269;p18"/>
            <p:cNvSpPr/>
            <p:nvPr/>
          </p:nvSpPr>
          <p:spPr>
            <a:xfrm>
              <a:off x="7686" y="304"/>
              <a:ext cx="2182" cy="1650"/>
            </a:xfrm>
            <a:custGeom>
              <a:rect b="b" l="l" r="r" t="t"/>
              <a:pathLst>
                <a:path extrusionOk="0" h="1650" w="2182">
                  <a:moveTo>
                    <a:pt x="2182" y="0"/>
                  </a:moveTo>
                  <a:lnTo>
                    <a:pt x="2182" y="1650"/>
                  </a:lnTo>
                  <a:moveTo>
                    <a:pt x="0" y="35"/>
                  </a:moveTo>
                  <a:lnTo>
                    <a:pt x="0" y="1650"/>
                  </a:lnTo>
                </a:path>
              </a:pathLst>
            </a:cu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70" name="Google Shape;270;p18"/>
            <p:cNvSpPr/>
            <p:nvPr/>
          </p:nvSpPr>
          <p:spPr>
            <a:xfrm>
              <a:off x="7824" y="509"/>
              <a:ext cx="1726" cy="65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71" name="Google Shape;271;p18"/>
            <p:cNvSpPr/>
            <p:nvPr/>
          </p:nvSpPr>
          <p:spPr>
            <a:xfrm>
              <a:off x="7165" y="1877"/>
              <a:ext cx="3431" cy="120"/>
            </a:xfrm>
            <a:custGeom>
              <a:rect b="b" l="l" r="r" t="t"/>
              <a:pathLst>
                <a:path extrusionOk="0" h="120" w="3431">
                  <a:moveTo>
                    <a:pt x="3311" y="0"/>
                  </a:moveTo>
                  <a:lnTo>
                    <a:pt x="3311" y="120"/>
                  </a:lnTo>
                  <a:lnTo>
                    <a:pt x="3414" y="68"/>
                  </a:lnTo>
                  <a:lnTo>
                    <a:pt x="3331" y="68"/>
                  </a:lnTo>
                  <a:lnTo>
                    <a:pt x="3336" y="66"/>
                  </a:lnTo>
                  <a:lnTo>
                    <a:pt x="3339" y="60"/>
                  </a:lnTo>
                  <a:lnTo>
                    <a:pt x="3336" y="55"/>
                  </a:lnTo>
                  <a:lnTo>
                    <a:pt x="3331" y="53"/>
                  </a:lnTo>
                  <a:lnTo>
                    <a:pt x="3417" y="53"/>
                  </a:lnTo>
                  <a:lnTo>
                    <a:pt x="3311" y="0"/>
                  </a:lnTo>
                  <a:close/>
                  <a:moveTo>
                    <a:pt x="3311" y="53"/>
                  </a:moveTo>
                  <a:lnTo>
                    <a:pt x="7" y="53"/>
                  </a:lnTo>
                  <a:lnTo>
                    <a:pt x="3" y="55"/>
                  </a:lnTo>
                  <a:lnTo>
                    <a:pt x="0" y="60"/>
                  </a:lnTo>
                  <a:lnTo>
                    <a:pt x="3" y="66"/>
                  </a:lnTo>
                  <a:lnTo>
                    <a:pt x="7" y="68"/>
                  </a:lnTo>
                  <a:lnTo>
                    <a:pt x="3311" y="68"/>
                  </a:lnTo>
                  <a:lnTo>
                    <a:pt x="3311" y="53"/>
                  </a:lnTo>
                  <a:close/>
                  <a:moveTo>
                    <a:pt x="3417" y="53"/>
                  </a:moveTo>
                  <a:lnTo>
                    <a:pt x="3331" y="53"/>
                  </a:lnTo>
                  <a:lnTo>
                    <a:pt x="3336" y="55"/>
                  </a:lnTo>
                  <a:lnTo>
                    <a:pt x="3339" y="60"/>
                  </a:lnTo>
                  <a:lnTo>
                    <a:pt x="3336" y="66"/>
                  </a:lnTo>
                  <a:lnTo>
                    <a:pt x="3331" y="68"/>
                  </a:lnTo>
                  <a:lnTo>
                    <a:pt x="3414" y="68"/>
                  </a:lnTo>
                  <a:lnTo>
                    <a:pt x="3431" y="60"/>
                  </a:lnTo>
                  <a:lnTo>
                    <a:pt x="3417" y="53"/>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cxnSp>
          <p:nvCxnSpPr>
            <p:cNvPr id="272" name="Google Shape;272;p18"/>
            <p:cNvCxnSpPr/>
            <p:nvPr/>
          </p:nvCxnSpPr>
          <p:spPr>
            <a:xfrm>
              <a:off x="7172" y="1158"/>
              <a:ext cx="3164" cy="0"/>
            </a:xfrm>
            <a:prstGeom prst="straightConnector1">
              <a:avLst/>
            </a:prstGeom>
            <a:noFill/>
            <a:ln cap="flat" cmpd="sng" w="9525">
              <a:solidFill>
                <a:srgbClr val="000000"/>
              </a:solidFill>
              <a:prstDash val="solid"/>
              <a:round/>
              <a:headEnd len="sm" w="sm" type="none"/>
              <a:tailEnd len="sm" w="sm" type="none"/>
            </a:ln>
          </p:spPr>
        </p:cxnSp>
        <p:sp>
          <p:nvSpPr>
            <p:cNvPr id="273" name="Google Shape;273;p18"/>
            <p:cNvSpPr/>
            <p:nvPr/>
          </p:nvSpPr>
          <p:spPr>
            <a:xfrm>
              <a:off x="7113" y="272"/>
              <a:ext cx="120" cy="1674"/>
            </a:xfrm>
            <a:custGeom>
              <a:rect b="b" l="l" r="r" t="t"/>
              <a:pathLst>
                <a:path extrusionOk="0" h="1674" w="120">
                  <a:moveTo>
                    <a:pt x="60" y="93"/>
                  </a:moveTo>
                  <a:lnTo>
                    <a:pt x="55" y="95"/>
                  </a:lnTo>
                  <a:lnTo>
                    <a:pt x="52" y="101"/>
                  </a:lnTo>
                  <a:lnTo>
                    <a:pt x="62" y="1667"/>
                  </a:lnTo>
                  <a:lnTo>
                    <a:pt x="63" y="1672"/>
                  </a:lnTo>
                  <a:lnTo>
                    <a:pt x="69" y="1674"/>
                  </a:lnTo>
                  <a:lnTo>
                    <a:pt x="74" y="1672"/>
                  </a:lnTo>
                  <a:lnTo>
                    <a:pt x="76" y="1666"/>
                  </a:lnTo>
                  <a:lnTo>
                    <a:pt x="67" y="100"/>
                  </a:lnTo>
                  <a:lnTo>
                    <a:pt x="64" y="95"/>
                  </a:lnTo>
                  <a:lnTo>
                    <a:pt x="60" y="93"/>
                  </a:lnTo>
                  <a:close/>
                  <a:moveTo>
                    <a:pt x="58" y="0"/>
                  </a:moveTo>
                  <a:lnTo>
                    <a:pt x="0" y="120"/>
                  </a:lnTo>
                  <a:lnTo>
                    <a:pt x="53" y="120"/>
                  </a:lnTo>
                  <a:lnTo>
                    <a:pt x="52" y="101"/>
                  </a:lnTo>
                  <a:lnTo>
                    <a:pt x="55" y="95"/>
                  </a:lnTo>
                  <a:lnTo>
                    <a:pt x="60" y="93"/>
                  </a:lnTo>
                  <a:lnTo>
                    <a:pt x="106" y="93"/>
                  </a:lnTo>
                  <a:lnTo>
                    <a:pt x="58" y="0"/>
                  </a:lnTo>
                  <a:close/>
                  <a:moveTo>
                    <a:pt x="106" y="93"/>
                  </a:moveTo>
                  <a:lnTo>
                    <a:pt x="60" y="93"/>
                  </a:lnTo>
                  <a:lnTo>
                    <a:pt x="64" y="95"/>
                  </a:lnTo>
                  <a:lnTo>
                    <a:pt x="67" y="100"/>
                  </a:lnTo>
                  <a:lnTo>
                    <a:pt x="67" y="120"/>
                  </a:lnTo>
                  <a:lnTo>
                    <a:pt x="120" y="120"/>
                  </a:lnTo>
                  <a:lnTo>
                    <a:pt x="106" y="93"/>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74" name="Google Shape;274;p18"/>
            <p:cNvSpPr/>
            <p:nvPr/>
          </p:nvSpPr>
          <p:spPr>
            <a:xfrm>
              <a:off x="8126" y="272"/>
              <a:ext cx="1058" cy="1683"/>
            </a:xfrm>
            <a:custGeom>
              <a:rect b="b" l="l" r="r" t="t"/>
              <a:pathLst>
                <a:path extrusionOk="0" h="1683" w="1058">
                  <a:moveTo>
                    <a:pt x="0" y="0"/>
                  </a:moveTo>
                  <a:lnTo>
                    <a:pt x="0" y="1666"/>
                  </a:lnTo>
                  <a:moveTo>
                    <a:pt x="480" y="16"/>
                  </a:moveTo>
                  <a:lnTo>
                    <a:pt x="480" y="1683"/>
                  </a:lnTo>
                  <a:moveTo>
                    <a:pt x="1058" y="16"/>
                  </a:moveTo>
                  <a:lnTo>
                    <a:pt x="1058" y="1683"/>
                  </a:lnTo>
                </a:path>
              </a:pathLst>
            </a:cu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cxnSp>
          <p:nvCxnSpPr>
            <p:cNvPr id="275" name="Google Shape;275;p18"/>
            <p:cNvCxnSpPr/>
            <p:nvPr/>
          </p:nvCxnSpPr>
          <p:spPr>
            <a:xfrm>
              <a:off x="10336" y="1873"/>
              <a:ext cx="0" cy="140"/>
            </a:xfrm>
            <a:prstGeom prst="straightConnector1">
              <a:avLst/>
            </a:prstGeom>
            <a:noFill/>
            <a:ln cap="flat" cmpd="sng" w="10275">
              <a:solidFill>
                <a:srgbClr val="000000"/>
              </a:solidFill>
              <a:prstDash val="solid"/>
              <a:round/>
              <a:headEnd len="sm" w="sm" type="none"/>
              <a:tailEnd len="sm" w="sm" type="none"/>
            </a:ln>
          </p:spPr>
        </p:cxnSp>
        <p:sp>
          <p:nvSpPr>
            <p:cNvPr id="276" name="Google Shape;276;p18"/>
            <p:cNvSpPr txBox="1"/>
            <p:nvPr/>
          </p:nvSpPr>
          <p:spPr>
            <a:xfrm>
              <a:off x="10149" y="793"/>
              <a:ext cx="154" cy="21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1" lang="en-US" sz="600" u="none" cap="none" strike="noStrike">
                  <a:solidFill>
                    <a:schemeClr val="dk1"/>
                  </a:solidFill>
                  <a:latin typeface="Arial"/>
                  <a:ea typeface="Arial"/>
                  <a:cs typeface="Arial"/>
                  <a:sym typeface="Arial"/>
                </a:rPr>
                <a:t>T</a:t>
              </a:r>
              <a:r>
                <a:rPr b="0" baseline="-25000" i="1" lang="en-US" sz="600" u="none" cap="none" strike="noStrike">
                  <a:solidFill>
                    <a:schemeClr val="dk1"/>
                  </a:solidFill>
                  <a:latin typeface="Arial"/>
                  <a:ea typeface="Arial"/>
                  <a:cs typeface="Arial"/>
                  <a:sym typeface="Arial"/>
                </a:rPr>
                <a:t>c</a:t>
              </a:r>
              <a:endParaRPr b="0" i="0" sz="1350" u="none" cap="none" strike="noStrike">
                <a:solidFill>
                  <a:schemeClr val="dk1"/>
                </a:solidFill>
                <a:latin typeface="Arial"/>
                <a:ea typeface="Arial"/>
                <a:cs typeface="Arial"/>
                <a:sym typeface="Arial"/>
              </a:endParaRPr>
            </a:p>
          </p:txBody>
        </p:sp>
      </p:grpSp>
      <p:sp>
        <p:nvSpPr>
          <p:cNvPr id="277" name="Google Shape;277;p18"/>
          <p:cNvSpPr/>
          <p:nvPr/>
        </p:nvSpPr>
        <p:spPr>
          <a:xfrm>
            <a:off x="3997698" y="2742584"/>
            <a:ext cx="138564" cy="646331"/>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br>
              <a:rPr b="0" i="0" lang="en-US" sz="60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Arial"/>
              <a:ea typeface="Arial"/>
              <a:cs typeface="Arial"/>
              <a:sym typeface="Arial"/>
            </a:endParaRPr>
          </a:p>
        </p:txBody>
      </p:sp>
      <p:sp>
        <p:nvSpPr>
          <p:cNvPr id="278" name="Google Shape;278;p18"/>
          <p:cNvSpPr txBox="1"/>
          <p:nvPr/>
        </p:nvSpPr>
        <p:spPr>
          <a:xfrm>
            <a:off x="2997712" y="4949534"/>
            <a:ext cx="1187904" cy="5078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rebuchet MS"/>
                <a:ea typeface="Trebuchet MS"/>
                <a:cs typeface="Trebuchet MS"/>
                <a:sym typeface="Trebuchet MS"/>
              </a:rPr>
              <a:t>Before clipping</a:t>
            </a:r>
            <a:endParaRPr b="0" i="0" sz="1350" u="none" cap="none" strike="noStrike">
              <a:solidFill>
                <a:schemeClr val="dk1"/>
              </a:solidFill>
              <a:latin typeface="Trebuchet MS"/>
              <a:ea typeface="Trebuchet MS"/>
              <a:cs typeface="Trebuchet MS"/>
              <a:sym typeface="Trebuchet MS"/>
            </a:endParaRPr>
          </a:p>
        </p:txBody>
      </p:sp>
      <p:sp>
        <p:nvSpPr>
          <p:cNvPr id="279" name="Google Shape;279;p18"/>
          <p:cNvSpPr txBox="1"/>
          <p:nvPr/>
        </p:nvSpPr>
        <p:spPr>
          <a:xfrm>
            <a:off x="7632870" y="4909988"/>
            <a:ext cx="1561419" cy="3000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rebuchet MS"/>
                <a:ea typeface="Trebuchet MS"/>
                <a:cs typeface="Trebuchet MS"/>
                <a:sym typeface="Trebuchet MS"/>
              </a:rPr>
              <a:t>After clipping</a:t>
            </a:r>
            <a:endParaRPr b="0" i="0" sz="135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nvSpPr>
        <p:spPr>
          <a:xfrm>
            <a:off x="383566" y="465411"/>
            <a:ext cx="59144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3:NEW GRAY LEVEL ALLOCATION:</a:t>
            </a:r>
            <a:endParaRPr b="1" i="0" sz="3200" u="none" cap="none" strike="noStrike">
              <a:solidFill>
                <a:schemeClr val="dk1"/>
              </a:solidFill>
              <a:latin typeface="Calibri"/>
              <a:ea typeface="Calibri"/>
              <a:cs typeface="Calibri"/>
              <a:sym typeface="Calibri"/>
            </a:endParaRPr>
          </a:p>
        </p:txBody>
      </p:sp>
      <p:sp>
        <p:nvSpPr>
          <p:cNvPr id="285" name="Google Shape;285;p19"/>
          <p:cNvSpPr txBox="1"/>
          <p:nvPr/>
        </p:nvSpPr>
        <p:spPr>
          <a:xfrm>
            <a:off x="383567" y="1304684"/>
            <a:ext cx="9145284" cy="5035353"/>
          </a:xfrm>
          <a:prstGeom prst="rect">
            <a:avLst/>
          </a:prstGeom>
          <a:noFill/>
          <a:ln>
            <a:noFill/>
          </a:ln>
        </p:spPr>
        <p:txBody>
          <a:bodyPr anchorCtr="0" anchor="t" bIns="45700" lIns="91425" spcFirstLastPara="1" rIns="91425" wrap="square" tIns="45700">
            <a:spAutoFit/>
          </a:bodyPr>
          <a:lstStyle/>
          <a:p>
            <a:pPr indent="-214630" lvl="0" marL="214630" marR="0" rtl="0" algn="just">
              <a:lnSpc>
                <a:spcPct val="15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PHE-based methods only perform the enhancement process in each sub-histogram between two separating points. Thus, the sub-histograms may not ensure the balance space in each sub-histogram for sufficient contrast enhancement.</a:t>
            </a:r>
            <a:endParaRPr b="0" i="0" sz="1800" u="none" cap="none" strike="noStrike">
              <a:solidFill>
                <a:schemeClr val="dk1"/>
              </a:solidFill>
              <a:latin typeface="Calibri"/>
              <a:ea typeface="Calibri"/>
              <a:cs typeface="Calibri"/>
              <a:sym typeface="Calibri"/>
            </a:endParaRPr>
          </a:p>
          <a:p>
            <a:pPr indent="-113029" lvl="0" marL="214630" marR="0" rtl="0" algn="just">
              <a:lnSpc>
                <a:spcPct val="15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14630" lvl="0" marL="214630" marR="0" rtl="0" algn="just">
              <a:lnSpc>
                <a:spcPct val="15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 This is because contrast enhancement obtained in a narrow stretching space is less significant and wide stretching space introduces redundant contrast enhancement. This phenomenon particularly occurs when the side of the sub-histogram is narrow. Consequently, the processed image tends to suffer from loss of image details and intensity saturation artifact.</a:t>
            </a:r>
            <a:endParaRPr b="0" i="0" sz="1800" u="none" cap="none" strike="noStrike">
              <a:solidFill>
                <a:schemeClr val="dk1"/>
              </a:solidFill>
              <a:latin typeface="Calibri"/>
              <a:ea typeface="Calibri"/>
              <a:cs typeface="Calibri"/>
              <a:sym typeface="Calibri"/>
            </a:endParaRPr>
          </a:p>
          <a:p>
            <a:pPr indent="-113029" lvl="0" marL="214630" marR="0" rtl="0" algn="just">
              <a:lnSpc>
                <a:spcPct val="15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14630" lvl="0" marL="214630" marR="0" rtl="0" algn="just">
              <a:lnSpc>
                <a:spcPct val="15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In order to balance the enhancement space for each sub histogram, the proposed QDHE allocates a new gray level dynamic range based on the ratio of gray level spans and total number of pixels for each sub-histogram.</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nvSpPr>
        <p:spPr>
          <a:xfrm>
            <a:off x="1522716" y="730995"/>
            <a:ext cx="4573284" cy="510909"/>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CONTENTS: </a:t>
            </a:r>
            <a:endParaRPr b="1" i="0" sz="3200" u="none" cap="none" strike="noStrike">
              <a:solidFill>
                <a:schemeClr val="dk1"/>
              </a:solidFill>
              <a:latin typeface="Calibri"/>
              <a:ea typeface="Calibri"/>
              <a:cs typeface="Calibri"/>
              <a:sym typeface="Calibri"/>
            </a:endParaRPr>
          </a:p>
        </p:txBody>
      </p:sp>
      <p:sp>
        <p:nvSpPr>
          <p:cNvPr id="161" name="Google Shape;161;p2"/>
          <p:cNvSpPr txBox="1"/>
          <p:nvPr/>
        </p:nvSpPr>
        <p:spPr>
          <a:xfrm>
            <a:off x="1522716" y="1820699"/>
            <a:ext cx="8023066" cy="30448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000"/>
              <a:buFont typeface="Arial"/>
              <a:buNone/>
            </a:pPr>
            <a:r>
              <a:t/>
            </a:r>
            <a:endParaRPr b="1" i="0" sz="2000" u="none" cap="none" strike="noStrike">
              <a:solidFill>
                <a:srgbClr val="3F3F3F"/>
              </a:solidFill>
              <a:latin typeface="Calibri"/>
              <a:ea typeface="Calibri"/>
              <a:cs typeface="Calibri"/>
              <a:sym typeface="Calibri"/>
            </a:endParaRPr>
          </a:p>
          <a:p>
            <a:pPr indent="-257175" lvl="0" marL="257175" marR="0" rtl="0" algn="l">
              <a:lnSpc>
                <a:spcPct val="90000"/>
              </a:lnSpc>
              <a:spcBef>
                <a:spcPts val="450"/>
              </a:spcBef>
              <a:spcAft>
                <a:spcPts val="0"/>
              </a:spcAft>
              <a:buClr>
                <a:schemeClr val="accent1"/>
              </a:buClr>
              <a:buSzPts val="2000"/>
              <a:buFont typeface="Calibri"/>
              <a:buChar char="•"/>
            </a:pPr>
            <a:r>
              <a:rPr b="0" i="0" lang="en-US" sz="2000" u="none" cap="none" strike="noStrike">
                <a:solidFill>
                  <a:srgbClr val="3F3F3F"/>
                </a:solidFill>
                <a:latin typeface="Calibri"/>
                <a:ea typeface="Calibri"/>
                <a:cs typeface="Calibri"/>
                <a:sym typeface="Calibri"/>
              </a:rPr>
              <a:t>ABSTRACT</a:t>
            </a:r>
            <a:endParaRPr b="0" i="0" sz="2000" u="none" cap="none" strike="noStrike">
              <a:solidFill>
                <a:srgbClr val="3F3F3F"/>
              </a:solidFill>
              <a:latin typeface="Calibri"/>
              <a:ea typeface="Calibri"/>
              <a:cs typeface="Calibri"/>
              <a:sym typeface="Calibri"/>
            </a:endParaRPr>
          </a:p>
          <a:p>
            <a:pPr indent="-257175" lvl="0" marL="257175" marR="0" rtl="0" algn="l">
              <a:lnSpc>
                <a:spcPct val="90000"/>
              </a:lnSpc>
              <a:spcBef>
                <a:spcPts val="450"/>
              </a:spcBef>
              <a:spcAft>
                <a:spcPts val="0"/>
              </a:spcAft>
              <a:buClr>
                <a:schemeClr val="accent1"/>
              </a:buClr>
              <a:buSzPts val="2000"/>
              <a:buFont typeface="Calibri"/>
              <a:buChar char="•"/>
            </a:pPr>
            <a:r>
              <a:rPr b="0" i="0" lang="en-US" sz="2000" u="none" cap="none" strike="noStrike">
                <a:solidFill>
                  <a:srgbClr val="3F3F3F"/>
                </a:solidFill>
                <a:latin typeface="Calibri"/>
                <a:ea typeface="Calibri"/>
                <a:cs typeface="Calibri"/>
                <a:sym typeface="Calibri"/>
              </a:rPr>
              <a:t>KEYWORDS</a:t>
            </a:r>
            <a:endParaRPr b="0" i="0" sz="2000" u="none" cap="none" strike="noStrike">
              <a:solidFill>
                <a:srgbClr val="3F3F3F"/>
              </a:solidFill>
              <a:latin typeface="Calibri"/>
              <a:ea typeface="Calibri"/>
              <a:cs typeface="Calibri"/>
              <a:sym typeface="Calibri"/>
            </a:endParaRPr>
          </a:p>
          <a:p>
            <a:pPr indent="-257175" lvl="0" marL="257175" marR="0" rtl="0" algn="l">
              <a:lnSpc>
                <a:spcPct val="90000"/>
              </a:lnSpc>
              <a:spcBef>
                <a:spcPts val="450"/>
              </a:spcBef>
              <a:spcAft>
                <a:spcPts val="0"/>
              </a:spcAft>
              <a:buClr>
                <a:schemeClr val="accent1"/>
              </a:buClr>
              <a:buSzPts val="2000"/>
              <a:buFont typeface="Calibri"/>
              <a:buChar char="•"/>
            </a:pPr>
            <a:r>
              <a:rPr b="0" i="0" lang="en-US" sz="2000" u="none" cap="none" strike="noStrike">
                <a:solidFill>
                  <a:srgbClr val="3F3F3F"/>
                </a:solidFill>
                <a:latin typeface="Calibri"/>
                <a:ea typeface="Calibri"/>
                <a:cs typeface="Calibri"/>
                <a:sym typeface="Calibri"/>
              </a:rPr>
              <a:t>EXISTING METHODS</a:t>
            </a:r>
            <a:endParaRPr b="0" i="0" sz="2000" u="none" cap="none" strike="noStrike">
              <a:solidFill>
                <a:srgbClr val="3F3F3F"/>
              </a:solidFill>
              <a:latin typeface="Calibri"/>
              <a:ea typeface="Calibri"/>
              <a:cs typeface="Calibri"/>
              <a:sym typeface="Calibri"/>
            </a:endParaRPr>
          </a:p>
          <a:p>
            <a:pPr indent="-257175" lvl="0" marL="257175" marR="0" rtl="0" algn="l">
              <a:lnSpc>
                <a:spcPct val="90000"/>
              </a:lnSpc>
              <a:spcBef>
                <a:spcPts val="450"/>
              </a:spcBef>
              <a:spcAft>
                <a:spcPts val="0"/>
              </a:spcAft>
              <a:buClr>
                <a:schemeClr val="accent1"/>
              </a:buClr>
              <a:buSzPts val="2000"/>
              <a:buFont typeface="Calibri"/>
              <a:buChar char="•"/>
            </a:pPr>
            <a:r>
              <a:rPr b="0" i="0" lang="en-US" sz="2000" u="none" cap="none" strike="noStrike">
                <a:solidFill>
                  <a:srgbClr val="3F3F3F"/>
                </a:solidFill>
                <a:latin typeface="Calibri"/>
                <a:ea typeface="Calibri"/>
                <a:cs typeface="Calibri"/>
                <a:sym typeface="Calibri"/>
              </a:rPr>
              <a:t>PROPESED METHOD</a:t>
            </a:r>
            <a:endParaRPr b="0" i="0" sz="2000" u="none" cap="none" strike="noStrike">
              <a:solidFill>
                <a:srgbClr val="3F3F3F"/>
              </a:solidFill>
              <a:latin typeface="Calibri"/>
              <a:ea typeface="Calibri"/>
              <a:cs typeface="Calibri"/>
              <a:sym typeface="Calibri"/>
            </a:endParaRPr>
          </a:p>
          <a:p>
            <a:pPr indent="-257175" lvl="0" marL="257175" marR="0" rtl="0" algn="l">
              <a:lnSpc>
                <a:spcPct val="90000"/>
              </a:lnSpc>
              <a:spcBef>
                <a:spcPts val="450"/>
              </a:spcBef>
              <a:spcAft>
                <a:spcPts val="0"/>
              </a:spcAft>
              <a:buClr>
                <a:schemeClr val="accent1"/>
              </a:buClr>
              <a:buSzPts val="2000"/>
              <a:buFont typeface="Calibri"/>
              <a:buChar char="•"/>
            </a:pPr>
            <a:r>
              <a:rPr b="0" i="0" lang="en-US" sz="2000" u="none" cap="none" strike="noStrike">
                <a:solidFill>
                  <a:srgbClr val="3F3F3F"/>
                </a:solidFill>
                <a:latin typeface="Calibri"/>
                <a:ea typeface="Calibri"/>
                <a:cs typeface="Calibri"/>
                <a:sym typeface="Calibri"/>
              </a:rPr>
              <a:t>BLOCK DIAGRAM</a:t>
            </a:r>
            <a:endParaRPr b="0" i="0" sz="2000" u="none" cap="none" strike="noStrike">
              <a:solidFill>
                <a:srgbClr val="3F3F3F"/>
              </a:solidFill>
              <a:latin typeface="Calibri"/>
              <a:ea typeface="Calibri"/>
              <a:cs typeface="Calibri"/>
              <a:sym typeface="Calibri"/>
            </a:endParaRPr>
          </a:p>
          <a:p>
            <a:pPr indent="-257175" lvl="0" marL="257175" marR="0" rtl="0" algn="l">
              <a:lnSpc>
                <a:spcPct val="90000"/>
              </a:lnSpc>
              <a:spcBef>
                <a:spcPts val="450"/>
              </a:spcBef>
              <a:spcAft>
                <a:spcPts val="0"/>
              </a:spcAft>
              <a:buClr>
                <a:schemeClr val="accent1"/>
              </a:buClr>
              <a:buSzPts val="2000"/>
              <a:buFont typeface="Calibri"/>
              <a:buChar char="•"/>
            </a:pPr>
            <a:r>
              <a:rPr b="0" i="0" lang="en-US" sz="2000" u="none" cap="none" strike="noStrike">
                <a:solidFill>
                  <a:srgbClr val="3F3F3F"/>
                </a:solidFill>
                <a:latin typeface="Calibri"/>
                <a:ea typeface="Calibri"/>
                <a:cs typeface="Calibri"/>
                <a:sym typeface="Calibri"/>
              </a:rPr>
              <a:t>RESULTS &amp; DISCUSSION</a:t>
            </a:r>
            <a:endParaRPr b="0" i="0" sz="2000" u="none" cap="none" strike="noStrike">
              <a:solidFill>
                <a:srgbClr val="3F3F3F"/>
              </a:solidFill>
              <a:latin typeface="Calibri"/>
              <a:ea typeface="Calibri"/>
              <a:cs typeface="Calibri"/>
              <a:sym typeface="Calibri"/>
            </a:endParaRPr>
          </a:p>
          <a:p>
            <a:pPr indent="-257175" lvl="0" marL="257175" marR="0" rtl="0" algn="l">
              <a:lnSpc>
                <a:spcPct val="90000"/>
              </a:lnSpc>
              <a:spcBef>
                <a:spcPts val="450"/>
              </a:spcBef>
              <a:spcAft>
                <a:spcPts val="0"/>
              </a:spcAft>
              <a:buClr>
                <a:schemeClr val="accent1"/>
              </a:buClr>
              <a:buSzPts val="2000"/>
              <a:buFont typeface="Calibri"/>
              <a:buChar char="•"/>
            </a:pPr>
            <a:r>
              <a:rPr b="0" i="0" lang="en-US" sz="2000" u="none" cap="none" strike="noStrike">
                <a:solidFill>
                  <a:srgbClr val="3F3F3F"/>
                </a:solidFill>
                <a:latin typeface="Calibri"/>
                <a:ea typeface="Calibri"/>
                <a:cs typeface="Calibri"/>
                <a:sym typeface="Calibri"/>
              </a:rPr>
              <a:t>CONCLUSIONS</a:t>
            </a:r>
            <a:endParaRPr b="0" i="0" sz="2000" u="none" cap="none" strike="noStrike">
              <a:solidFill>
                <a:srgbClr val="3F3F3F"/>
              </a:solidFill>
              <a:latin typeface="Calibri"/>
              <a:ea typeface="Calibri"/>
              <a:cs typeface="Calibri"/>
              <a:sym typeface="Calibri"/>
            </a:endParaRPr>
          </a:p>
          <a:p>
            <a:pPr indent="-257175" lvl="0" marL="257175" marR="0" rtl="0" algn="l">
              <a:lnSpc>
                <a:spcPct val="90000"/>
              </a:lnSpc>
              <a:spcBef>
                <a:spcPts val="450"/>
              </a:spcBef>
              <a:spcAft>
                <a:spcPts val="0"/>
              </a:spcAft>
              <a:buClr>
                <a:schemeClr val="accent1"/>
              </a:buClr>
              <a:buSzPts val="2000"/>
              <a:buFont typeface="Calibri"/>
              <a:buChar char="•"/>
            </a:pPr>
            <a:r>
              <a:rPr b="0" i="0" lang="en-US" sz="2000" u="none" cap="none" strike="noStrike">
                <a:solidFill>
                  <a:srgbClr val="3F3F3F"/>
                </a:solidFill>
                <a:latin typeface="Calibri"/>
                <a:ea typeface="Calibri"/>
                <a:cs typeface="Calibri"/>
                <a:sym typeface="Calibri"/>
              </a:rPr>
              <a:t>REFERENCES</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pSp>
        <p:nvGrpSpPr>
          <p:cNvPr id="290" name="Google Shape;290;p20"/>
          <p:cNvGrpSpPr/>
          <p:nvPr/>
        </p:nvGrpSpPr>
        <p:grpSpPr>
          <a:xfrm>
            <a:off x="1919502" y="1654162"/>
            <a:ext cx="6136418" cy="3545436"/>
            <a:chOff x="7120" y="-1762"/>
            <a:chExt cx="3578" cy="1672"/>
          </a:xfrm>
        </p:grpSpPr>
        <p:sp>
          <p:nvSpPr>
            <p:cNvPr id="291" name="Google Shape;291;p20"/>
            <p:cNvSpPr/>
            <p:nvPr/>
          </p:nvSpPr>
          <p:spPr>
            <a:xfrm>
              <a:off x="7120" y="-1762"/>
              <a:ext cx="120" cy="1619"/>
            </a:xfrm>
            <a:custGeom>
              <a:rect b="b" l="l" r="r" t="t"/>
              <a:pathLst>
                <a:path extrusionOk="0" h="1619" w="120">
                  <a:moveTo>
                    <a:pt x="67" y="121"/>
                  </a:moveTo>
                  <a:lnTo>
                    <a:pt x="53" y="121"/>
                  </a:lnTo>
                  <a:lnTo>
                    <a:pt x="62" y="1612"/>
                  </a:lnTo>
                  <a:lnTo>
                    <a:pt x="65" y="1616"/>
                  </a:lnTo>
                  <a:lnTo>
                    <a:pt x="71" y="1619"/>
                  </a:lnTo>
                  <a:lnTo>
                    <a:pt x="75" y="1616"/>
                  </a:lnTo>
                  <a:lnTo>
                    <a:pt x="78" y="1612"/>
                  </a:lnTo>
                  <a:lnTo>
                    <a:pt x="67" y="121"/>
                  </a:lnTo>
                  <a:close/>
                  <a:moveTo>
                    <a:pt x="59" y="0"/>
                  </a:moveTo>
                  <a:lnTo>
                    <a:pt x="0" y="121"/>
                  </a:lnTo>
                  <a:lnTo>
                    <a:pt x="53" y="121"/>
                  </a:lnTo>
                  <a:lnTo>
                    <a:pt x="53" y="101"/>
                  </a:lnTo>
                  <a:lnTo>
                    <a:pt x="54" y="95"/>
                  </a:lnTo>
                  <a:lnTo>
                    <a:pt x="60" y="94"/>
                  </a:lnTo>
                  <a:lnTo>
                    <a:pt x="106" y="94"/>
                  </a:lnTo>
                  <a:lnTo>
                    <a:pt x="59" y="0"/>
                  </a:lnTo>
                  <a:close/>
                  <a:moveTo>
                    <a:pt x="60" y="94"/>
                  </a:moveTo>
                  <a:lnTo>
                    <a:pt x="54" y="95"/>
                  </a:lnTo>
                  <a:lnTo>
                    <a:pt x="53" y="101"/>
                  </a:lnTo>
                  <a:lnTo>
                    <a:pt x="53" y="121"/>
                  </a:lnTo>
                  <a:lnTo>
                    <a:pt x="67" y="121"/>
                  </a:lnTo>
                  <a:lnTo>
                    <a:pt x="67" y="101"/>
                  </a:lnTo>
                  <a:lnTo>
                    <a:pt x="65" y="95"/>
                  </a:lnTo>
                  <a:lnTo>
                    <a:pt x="60" y="94"/>
                  </a:lnTo>
                  <a:close/>
                  <a:moveTo>
                    <a:pt x="106" y="94"/>
                  </a:moveTo>
                  <a:lnTo>
                    <a:pt x="60" y="94"/>
                  </a:lnTo>
                  <a:lnTo>
                    <a:pt x="65" y="95"/>
                  </a:lnTo>
                  <a:lnTo>
                    <a:pt x="67" y="101"/>
                  </a:lnTo>
                  <a:lnTo>
                    <a:pt x="67" y="121"/>
                  </a:lnTo>
                  <a:lnTo>
                    <a:pt x="120" y="120"/>
                  </a:lnTo>
                  <a:lnTo>
                    <a:pt x="106" y="94"/>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92" name="Google Shape;292;p20"/>
            <p:cNvSpPr/>
            <p:nvPr/>
          </p:nvSpPr>
          <p:spPr>
            <a:xfrm>
              <a:off x="7190" y="-1360"/>
              <a:ext cx="3120" cy="1210"/>
            </a:xfrm>
            <a:custGeom>
              <a:rect b="b" l="l" r="r" t="t"/>
              <a:pathLst>
                <a:path extrusionOk="0" h="1210" w="3120">
                  <a:moveTo>
                    <a:pt x="0" y="1210"/>
                  </a:moveTo>
                  <a:lnTo>
                    <a:pt x="51" y="1158"/>
                  </a:lnTo>
                  <a:lnTo>
                    <a:pt x="102" y="1110"/>
                  </a:lnTo>
                  <a:lnTo>
                    <a:pt x="155" y="1067"/>
                  </a:lnTo>
                  <a:lnTo>
                    <a:pt x="209" y="1033"/>
                  </a:lnTo>
                  <a:lnTo>
                    <a:pt x="271" y="1013"/>
                  </a:lnTo>
                  <a:lnTo>
                    <a:pt x="339" y="1003"/>
                  </a:lnTo>
                  <a:lnTo>
                    <a:pt x="402" y="995"/>
                  </a:lnTo>
                  <a:lnTo>
                    <a:pt x="449" y="977"/>
                  </a:lnTo>
                  <a:lnTo>
                    <a:pt x="472" y="943"/>
                  </a:lnTo>
                  <a:lnTo>
                    <a:pt x="479" y="900"/>
                  </a:lnTo>
                  <a:lnTo>
                    <a:pt x="483" y="856"/>
                  </a:lnTo>
                  <a:lnTo>
                    <a:pt x="497" y="818"/>
                  </a:lnTo>
                  <a:lnTo>
                    <a:pt x="528" y="791"/>
                  </a:lnTo>
                  <a:lnTo>
                    <a:pt x="567" y="769"/>
                  </a:lnTo>
                  <a:lnTo>
                    <a:pt x="607" y="746"/>
                  </a:lnTo>
                  <a:lnTo>
                    <a:pt x="641" y="716"/>
                  </a:lnTo>
                  <a:lnTo>
                    <a:pt x="658" y="677"/>
                  </a:lnTo>
                  <a:lnTo>
                    <a:pt x="665" y="633"/>
                  </a:lnTo>
                  <a:lnTo>
                    <a:pt x="680" y="583"/>
                  </a:lnTo>
                  <a:lnTo>
                    <a:pt x="720" y="529"/>
                  </a:lnTo>
                  <a:lnTo>
                    <a:pt x="770" y="485"/>
                  </a:lnTo>
                  <a:lnTo>
                    <a:pt x="835" y="431"/>
                  </a:lnTo>
                  <a:lnTo>
                    <a:pt x="908" y="375"/>
                  </a:lnTo>
                  <a:lnTo>
                    <a:pt x="984" y="325"/>
                  </a:lnTo>
                  <a:lnTo>
                    <a:pt x="1058" y="287"/>
                  </a:lnTo>
                  <a:lnTo>
                    <a:pt x="1121" y="269"/>
                  </a:lnTo>
                  <a:lnTo>
                    <a:pt x="1175" y="282"/>
                  </a:lnTo>
                  <a:lnTo>
                    <a:pt x="1224" y="324"/>
                  </a:lnTo>
                  <a:lnTo>
                    <a:pt x="1270" y="378"/>
                  </a:lnTo>
                  <a:lnTo>
                    <a:pt x="1315" y="429"/>
                  </a:lnTo>
                  <a:lnTo>
                    <a:pt x="1360" y="463"/>
                  </a:lnTo>
                  <a:lnTo>
                    <a:pt x="1409" y="464"/>
                  </a:lnTo>
                  <a:lnTo>
                    <a:pt x="1453" y="431"/>
                  </a:lnTo>
                  <a:lnTo>
                    <a:pt x="1499" y="371"/>
                  </a:lnTo>
                  <a:lnTo>
                    <a:pt x="1545" y="296"/>
                  </a:lnTo>
                  <a:lnTo>
                    <a:pt x="1592" y="214"/>
                  </a:lnTo>
                  <a:lnTo>
                    <a:pt x="1639" y="135"/>
                  </a:lnTo>
                  <a:lnTo>
                    <a:pt x="1684" y="69"/>
                  </a:lnTo>
                  <a:lnTo>
                    <a:pt x="1728" y="26"/>
                  </a:lnTo>
                  <a:lnTo>
                    <a:pt x="1806" y="0"/>
                  </a:lnTo>
                  <a:lnTo>
                    <a:pt x="1884" y="8"/>
                  </a:lnTo>
                  <a:lnTo>
                    <a:pt x="1955" y="38"/>
                  </a:lnTo>
                  <a:lnTo>
                    <a:pt x="2016" y="73"/>
                  </a:lnTo>
                  <a:lnTo>
                    <a:pt x="2059" y="117"/>
                  </a:lnTo>
                  <a:lnTo>
                    <a:pt x="2088" y="174"/>
                  </a:lnTo>
                  <a:lnTo>
                    <a:pt x="2117" y="237"/>
                  </a:lnTo>
                  <a:lnTo>
                    <a:pt x="2160" y="296"/>
                  </a:lnTo>
                  <a:lnTo>
                    <a:pt x="2216" y="342"/>
                  </a:lnTo>
                  <a:lnTo>
                    <a:pt x="2284" y="389"/>
                  </a:lnTo>
                  <a:lnTo>
                    <a:pt x="2356" y="436"/>
                  </a:lnTo>
                  <a:lnTo>
                    <a:pt x="2420" y="480"/>
                  </a:lnTo>
                  <a:lnTo>
                    <a:pt x="2465" y="521"/>
                  </a:lnTo>
                  <a:lnTo>
                    <a:pt x="2487" y="563"/>
                  </a:lnTo>
                  <a:lnTo>
                    <a:pt x="2486" y="601"/>
                  </a:lnTo>
                  <a:lnTo>
                    <a:pt x="2482" y="638"/>
                  </a:lnTo>
                  <a:lnTo>
                    <a:pt x="2496" y="679"/>
                  </a:lnTo>
                  <a:lnTo>
                    <a:pt x="2538" y="725"/>
                  </a:lnTo>
                  <a:lnTo>
                    <a:pt x="2595" y="773"/>
                  </a:lnTo>
                  <a:lnTo>
                    <a:pt x="2658" y="824"/>
                  </a:lnTo>
                  <a:lnTo>
                    <a:pt x="2721" y="875"/>
                  </a:lnTo>
                  <a:lnTo>
                    <a:pt x="2785" y="929"/>
                  </a:lnTo>
                  <a:lnTo>
                    <a:pt x="2854" y="986"/>
                  </a:lnTo>
                  <a:lnTo>
                    <a:pt x="2920" y="1041"/>
                  </a:lnTo>
                  <a:lnTo>
                    <a:pt x="2976" y="1088"/>
                  </a:lnTo>
                  <a:lnTo>
                    <a:pt x="3022" y="1127"/>
                  </a:lnTo>
                  <a:lnTo>
                    <a:pt x="3059" y="1158"/>
                  </a:lnTo>
                  <a:lnTo>
                    <a:pt x="3091" y="1185"/>
                  </a:lnTo>
                  <a:lnTo>
                    <a:pt x="3120" y="1210"/>
                  </a:lnTo>
                </a:path>
              </a:pathLst>
            </a:custGeom>
            <a:no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93" name="Google Shape;293;p20"/>
            <p:cNvSpPr/>
            <p:nvPr/>
          </p:nvSpPr>
          <p:spPr>
            <a:xfrm>
              <a:off x="7172" y="-210"/>
              <a:ext cx="3526" cy="120"/>
            </a:xfrm>
            <a:custGeom>
              <a:rect b="b" l="l" r="r" t="t"/>
              <a:pathLst>
                <a:path extrusionOk="0" h="120" w="3526">
                  <a:moveTo>
                    <a:pt x="3406" y="0"/>
                  </a:moveTo>
                  <a:lnTo>
                    <a:pt x="3406" y="120"/>
                  </a:lnTo>
                  <a:lnTo>
                    <a:pt x="3512" y="67"/>
                  </a:lnTo>
                  <a:lnTo>
                    <a:pt x="3426" y="67"/>
                  </a:lnTo>
                  <a:lnTo>
                    <a:pt x="3431" y="64"/>
                  </a:lnTo>
                  <a:lnTo>
                    <a:pt x="3434" y="60"/>
                  </a:lnTo>
                  <a:lnTo>
                    <a:pt x="3431" y="55"/>
                  </a:lnTo>
                  <a:lnTo>
                    <a:pt x="3426" y="52"/>
                  </a:lnTo>
                  <a:lnTo>
                    <a:pt x="3512" y="52"/>
                  </a:lnTo>
                  <a:lnTo>
                    <a:pt x="3406" y="0"/>
                  </a:lnTo>
                  <a:close/>
                  <a:moveTo>
                    <a:pt x="3406" y="52"/>
                  </a:moveTo>
                  <a:lnTo>
                    <a:pt x="8" y="52"/>
                  </a:lnTo>
                  <a:lnTo>
                    <a:pt x="3" y="55"/>
                  </a:lnTo>
                  <a:lnTo>
                    <a:pt x="0" y="60"/>
                  </a:lnTo>
                  <a:lnTo>
                    <a:pt x="3" y="64"/>
                  </a:lnTo>
                  <a:lnTo>
                    <a:pt x="8" y="67"/>
                  </a:lnTo>
                  <a:lnTo>
                    <a:pt x="3406" y="67"/>
                  </a:lnTo>
                  <a:lnTo>
                    <a:pt x="3406" y="52"/>
                  </a:lnTo>
                  <a:close/>
                  <a:moveTo>
                    <a:pt x="3512" y="52"/>
                  </a:moveTo>
                  <a:lnTo>
                    <a:pt x="3426" y="52"/>
                  </a:lnTo>
                  <a:lnTo>
                    <a:pt x="3431" y="55"/>
                  </a:lnTo>
                  <a:lnTo>
                    <a:pt x="3434" y="60"/>
                  </a:lnTo>
                  <a:lnTo>
                    <a:pt x="3431" y="64"/>
                  </a:lnTo>
                  <a:lnTo>
                    <a:pt x="3426" y="67"/>
                  </a:lnTo>
                  <a:lnTo>
                    <a:pt x="3512" y="67"/>
                  </a:lnTo>
                  <a:lnTo>
                    <a:pt x="3526" y="60"/>
                  </a:lnTo>
                  <a:lnTo>
                    <a:pt x="3512" y="52"/>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94" name="Google Shape;294;p20"/>
            <p:cNvSpPr/>
            <p:nvPr/>
          </p:nvSpPr>
          <p:spPr>
            <a:xfrm>
              <a:off x="7863" y="-1762"/>
              <a:ext cx="1712" cy="1628"/>
            </a:xfrm>
            <a:custGeom>
              <a:rect b="b" l="l" r="r" t="t"/>
              <a:pathLst>
                <a:path extrusionOk="0" h="1628" w="1712">
                  <a:moveTo>
                    <a:pt x="0" y="0"/>
                  </a:moveTo>
                  <a:lnTo>
                    <a:pt x="0" y="1612"/>
                  </a:lnTo>
                  <a:moveTo>
                    <a:pt x="1711" y="17"/>
                  </a:moveTo>
                  <a:lnTo>
                    <a:pt x="1711" y="1627"/>
                  </a:lnTo>
                </a:path>
              </a:pathLst>
            </a:cu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95" name="Google Shape;295;p20"/>
            <p:cNvSpPr/>
            <p:nvPr/>
          </p:nvSpPr>
          <p:spPr>
            <a:xfrm>
              <a:off x="7921" y="-1532"/>
              <a:ext cx="1646" cy="629"/>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sp>
          <p:nvSpPr>
            <p:cNvPr id="296" name="Google Shape;296;p20"/>
            <p:cNvSpPr/>
            <p:nvPr/>
          </p:nvSpPr>
          <p:spPr>
            <a:xfrm>
              <a:off x="8726" y="-1745"/>
              <a:ext cx="1584" cy="1611"/>
            </a:xfrm>
            <a:custGeom>
              <a:rect b="b" l="l" r="r" t="t"/>
              <a:pathLst>
                <a:path extrusionOk="0" h="1611" w="1584">
                  <a:moveTo>
                    <a:pt x="0" y="0"/>
                  </a:moveTo>
                  <a:lnTo>
                    <a:pt x="0" y="1610"/>
                  </a:lnTo>
                  <a:moveTo>
                    <a:pt x="1584" y="14"/>
                  </a:moveTo>
                  <a:lnTo>
                    <a:pt x="1584" y="1610"/>
                  </a:lnTo>
                </a:path>
              </a:pathLst>
            </a:cu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rebuchet MS"/>
                <a:ea typeface="Trebuchet MS"/>
                <a:cs typeface="Trebuchet MS"/>
                <a:sym typeface="Trebuchet MS"/>
              </a:endParaRPr>
            </a:p>
          </p:txBody>
        </p:sp>
        <p:cxnSp>
          <p:nvCxnSpPr>
            <p:cNvPr id="297" name="Google Shape;297;p20"/>
            <p:cNvCxnSpPr/>
            <p:nvPr/>
          </p:nvCxnSpPr>
          <p:spPr>
            <a:xfrm>
              <a:off x="7180" y="-903"/>
              <a:ext cx="3250" cy="0"/>
            </a:xfrm>
            <a:prstGeom prst="straightConnector1">
              <a:avLst/>
            </a:prstGeom>
            <a:noFill/>
            <a:ln cap="flat" cmpd="sng" w="9525">
              <a:solidFill>
                <a:srgbClr val="000000"/>
              </a:solidFill>
              <a:prstDash val="solid"/>
              <a:round/>
              <a:headEnd len="sm" w="sm" type="none"/>
              <a:tailEnd len="sm" w="sm" type="none"/>
            </a:ln>
          </p:spPr>
        </p:cxnSp>
        <p:sp>
          <p:nvSpPr>
            <p:cNvPr id="298" name="Google Shape;298;p20"/>
            <p:cNvSpPr txBox="1"/>
            <p:nvPr/>
          </p:nvSpPr>
          <p:spPr>
            <a:xfrm>
              <a:off x="10452" y="-1189"/>
              <a:ext cx="154" cy="21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1" lang="en-US" sz="600" u="none" cap="none" strike="noStrike">
                  <a:solidFill>
                    <a:schemeClr val="dk1"/>
                  </a:solidFill>
                  <a:latin typeface="Arial"/>
                  <a:ea typeface="Arial"/>
                  <a:cs typeface="Arial"/>
                  <a:sym typeface="Arial"/>
                </a:rPr>
                <a:t>T</a:t>
              </a:r>
              <a:r>
                <a:rPr b="0" baseline="-25000" i="1" lang="en-US" sz="600" u="none" cap="none" strike="noStrike">
                  <a:solidFill>
                    <a:schemeClr val="dk1"/>
                  </a:solidFill>
                  <a:latin typeface="Arial"/>
                  <a:ea typeface="Arial"/>
                  <a:cs typeface="Arial"/>
                  <a:sym typeface="Arial"/>
                </a:rPr>
                <a:t>c</a:t>
              </a:r>
              <a:endParaRPr b="0" i="0" sz="1350" u="none" cap="none" strike="noStrike">
                <a:solidFill>
                  <a:schemeClr val="dk1"/>
                </a:solidFill>
                <a:latin typeface="Arial"/>
                <a:ea typeface="Arial"/>
                <a:cs typeface="Arial"/>
                <a:sym typeface="Arial"/>
              </a:endParaRPr>
            </a:p>
          </p:txBody>
        </p:sp>
      </p:grpSp>
      <p:sp>
        <p:nvSpPr>
          <p:cNvPr id="299" name="Google Shape;299;p20"/>
          <p:cNvSpPr txBox="1"/>
          <p:nvPr/>
        </p:nvSpPr>
        <p:spPr>
          <a:xfrm>
            <a:off x="4989426" y="5455507"/>
            <a:ext cx="2213148" cy="3000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rebuchet MS"/>
                <a:ea typeface="Trebuchet MS"/>
                <a:cs typeface="Trebuchet MS"/>
                <a:sym typeface="Trebuchet MS"/>
              </a:rPr>
              <a:t>New Gray level allocation</a:t>
            </a:r>
            <a:endParaRPr b="0" i="0" sz="135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nvSpPr>
        <p:spPr>
          <a:xfrm>
            <a:off x="626724" y="1612453"/>
            <a:ext cx="9092629" cy="4708981"/>
          </a:xfrm>
          <a:prstGeom prst="rect">
            <a:avLst/>
          </a:prstGeom>
          <a:noFill/>
          <a:ln>
            <a:noFill/>
          </a:ln>
        </p:spPr>
        <p:txBody>
          <a:bodyPr anchorCtr="0" anchor="t" bIns="45700" lIns="91425" spcFirstLastPara="1" rIns="91425" wrap="square" tIns="45700">
            <a:spAutoFit/>
          </a:bodyPr>
          <a:lstStyle/>
          <a:p>
            <a:pPr indent="-214630" lvl="0" marL="21463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After the new dynamic ranges have been determined for all the quadrant sub-histograms, the final step in the QDHE is to equalize each sub-histogram independently. If the I - th histogram is allocated at gray level from [I start I end], then the output of histogram equalization, y(x) of this partition can be determined by using the transfer mapping function in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14630" lvl="0" marL="21463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y( x) = ( I start - i  end ) ´ cdf ( X k ) + I start</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14630" lvl="0" marL="21463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where cdf(X k) is the cumulative density function in that sub- histogram. In (10) a general HE equation is used but I start and I end are used instead of the minimum and maximum intensities in the output dynamic range.</a:t>
            </a:r>
            <a:endParaRPr b="0" i="0" sz="2000" u="none" cap="none" strike="noStrike">
              <a:solidFill>
                <a:schemeClr val="dk1"/>
              </a:solidFill>
              <a:latin typeface="Calibri"/>
              <a:ea typeface="Calibri"/>
              <a:cs typeface="Calibri"/>
              <a:sym typeface="Calibri"/>
            </a:endParaRPr>
          </a:p>
          <a:p>
            <a:pPr indent="-87629" lvl="0" marL="21463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87629" lvl="0" marL="21463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87629" lvl="0" marL="21463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87629" lvl="0" marL="21463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305" name="Google Shape;305;p21"/>
          <p:cNvSpPr txBox="1"/>
          <p:nvPr/>
        </p:nvSpPr>
        <p:spPr>
          <a:xfrm>
            <a:off x="626723" y="657246"/>
            <a:ext cx="555831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4:HISTOGRAM EQUALIZATION:</a:t>
            </a:r>
            <a:endParaRPr b="1"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A screenshot of a computer program&#10;&#10;Description automatically generated" id="310" name="Google Shape;310;p22"/>
          <p:cNvPicPr preferRelativeResize="0"/>
          <p:nvPr/>
        </p:nvPicPr>
        <p:blipFill rotWithShape="1">
          <a:blip r:embed="rId3">
            <a:alphaModFix/>
          </a:blip>
          <a:srcRect b="0" l="0" r="0" t="6294"/>
          <a:stretch/>
        </p:blipFill>
        <p:spPr>
          <a:xfrm>
            <a:off x="47625" y="116840"/>
            <a:ext cx="12089130" cy="6632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23"/>
          <p:cNvGrpSpPr/>
          <p:nvPr/>
        </p:nvGrpSpPr>
        <p:grpSpPr>
          <a:xfrm>
            <a:off x="476738" y="606739"/>
            <a:ext cx="9706706" cy="6242401"/>
            <a:chOff x="0" y="90922"/>
            <a:chExt cx="9706706" cy="6242401"/>
          </a:xfrm>
        </p:grpSpPr>
        <p:sp>
          <p:nvSpPr>
            <p:cNvPr id="316" name="Google Shape;316;p23"/>
            <p:cNvSpPr/>
            <p:nvPr/>
          </p:nvSpPr>
          <p:spPr>
            <a:xfrm>
              <a:off x="0" y="386122"/>
              <a:ext cx="9706706" cy="504000"/>
            </a:xfrm>
            <a:prstGeom prst="rect">
              <a:avLst/>
            </a:prstGeom>
            <a:solidFill>
              <a:schemeClr val="lt1">
                <a:alpha val="89411"/>
              </a:schemeClr>
            </a:solidFill>
            <a:ln cap="rnd" cmpd="sng" w="19050">
              <a:solidFill>
                <a:srgbClr val="F396C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a:off x="494668" y="90922"/>
              <a:ext cx="6794694" cy="590400"/>
            </a:xfrm>
            <a:prstGeom prst="roundRect">
              <a:avLst>
                <a:gd fmla="val 16667" name="adj"/>
              </a:avLst>
            </a:prstGeom>
            <a:solidFill>
              <a:srgbClr val="F396CB"/>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3"/>
            <p:cNvSpPr txBox="1"/>
            <p:nvPr/>
          </p:nvSpPr>
          <p:spPr>
            <a:xfrm>
              <a:off x="523489" y="119743"/>
              <a:ext cx="6737052" cy="532758"/>
            </a:xfrm>
            <a:prstGeom prst="rect">
              <a:avLst/>
            </a:prstGeom>
            <a:noFill/>
            <a:ln>
              <a:noFill/>
            </a:ln>
          </p:spPr>
          <p:txBody>
            <a:bodyPr anchorCtr="0" anchor="ctr" bIns="0" lIns="256800" spcFirstLastPara="1" rIns="256800" wrap="square" tIns="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INPUT IMAGE </a:t>
              </a:r>
              <a:r>
                <a:rPr b="0" i="0" lang="en-US" sz="2000" u="none" cap="none" strike="noStrike">
                  <a:solidFill>
                    <a:schemeClr val="lt1"/>
                  </a:solidFill>
                  <a:latin typeface="Trebuchet MS"/>
                  <a:ea typeface="Trebuchet MS"/>
                  <a:cs typeface="Trebuchet MS"/>
                  <a:sym typeface="Trebuchet MS"/>
                </a:rPr>
                <a:t>- </a:t>
              </a:r>
              <a:r>
                <a:rPr b="0" i="0" lang="en-US" sz="1800" u="none" cap="none" strike="noStrike">
                  <a:solidFill>
                    <a:schemeClr val="lt1"/>
                  </a:solidFill>
                  <a:latin typeface="Times New Roman"/>
                  <a:ea typeface="Times New Roman"/>
                  <a:cs typeface="Times New Roman"/>
                  <a:sym typeface="Times New Roman"/>
                </a:rPr>
                <a:t>Taken in Low light</a:t>
              </a:r>
              <a:endParaRPr b="0" i="0" sz="4100" u="none" cap="none" strike="noStrike">
                <a:solidFill>
                  <a:schemeClr val="lt1"/>
                </a:solidFill>
                <a:latin typeface="Times New Roman"/>
                <a:ea typeface="Times New Roman"/>
                <a:cs typeface="Times New Roman"/>
                <a:sym typeface="Times New Roman"/>
              </a:endParaRPr>
            </a:p>
          </p:txBody>
        </p:sp>
        <p:sp>
          <p:nvSpPr>
            <p:cNvPr id="319" name="Google Shape;319;p23"/>
            <p:cNvSpPr/>
            <p:nvPr/>
          </p:nvSpPr>
          <p:spPr>
            <a:xfrm>
              <a:off x="0" y="1293322"/>
              <a:ext cx="9706706" cy="504000"/>
            </a:xfrm>
            <a:prstGeom prst="rect">
              <a:avLst/>
            </a:prstGeom>
            <a:solidFill>
              <a:schemeClr val="lt1">
                <a:alpha val="89411"/>
              </a:schemeClr>
            </a:solidFill>
            <a:ln cap="rnd" cmpd="sng" w="19050">
              <a:solidFill>
                <a:srgbClr val="F396C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a:off x="485335" y="998122"/>
              <a:ext cx="6794694" cy="590400"/>
            </a:xfrm>
            <a:prstGeom prst="roundRect">
              <a:avLst>
                <a:gd fmla="val 16667" name="adj"/>
              </a:avLst>
            </a:prstGeom>
            <a:solidFill>
              <a:srgbClr val="F396CB"/>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3"/>
            <p:cNvSpPr txBox="1"/>
            <p:nvPr/>
          </p:nvSpPr>
          <p:spPr>
            <a:xfrm>
              <a:off x="514156" y="1026943"/>
              <a:ext cx="6737052" cy="532758"/>
            </a:xfrm>
            <a:prstGeom prst="rect">
              <a:avLst/>
            </a:prstGeom>
            <a:noFill/>
            <a:ln>
              <a:noFill/>
            </a:ln>
          </p:spPr>
          <p:txBody>
            <a:bodyPr anchorCtr="0" anchor="ctr" bIns="0" lIns="256800" spcFirstLastPara="1" rIns="256800" wrap="square" tIns="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HISTOGRAM DIVISION </a:t>
              </a:r>
              <a:r>
                <a:rPr b="0" i="0" lang="en-US" sz="2400" u="none" cap="none" strike="noStrike">
                  <a:solidFill>
                    <a:schemeClr val="lt1"/>
                  </a:solidFill>
                  <a:latin typeface="Times New Roman"/>
                  <a:ea typeface="Times New Roman"/>
                  <a:cs typeface="Times New Roman"/>
                  <a:sym typeface="Times New Roman"/>
                </a:rPr>
                <a:t>-</a:t>
              </a:r>
              <a:r>
                <a:rPr b="1" i="0" lang="en-US" sz="2400" u="none" cap="none" strike="noStrike">
                  <a:solidFill>
                    <a:schemeClr val="lt1"/>
                  </a:solidFill>
                  <a:latin typeface="Times New Roman"/>
                  <a:ea typeface="Times New Roman"/>
                  <a:cs typeface="Times New Roman"/>
                  <a:sym typeface="Times New Roman"/>
                </a:rPr>
                <a:t> </a:t>
              </a:r>
              <a:r>
                <a:rPr b="0" i="0" lang="en-US" sz="1800" u="none" cap="none" strike="noStrike">
                  <a:solidFill>
                    <a:schemeClr val="lt1"/>
                  </a:solidFill>
                  <a:latin typeface="Times New Roman"/>
                  <a:ea typeface="Times New Roman"/>
                  <a:cs typeface="Times New Roman"/>
                  <a:sym typeface="Times New Roman"/>
                </a:rPr>
                <a:t>Four Parts</a:t>
              </a:r>
              <a:endParaRPr b="0" i="0" sz="4100" u="none" cap="none" strike="noStrike">
                <a:solidFill>
                  <a:schemeClr val="lt1"/>
                </a:solidFill>
                <a:latin typeface="Times New Roman"/>
                <a:ea typeface="Times New Roman"/>
                <a:cs typeface="Times New Roman"/>
                <a:sym typeface="Times New Roman"/>
              </a:endParaRPr>
            </a:p>
          </p:txBody>
        </p:sp>
        <p:sp>
          <p:nvSpPr>
            <p:cNvPr id="322" name="Google Shape;322;p23"/>
            <p:cNvSpPr/>
            <p:nvPr/>
          </p:nvSpPr>
          <p:spPr>
            <a:xfrm>
              <a:off x="0" y="2200523"/>
              <a:ext cx="9706706" cy="504000"/>
            </a:xfrm>
            <a:prstGeom prst="rect">
              <a:avLst/>
            </a:prstGeom>
            <a:solidFill>
              <a:schemeClr val="lt1">
                <a:alpha val="89411"/>
              </a:schemeClr>
            </a:solidFill>
            <a:ln cap="rnd" cmpd="sng" w="19050">
              <a:solidFill>
                <a:srgbClr val="F396C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a:off x="485335" y="1905322"/>
              <a:ext cx="6794694" cy="590400"/>
            </a:xfrm>
            <a:prstGeom prst="roundRect">
              <a:avLst>
                <a:gd fmla="val 16667" name="adj"/>
              </a:avLst>
            </a:prstGeom>
            <a:solidFill>
              <a:srgbClr val="F396CB"/>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txBox="1"/>
            <p:nvPr/>
          </p:nvSpPr>
          <p:spPr>
            <a:xfrm>
              <a:off x="514156" y="1934143"/>
              <a:ext cx="6737052" cy="532758"/>
            </a:xfrm>
            <a:prstGeom prst="rect">
              <a:avLst/>
            </a:prstGeom>
            <a:noFill/>
            <a:ln>
              <a:noFill/>
            </a:ln>
          </p:spPr>
          <p:txBody>
            <a:bodyPr anchorCtr="0" anchor="ctr" bIns="0" lIns="256800" spcFirstLastPara="1" rIns="256800" wrap="square" tIns="0">
              <a:no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INTENSITY CLIPPING </a:t>
              </a:r>
              <a:r>
                <a:rPr b="0" i="0" lang="en-US" sz="2400" u="none" cap="none" strike="noStrike">
                  <a:solidFill>
                    <a:schemeClr val="lt1"/>
                  </a:solidFill>
                  <a:latin typeface="Times New Roman"/>
                  <a:ea typeface="Times New Roman"/>
                  <a:cs typeface="Times New Roman"/>
                  <a:sym typeface="Times New Roman"/>
                </a:rPr>
                <a:t>-</a:t>
              </a:r>
              <a:r>
                <a:rPr b="1" i="0" lang="en-US" sz="2400" u="none" cap="none" strike="noStrike">
                  <a:solidFill>
                    <a:schemeClr val="lt1"/>
                  </a:solidFill>
                  <a:latin typeface="Times New Roman"/>
                  <a:ea typeface="Times New Roman"/>
                  <a:cs typeface="Times New Roman"/>
                  <a:sym typeface="Times New Roman"/>
                </a:rPr>
                <a:t> </a:t>
              </a:r>
              <a:r>
                <a:rPr b="0" i="0" lang="en-US" sz="1800" u="none" cap="none" strike="noStrike">
                  <a:solidFill>
                    <a:schemeClr val="lt1"/>
                  </a:solidFill>
                  <a:latin typeface="Times New Roman"/>
                  <a:ea typeface="Times New Roman"/>
                  <a:cs typeface="Times New Roman"/>
                  <a:sym typeface="Times New Roman"/>
                </a:rPr>
                <a:t>Based on mean</a:t>
              </a:r>
              <a:r>
                <a:rPr b="1" i="0" lang="en-US" sz="2400" u="none" cap="none" strike="noStrike">
                  <a:solidFill>
                    <a:schemeClr val="lt1"/>
                  </a:solidFill>
                  <a:latin typeface="Times New Roman"/>
                  <a:ea typeface="Times New Roman"/>
                  <a:cs typeface="Times New Roman"/>
                  <a:sym typeface="Times New Roman"/>
                </a:rPr>
                <a:t> </a:t>
              </a:r>
              <a:endParaRPr b="1" i="0" sz="2400" u="none" cap="none" strike="noStrike">
                <a:solidFill>
                  <a:schemeClr val="lt1"/>
                </a:solidFill>
                <a:latin typeface="Times New Roman"/>
                <a:ea typeface="Times New Roman"/>
                <a:cs typeface="Times New Roman"/>
                <a:sym typeface="Times New Roman"/>
              </a:endParaRPr>
            </a:p>
          </p:txBody>
        </p:sp>
        <p:sp>
          <p:nvSpPr>
            <p:cNvPr id="325" name="Google Shape;325;p23"/>
            <p:cNvSpPr/>
            <p:nvPr/>
          </p:nvSpPr>
          <p:spPr>
            <a:xfrm>
              <a:off x="0" y="3107723"/>
              <a:ext cx="9706706" cy="504000"/>
            </a:xfrm>
            <a:prstGeom prst="rect">
              <a:avLst/>
            </a:prstGeom>
            <a:solidFill>
              <a:schemeClr val="lt1">
                <a:alpha val="89411"/>
              </a:schemeClr>
            </a:solidFill>
            <a:ln cap="rnd" cmpd="sng" w="19050">
              <a:solidFill>
                <a:srgbClr val="F396C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3"/>
            <p:cNvSpPr/>
            <p:nvPr/>
          </p:nvSpPr>
          <p:spPr>
            <a:xfrm>
              <a:off x="485335" y="2812523"/>
              <a:ext cx="6794694" cy="590400"/>
            </a:xfrm>
            <a:prstGeom prst="roundRect">
              <a:avLst>
                <a:gd fmla="val 16667" name="adj"/>
              </a:avLst>
            </a:prstGeom>
            <a:solidFill>
              <a:srgbClr val="F396CB"/>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3"/>
            <p:cNvSpPr txBox="1"/>
            <p:nvPr/>
          </p:nvSpPr>
          <p:spPr>
            <a:xfrm>
              <a:off x="514156" y="2841344"/>
              <a:ext cx="6737052" cy="532758"/>
            </a:xfrm>
            <a:prstGeom prst="rect">
              <a:avLst/>
            </a:prstGeom>
            <a:noFill/>
            <a:ln>
              <a:noFill/>
            </a:ln>
          </p:spPr>
          <p:txBody>
            <a:bodyPr anchorCtr="0" anchor="ctr" bIns="0" lIns="256800" spcFirstLastPara="1" rIns="256800" wrap="square" tIns="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DYNAMIC RANGE ASSIGNMENT </a:t>
              </a:r>
              <a:r>
                <a:rPr b="1" i="0" lang="en-US" sz="2000" u="none" cap="none" strike="noStrike">
                  <a:solidFill>
                    <a:schemeClr val="lt1"/>
                  </a:solidFill>
                  <a:latin typeface="Times New Roman"/>
                  <a:ea typeface="Times New Roman"/>
                  <a:cs typeface="Times New Roman"/>
                  <a:sym typeface="Times New Roman"/>
                </a:rPr>
                <a:t>-</a:t>
              </a:r>
              <a:r>
                <a:rPr b="1" i="0" lang="en-US" sz="20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lt1"/>
                  </a:solidFill>
                  <a:latin typeface="Times New Roman"/>
                  <a:ea typeface="Times New Roman"/>
                  <a:cs typeface="Times New Roman"/>
                  <a:sym typeface="Times New Roman"/>
                </a:rPr>
                <a:t>Particular ranges</a:t>
              </a:r>
              <a:r>
                <a:rPr b="1" i="0" lang="en-US" sz="2000" u="none" cap="none" strike="noStrike">
                  <a:solidFill>
                    <a:schemeClr val="dk1"/>
                  </a:solidFill>
                  <a:latin typeface="Times New Roman"/>
                  <a:ea typeface="Times New Roman"/>
                  <a:cs typeface="Times New Roman"/>
                  <a:sym typeface="Times New Roman"/>
                </a:rPr>
                <a:t>  </a:t>
              </a:r>
              <a:endParaRPr b="1" i="0" sz="2000" u="none" cap="none" strike="noStrike">
                <a:solidFill>
                  <a:schemeClr val="dk1"/>
                </a:solidFill>
                <a:latin typeface="Times New Roman"/>
                <a:ea typeface="Times New Roman"/>
                <a:cs typeface="Times New Roman"/>
                <a:sym typeface="Times New Roman"/>
              </a:endParaRPr>
            </a:p>
          </p:txBody>
        </p:sp>
        <p:sp>
          <p:nvSpPr>
            <p:cNvPr id="328" name="Google Shape;328;p23"/>
            <p:cNvSpPr/>
            <p:nvPr/>
          </p:nvSpPr>
          <p:spPr>
            <a:xfrm>
              <a:off x="0" y="4014923"/>
              <a:ext cx="9706706" cy="504000"/>
            </a:xfrm>
            <a:prstGeom prst="rect">
              <a:avLst/>
            </a:prstGeom>
            <a:solidFill>
              <a:schemeClr val="lt1">
                <a:alpha val="89411"/>
              </a:schemeClr>
            </a:solidFill>
            <a:ln cap="rnd" cmpd="sng" w="19050">
              <a:solidFill>
                <a:srgbClr val="F396C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3"/>
            <p:cNvSpPr/>
            <p:nvPr/>
          </p:nvSpPr>
          <p:spPr>
            <a:xfrm>
              <a:off x="485335" y="3719723"/>
              <a:ext cx="6794694" cy="590400"/>
            </a:xfrm>
            <a:prstGeom prst="roundRect">
              <a:avLst>
                <a:gd fmla="val 16667" name="adj"/>
              </a:avLst>
            </a:prstGeom>
            <a:solidFill>
              <a:srgbClr val="F396CB"/>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3"/>
            <p:cNvSpPr txBox="1"/>
            <p:nvPr/>
          </p:nvSpPr>
          <p:spPr>
            <a:xfrm>
              <a:off x="514156" y="3748544"/>
              <a:ext cx="6737052" cy="532758"/>
            </a:xfrm>
            <a:prstGeom prst="rect">
              <a:avLst/>
            </a:prstGeom>
            <a:noFill/>
            <a:ln>
              <a:noFill/>
            </a:ln>
          </p:spPr>
          <p:txBody>
            <a:bodyPr anchorCtr="0" anchor="ctr" bIns="0" lIns="256800" spcFirstLastPara="1" rIns="256800" wrap="square" tIns="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HISTOGRAM EQUALIZATION </a:t>
              </a:r>
              <a:r>
                <a:rPr b="1" i="0" lang="en-US" sz="2000" u="none" cap="none" strike="noStrike">
                  <a:solidFill>
                    <a:schemeClr val="lt1"/>
                  </a:solidFill>
                  <a:latin typeface="Times New Roman"/>
                  <a:ea typeface="Times New Roman"/>
                  <a:cs typeface="Times New Roman"/>
                  <a:sym typeface="Times New Roman"/>
                </a:rPr>
                <a:t>- </a:t>
              </a:r>
              <a:r>
                <a:rPr b="0" i="0" lang="en-US" sz="1800" u="none" cap="none" strike="noStrike">
                  <a:solidFill>
                    <a:schemeClr val="lt1"/>
                  </a:solidFill>
                  <a:latin typeface="Times New Roman"/>
                  <a:ea typeface="Times New Roman"/>
                  <a:cs typeface="Times New Roman"/>
                  <a:sym typeface="Times New Roman"/>
                </a:rPr>
                <a:t>Equalized Individually</a:t>
              </a:r>
              <a:r>
                <a:rPr b="1" i="0" lang="en-US" sz="2000" u="none" cap="none" strike="noStrike">
                  <a:solidFill>
                    <a:schemeClr val="lt1"/>
                  </a:solidFill>
                  <a:latin typeface="Times New Roman"/>
                  <a:ea typeface="Times New Roman"/>
                  <a:cs typeface="Times New Roman"/>
                  <a:sym typeface="Times New Roman"/>
                </a:rPr>
                <a:t> </a:t>
              </a:r>
              <a:endParaRPr b="1" i="0" sz="2000" u="none" cap="none" strike="noStrike">
                <a:solidFill>
                  <a:schemeClr val="lt1"/>
                </a:solidFill>
                <a:latin typeface="Times New Roman"/>
                <a:ea typeface="Times New Roman"/>
                <a:cs typeface="Times New Roman"/>
                <a:sym typeface="Times New Roman"/>
              </a:endParaRPr>
            </a:p>
          </p:txBody>
        </p:sp>
        <p:sp>
          <p:nvSpPr>
            <p:cNvPr id="331" name="Google Shape;331;p23"/>
            <p:cNvSpPr/>
            <p:nvPr/>
          </p:nvSpPr>
          <p:spPr>
            <a:xfrm>
              <a:off x="0" y="4922123"/>
              <a:ext cx="9706706" cy="504000"/>
            </a:xfrm>
            <a:prstGeom prst="rect">
              <a:avLst/>
            </a:prstGeom>
            <a:solidFill>
              <a:schemeClr val="lt1">
                <a:alpha val="89411"/>
              </a:schemeClr>
            </a:solidFill>
            <a:ln cap="rnd" cmpd="sng" w="19050">
              <a:solidFill>
                <a:srgbClr val="F396C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3"/>
            <p:cNvSpPr/>
            <p:nvPr/>
          </p:nvSpPr>
          <p:spPr>
            <a:xfrm>
              <a:off x="493027" y="4626922"/>
              <a:ext cx="6794694" cy="590400"/>
            </a:xfrm>
            <a:prstGeom prst="roundRect">
              <a:avLst>
                <a:gd fmla="val 16667" name="adj"/>
              </a:avLst>
            </a:prstGeom>
            <a:solidFill>
              <a:srgbClr val="F396CB"/>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3"/>
            <p:cNvSpPr txBox="1"/>
            <p:nvPr/>
          </p:nvSpPr>
          <p:spPr>
            <a:xfrm>
              <a:off x="521848" y="4655743"/>
              <a:ext cx="6737052" cy="532758"/>
            </a:xfrm>
            <a:prstGeom prst="rect">
              <a:avLst/>
            </a:prstGeom>
            <a:noFill/>
            <a:ln>
              <a:noFill/>
            </a:ln>
          </p:spPr>
          <p:txBody>
            <a:bodyPr anchorCtr="0" anchor="ctr" bIns="0" lIns="256800" spcFirstLastPara="1" rIns="256800" wrap="square" tIns="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ENHANCED IMAGE </a:t>
              </a:r>
              <a:r>
                <a:rPr b="1" i="0" lang="en-US" sz="2000" u="none" cap="none" strike="noStrike">
                  <a:solidFill>
                    <a:schemeClr val="lt1"/>
                  </a:solidFill>
                  <a:latin typeface="Times New Roman"/>
                  <a:ea typeface="Times New Roman"/>
                  <a:cs typeface="Times New Roman"/>
                  <a:sym typeface="Times New Roman"/>
                </a:rPr>
                <a:t>- </a:t>
              </a:r>
              <a:r>
                <a:rPr b="0" i="0" lang="en-US" sz="1800" u="none" cap="none" strike="noStrike">
                  <a:solidFill>
                    <a:schemeClr val="lt1"/>
                  </a:solidFill>
                  <a:latin typeface="Times New Roman"/>
                  <a:ea typeface="Times New Roman"/>
                  <a:cs typeface="Times New Roman"/>
                  <a:sym typeface="Times New Roman"/>
                </a:rPr>
                <a:t>Equalized Total Image</a:t>
              </a:r>
              <a:r>
                <a:rPr b="1" i="0" lang="en-US" sz="2000" u="none" cap="none" strike="noStrike">
                  <a:solidFill>
                    <a:schemeClr val="lt1"/>
                  </a:solidFill>
                  <a:latin typeface="Times New Roman"/>
                  <a:ea typeface="Times New Roman"/>
                  <a:cs typeface="Times New Roman"/>
                  <a:sym typeface="Times New Roman"/>
                </a:rPr>
                <a:t> </a:t>
              </a:r>
              <a:endParaRPr b="1" i="0" sz="2400" u="none" cap="none" strike="noStrike">
                <a:solidFill>
                  <a:schemeClr val="lt1"/>
                </a:solidFill>
                <a:latin typeface="Times New Roman"/>
                <a:ea typeface="Times New Roman"/>
                <a:cs typeface="Times New Roman"/>
                <a:sym typeface="Times New Roman"/>
              </a:endParaRPr>
            </a:p>
          </p:txBody>
        </p:sp>
        <p:sp>
          <p:nvSpPr>
            <p:cNvPr id="334" name="Google Shape;334;p23"/>
            <p:cNvSpPr/>
            <p:nvPr/>
          </p:nvSpPr>
          <p:spPr>
            <a:xfrm>
              <a:off x="0" y="5829323"/>
              <a:ext cx="9706706" cy="504000"/>
            </a:xfrm>
            <a:prstGeom prst="rect">
              <a:avLst/>
            </a:prstGeom>
            <a:solidFill>
              <a:schemeClr val="lt1">
                <a:alpha val="89411"/>
              </a:schemeClr>
            </a:solidFill>
            <a:ln cap="rnd" cmpd="sng" w="19050">
              <a:solidFill>
                <a:srgbClr val="F396C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3"/>
            <p:cNvSpPr/>
            <p:nvPr/>
          </p:nvSpPr>
          <p:spPr>
            <a:xfrm>
              <a:off x="485335" y="5534123"/>
              <a:ext cx="6794694" cy="590400"/>
            </a:xfrm>
            <a:prstGeom prst="roundRect">
              <a:avLst>
                <a:gd fmla="val 16667" name="adj"/>
              </a:avLst>
            </a:prstGeom>
            <a:solidFill>
              <a:srgbClr val="F396CB"/>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3"/>
            <p:cNvSpPr txBox="1"/>
            <p:nvPr/>
          </p:nvSpPr>
          <p:spPr>
            <a:xfrm>
              <a:off x="514156" y="5562944"/>
              <a:ext cx="6737052" cy="532758"/>
            </a:xfrm>
            <a:prstGeom prst="rect">
              <a:avLst/>
            </a:prstGeom>
            <a:noFill/>
            <a:ln>
              <a:noFill/>
            </a:ln>
          </p:spPr>
          <p:txBody>
            <a:bodyPr anchorCtr="0" anchor="ctr" bIns="0" lIns="256800" spcFirstLastPara="1" rIns="256800" wrap="square" tIns="0">
              <a:no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RESULTS</a:t>
              </a:r>
              <a:r>
                <a:rPr b="1" i="0" lang="en-US" sz="2400" u="none" cap="none" strike="noStrike">
                  <a:solidFill>
                    <a:schemeClr val="lt1"/>
                  </a:solidFill>
                  <a:latin typeface="Times New Roman"/>
                  <a:ea typeface="Times New Roman"/>
                  <a:cs typeface="Times New Roman"/>
                  <a:sym typeface="Times New Roman"/>
                </a:rPr>
                <a:t> </a:t>
              </a:r>
              <a:r>
                <a:rPr b="0" i="0" lang="en-US" sz="2400" u="none" cap="none" strike="noStrike">
                  <a:solidFill>
                    <a:schemeClr val="lt1"/>
                  </a:solidFill>
                  <a:latin typeface="Times New Roman"/>
                  <a:ea typeface="Times New Roman"/>
                  <a:cs typeface="Times New Roman"/>
                  <a:sym typeface="Times New Roman"/>
                </a:rPr>
                <a:t>- </a:t>
              </a:r>
              <a:r>
                <a:rPr b="0" i="0" lang="en-US" sz="1800" u="none" cap="none" strike="noStrike">
                  <a:solidFill>
                    <a:schemeClr val="lt1"/>
                  </a:solidFill>
                  <a:latin typeface="Times New Roman"/>
                  <a:ea typeface="Times New Roman"/>
                  <a:cs typeface="Times New Roman"/>
                  <a:sym typeface="Times New Roman"/>
                </a:rPr>
                <a:t>Evaluate &amp; Compare</a:t>
              </a:r>
              <a:r>
                <a:rPr b="0" i="0" lang="en-US" sz="2400" u="none" cap="none" strike="noStrike">
                  <a:solidFill>
                    <a:schemeClr val="lt1"/>
                  </a:solidFill>
                  <a:latin typeface="Times New Roman"/>
                  <a:ea typeface="Times New Roman"/>
                  <a:cs typeface="Times New Roman"/>
                  <a:sym typeface="Times New Roman"/>
                </a:rPr>
                <a:t> </a:t>
              </a:r>
              <a:endParaRPr b="0" i="0" sz="2400" u="none" cap="none" strike="noStrike">
                <a:solidFill>
                  <a:schemeClr val="lt1"/>
                </a:solidFill>
                <a:latin typeface="Times New Roman"/>
                <a:ea typeface="Times New Roman"/>
                <a:cs typeface="Times New Roman"/>
                <a:sym typeface="Times New Roman"/>
              </a:endParaRPr>
            </a:p>
          </p:txBody>
        </p:sp>
      </p:grpSp>
      <p:sp>
        <p:nvSpPr>
          <p:cNvPr id="337" name="Google Shape;337;p23"/>
          <p:cNvSpPr txBox="1"/>
          <p:nvPr/>
        </p:nvSpPr>
        <p:spPr>
          <a:xfrm>
            <a:off x="476737" y="-7815"/>
            <a:ext cx="306363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BLOCK DIAGRAM:</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nvSpPr>
        <p:spPr>
          <a:xfrm>
            <a:off x="689866" y="534900"/>
            <a:ext cx="443693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RESULTS &amp; DISCUSSION:</a:t>
            </a:r>
            <a:endParaRPr b="1" i="0" sz="3200" u="none" cap="none" strike="noStrike">
              <a:solidFill>
                <a:schemeClr val="dk1"/>
              </a:solidFill>
              <a:latin typeface="Calibri"/>
              <a:ea typeface="Calibri"/>
              <a:cs typeface="Calibri"/>
              <a:sym typeface="Calibri"/>
            </a:endParaRPr>
          </a:p>
        </p:txBody>
      </p:sp>
      <p:sp>
        <p:nvSpPr>
          <p:cNvPr id="343" name="Google Shape;343;p24"/>
          <p:cNvSpPr txBox="1"/>
          <p:nvPr/>
        </p:nvSpPr>
        <p:spPr>
          <a:xfrm>
            <a:off x="689866" y="1209786"/>
            <a:ext cx="8570573" cy="4539704"/>
          </a:xfrm>
          <a:prstGeom prst="rect">
            <a:avLst/>
          </a:prstGeom>
          <a:noFill/>
          <a:ln>
            <a:noFill/>
          </a:ln>
        </p:spPr>
        <p:txBody>
          <a:bodyPr anchorCtr="0" anchor="t" bIns="45700" lIns="91425" spcFirstLastPara="1" rIns="91425" wrap="square" tIns="45700">
            <a:spAutoFit/>
          </a:bodyPr>
          <a:lstStyle/>
          <a:p>
            <a:pPr indent="85090" lvl="0" marL="74295" marR="115570" rtl="0" algn="just">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Here, we demonstrate the performance of the proposed QDHE method by comparing with other seven existing HE-based methods: the conventional</a:t>
            </a:r>
            <a:endParaRPr b="0" i="0" sz="1600" u="none" cap="none" strike="noStrike">
              <a:solidFill>
                <a:schemeClr val="dk1"/>
              </a:solidFill>
              <a:latin typeface="Calibri"/>
              <a:ea typeface="Calibri"/>
              <a:cs typeface="Calibri"/>
              <a:sym typeface="Calibri"/>
            </a:endParaRPr>
          </a:p>
          <a:p>
            <a:pPr indent="0" lvl="0" marL="74295" marR="115570" rtl="0" algn="just">
              <a:lnSpc>
                <a:spcPct val="150000"/>
              </a:lnSpc>
              <a:spcBef>
                <a:spcPts val="29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 HE (Histogram Equalization) – </a:t>
            </a:r>
            <a:endParaRPr b="1" i="0" sz="1600" u="none" cap="none" strike="noStrike">
              <a:solidFill>
                <a:schemeClr val="dk1"/>
              </a:solidFill>
              <a:latin typeface="Calibri"/>
              <a:ea typeface="Calibri"/>
              <a:cs typeface="Calibri"/>
              <a:sym typeface="Calibri"/>
            </a:endParaRPr>
          </a:p>
          <a:p>
            <a:pPr indent="0" lvl="0" marL="74295" marR="115570" rtl="0" algn="just">
              <a:lnSpc>
                <a:spcPct val="150000"/>
              </a:lnSpc>
              <a:spcBef>
                <a:spcPts val="29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Calibri"/>
                <a:ea typeface="Calibri"/>
                <a:cs typeface="Calibri"/>
                <a:sym typeface="Calibri"/>
              </a:rPr>
              <a:t>Histogram equalization (HE) is an image processing technique that enhances contrast by redistributing intensity values across the histogram. By spreading out intensity levels, it improves visual quality and detail, especially in images with low contrast or uneven lighting. However, it may amplify existing noise or artifacts.</a:t>
            </a:r>
            <a:endParaRPr b="0" i="0" sz="1400" u="none" cap="none" strike="noStrike">
              <a:solidFill>
                <a:schemeClr val="dk1"/>
              </a:solidFill>
              <a:latin typeface="Calibri"/>
              <a:ea typeface="Calibri"/>
              <a:cs typeface="Calibri"/>
              <a:sym typeface="Calibri"/>
            </a:endParaRPr>
          </a:p>
          <a:p>
            <a:pPr indent="0" lvl="0" marL="74295" marR="115570" rtl="0" algn="just">
              <a:lnSpc>
                <a:spcPct val="150000"/>
              </a:lnSpc>
              <a:spcBef>
                <a:spcPts val="29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QDHE (Quadrants Dynamic Histogram Equalization ) –</a:t>
            </a:r>
            <a:endParaRPr b="1" i="0" sz="1600" u="none" cap="none" strike="noStrike">
              <a:solidFill>
                <a:schemeClr val="dk1"/>
              </a:solidFill>
              <a:latin typeface="Calibri"/>
              <a:ea typeface="Calibri"/>
              <a:cs typeface="Calibri"/>
              <a:sym typeface="Calibri"/>
            </a:endParaRPr>
          </a:p>
          <a:p>
            <a:pPr indent="0" lvl="0" marL="74295" marR="115570" rtl="0" algn="just">
              <a:lnSpc>
                <a:spcPct val="150000"/>
              </a:lnSpc>
              <a:spcBef>
                <a:spcPts val="29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				</a:t>
            </a:r>
            <a:r>
              <a:rPr b="0" i="0" lang="en-US" sz="1600" u="none" cap="none" strike="noStrike">
                <a:solidFill>
                  <a:schemeClr val="dk1"/>
                </a:solidFill>
                <a:latin typeface="Calibri"/>
                <a:ea typeface="Calibri"/>
                <a:cs typeface="Calibri"/>
                <a:sym typeface="Calibri"/>
              </a:rPr>
              <a:t>Quadrants Dynamic Histogram Equalization (QDHE) is an image processing method that, like HE, enhances contrast by redistributing intensity values across the histogram. It's particularly useful for improving detail and visual quality in images with low contrast or uneven lighting. However, it may also amplify existing noise or artifacts.</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5"/>
          <p:cNvPicPr preferRelativeResize="0"/>
          <p:nvPr/>
        </p:nvPicPr>
        <p:blipFill rotWithShape="1">
          <a:blip r:embed="rId3">
            <a:alphaModFix/>
          </a:blip>
          <a:srcRect b="0" l="0" r="0" t="0"/>
          <a:stretch/>
        </p:blipFill>
        <p:spPr>
          <a:xfrm>
            <a:off x="319943" y="820616"/>
            <a:ext cx="2985966" cy="4189046"/>
          </a:xfrm>
          <a:prstGeom prst="rect">
            <a:avLst/>
          </a:prstGeom>
          <a:noFill/>
          <a:ln>
            <a:noFill/>
          </a:ln>
        </p:spPr>
      </p:pic>
      <p:pic>
        <p:nvPicPr>
          <p:cNvPr id="349" name="Google Shape;349;p25"/>
          <p:cNvPicPr preferRelativeResize="0"/>
          <p:nvPr/>
        </p:nvPicPr>
        <p:blipFill rotWithShape="1">
          <a:blip r:embed="rId4">
            <a:alphaModFix/>
          </a:blip>
          <a:srcRect b="0" l="0" r="0" t="0"/>
          <a:stretch/>
        </p:blipFill>
        <p:spPr>
          <a:xfrm>
            <a:off x="3627295" y="735332"/>
            <a:ext cx="3078305" cy="4359614"/>
          </a:xfrm>
          <a:prstGeom prst="rect">
            <a:avLst/>
          </a:prstGeom>
          <a:noFill/>
          <a:ln>
            <a:noFill/>
          </a:ln>
        </p:spPr>
      </p:pic>
      <p:pic>
        <p:nvPicPr>
          <p:cNvPr id="350" name="Google Shape;350;p25"/>
          <p:cNvPicPr preferRelativeResize="0"/>
          <p:nvPr/>
        </p:nvPicPr>
        <p:blipFill rotWithShape="1">
          <a:blip r:embed="rId5">
            <a:alphaModFix/>
          </a:blip>
          <a:srcRect b="0" l="0" r="0" t="0"/>
          <a:stretch/>
        </p:blipFill>
        <p:spPr>
          <a:xfrm>
            <a:off x="7026986" y="735332"/>
            <a:ext cx="3157348" cy="4359614"/>
          </a:xfrm>
          <a:prstGeom prst="rect">
            <a:avLst/>
          </a:prstGeom>
          <a:noFill/>
          <a:ln>
            <a:noFill/>
          </a:ln>
        </p:spPr>
      </p:pic>
      <p:sp>
        <p:nvSpPr>
          <p:cNvPr id="351" name="Google Shape;351;p25"/>
          <p:cNvSpPr txBox="1"/>
          <p:nvPr/>
        </p:nvSpPr>
        <p:spPr>
          <a:xfrm>
            <a:off x="773480" y="5220677"/>
            <a:ext cx="207889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Fig 1: Original image</a:t>
            </a:r>
            <a:endParaRPr b="0" i="0" sz="1800" u="none" cap="none" strike="noStrike">
              <a:solidFill>
                <a:schemeClr val="dk1"/>
              </a:solidFill>
              <a:latin typeface="Times New Roman"/>
              <a:ea typeface="Times New Roman"/>
              <a:cs typeface="Times New Roman"/>
              <a:sym typeface="Times New Roman"/>
            </a:endParaRPr>
          </a:p>
        </p:txBody>
      </p:sp>
      <p:sp>
        <p:nvSpPr>
          <p:cNvPr id="352" name="Google Shape;352;p25"/>
          <p:cNvSpPr txBox="1"/>
          <p:nvPr/>
        </p:nvSpPr>
        <p:spPr>
          <a:xfrm>
            <a:off x="4737080" y="5220677"/>
            <a:ext cx="196852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Fig 2 :HE</a:t>
            </a:r>
            <a:endParaRPr b="0" i="0" sz="1800" u="none" cap="none" strike="noStrike">
              <a:solidFill>
                <a:schemeClr val="dk1"/>
              </a:solidFill>
              <a:latin typeface="Times New Roman"/>
              <a:ea typeface="Times New Roman"/>
              <a:cs typeface="Times New Roman"/>
              <a:sym typeface="Times New Roman"/>
            </a:endParaRPr>
          </a:p>
        </p:txBody>
      </p:sp>
      <p:sp>
        <p:nvSpPr>
          <p:cNvPr id="353" name="Google Shape;353;p25"/>
          <p:cNvSpPr txBox="1"/>
          <p:nvPr/>
        </p:nvSpPr>
        <p:spPr>
          <a:xfrm>
            <a:off x="7874921" y="5220677"/>
            <a:ext cx="146147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Fig 3 : QDHE</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idx="12" type="sldNum"/>
          </p:nvPr>
        </p:nvSpPr>
        <p:spPr>
          <a:xfrm>
            <a:off x="2252663" y="5606415"/>
            <a:ext cx="392400" cy="1858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900"/>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59" name="Google Shape;359;p26"/>
          <p:cNvSpPr/>
          <p:nvPr/>
        </p:nvSpPr>
        <p:spPr>
          <a:xfrm>
            <a:off x="2131220" y="2243139"/>
            <a:ext cx="2607525" cy="214425"/>
          </a:xfrm>
          <a:prstGeom prst="rect">
            <a:avLst/>
          </a:prstGeom>
          <a:solidFill>
            <a:schemeClr val="l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360" name="Google Shape;360;p26"/>
          <p:cNvSpPr txBox="1"/>
          <p:nvPr/>
        </p:nvSpPr>
        <p:spPr>
          <a:xfrm>
            <a:off x="362450" y="460965"/>
            <a:ext cx="643875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PROPOSED “QDHE”  PERFORMANCE:</a:t>
            </a:r>
            <a:endParaRPr b="1" i="0" sz="3200" u="none" cap="none" strike="noStrike">
              <a:solidFill>
                <a:schemeClr val="dk1"/>
              </a:solidFill>
              <a:latin typeface="Calibri"/>
              <a:ea typeface="Calibri"/>
              <a:cs typeface="Calibri"/>
              <a:sym typeface="Calibri"/>
            </a:endParaRPr>
          </a:p>
        </p:txBody>
      </p:sp>
      <p:sp>
        <p:nvSpPr>
          <p:cNvPr id="361" name="Google Shape;361;p26"/>
          <p:cNvSpPr txBox="1"/>
          <p:nvPr/>
        </p:nvSpPr>
        <p:spPr>
          <a:xfrm>
            <a:off x="517273" y="1290441"/>
            <a:ext cx="4574357" cy="5755422"/>
          </a:xfrm>
          <a:prstGeom prst="rect">
            <a:avLst/>
          </a:prstGeom>
          <a:noFill/>
          <a:ln>
            <a:noFill/>
          </a:ln>
        </p:spPr>
        <p:txBody>
          <a:bodyPr anchorCtr="0" anchor="t" bIns="45700" lIns="91425" spcFirstLastPara="1" rIns="91425" wrap="square" tIns="45700">
            <a:spAutoFit/>
          </a:bodyPr>
          <a:lstStyle/>
          <a:p>
            <a:pPr indent="-214630" lvl="0" marL="288290" marR="11557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On the other hand, the proposed QDHE method yields the best performance as compared to others. The contrast for all tested images is successfully enhanced; thus, producing better and clearer images. Furthermore, the QDHE method has successfully preserved image details .</a:t>
            </a:r>
            <a:endParaRPr b="0" i="0" sz="1600" u="none" cap="none" strike="noStrike">
              <a:solidFill>
                <a:schemeClr val="dk1"/>
              </a:solidFill>
              <a:latin typeface="Calibri"/>
              <a:ea typeface="Calibri"/>
              <a:cs typeface="Calibri"/>
              <a:sym typeface="Calibri"/>
            </a:endParaRPr>
          </a:p>
          <a:p>
            <a:pPr indent="-113030" lvl="0" marL="288290" marR="115570" rtl="0" algn="just">
              <a:lnSpc>
                <a:spcPct val="100000"/>
              </a:lnSpc>
              <a:spcBef>
                <a:spcPts val="5"/>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14630" lvl="0" marL="288290" marR="115570" rtl="0" algn="just">
              <a:lnSpc>
                <a:spcPct val="100000"/>
              </a:lnSpc>
              <a:spcBef>
                <a:spcPts val="5"/>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 The concrete proof could be seen, for examples, at the faces of the people in fig.3i, the background, and the fish body of the fig.(5i). The problems of intensity saturation ,noise amplification, and  over enhancement are avoided.</a:t>
            </a:r>
            <a:endParaRPr b="0" i="0" sz="1600" u="none" cap="none" strike="noStrike">
              <a:solidFill>
                <a:schemeClr val="dk1"/>
              </a:solidFill>
              <a:latin typeface="Calibri"/>
              <a:ea typeface="Calibri"/>
              <a:cs typeface="Calibri"/>
              <a:sym typeface="Calibri"/>
            </a:endParaRPr>
          </a:p>
          <a:p>
            <a:pPr indent="-113030" lvl="0" marL="288290" marR="115570" rtl="0" algn="just">
              <a:lnSpc>
                <a:spcPct val="100000"/>
              </a:lnSpc>
              <a:spcBef>
                <a:spcPts val="5"/>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14630" lvl="0" marL="288290" marR="115570" rtl="0" algn="just">
              <a:lnSpc>
                <a:spcPct val="100000"/>
              </a:lnSpc>
              <a:spcBef>
                <a:spcPts val="5"/>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Furthermore, the QDHE-ed histogram in Fig. 6i shows that the histogram is distributed more evenly than other conventional methods.</a:t>
            </a:r>
            <a:endParaRPr b="0" i="0" sz="1600" u="none" cap="none" strike="noStrike">
              <a:solidFill>
                <a:schemeClr val="dk1"/>
              </a:solidFill>
              <a:latin typeface="Calibri"/>
              <a:ea typeface="Calibri"/>
              <a:cs typeface="Calibri"/>
              <a:sym typeface="Calibri"/>
            </a:endParaRPr>
          </a:p>
          <a:p>
            <a:pPr indent="-113030" lvl="0" marL="288290" marR="115570" rtl="0" algn="just">
              <a:lnSpc>
                <a:spcPct val="100000"/>
              </a:lnSpc>
              <a:spcBef>
                <a:spcPts val="5"/>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14630" lvl="0" marL="288290" marR="115570" rtl="0" algn="just">
              <a:lnSpc>
                <a:spcPct val="100000"/>
              </a:lnSpc>
              <a:spcBef>
                <a:spcPts val="5"/>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 All ranges of intensity level are evenly stretched and, thus, the details in all intensity level are successfully preserved and clearly highlighted.</a:t>
            </a:r>
            <a:endParaRPr b="0" i="0" sz="1600" u="none" cap="none" strike="noStrike">
              <a:solidFill>
                <a:schemeClr val="dk1"/>
              </a:solidFill>
              <a:latin typeface="Calibri"/>
              <a:ea typeface="Calibri"/>
              <a:cs typeface="Calibri"/>
              <a:sym typeface="Calibri"/>
            </a:endParaRPr>
          </a:p>
          <a:p>
            <a:pPr indent="85090" lvl="0" marL="73660" marR="115570" rtl="0" algn="just">
              <a:lnSpc>
                <a:spcPct val="100000"/>
              </a:lnSpc>
              <a:spcBef>
                <a:spcPts val="5"/>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id="362" name="Google Shape;362;p26"/>
          <p:cNvPicPr preferRelativeResize="0"/>
          <p:nvPr/>
        </p:nvPicPr>
        <p:blipFill rotWithShape="1">
          <a:blip r:embed="rId3">
            <a:alphaModFix/>
          </a:blip>
          <a:srcRect b="0" l="0" r="0" t="0"/>
          <a:stretch/>
        </p:blipFill>
        <p:spPr>
          <a:xfrm>
            <a:off x="5707146" y="1976009"/>
            <a:ext cx="3351229" cy="265789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idx="12" type="sldNum"/>
          </p:nvPr>
        </p:nvSpPr>
        <p:spPr>
          <a:xfrm>
            <a:off x="2252663" y="5606416"/>
            <a:ext cx="392430" cy="18573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900"/>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68" name="Google Shape;368;p27"/>
          <p:cNvSpPr/>
          <p:nvPr/>
        </p:nvSpPr>
        <p:spPr>
          <a:xfrm>
            <a:off x="2131220" y="2243138"/>
            <a:ext cx="2607469" cy="214313"/>
          </a:xfrm>
          <a:prstGeom prst="rect">
            <a:avLst/>
          </a:prstGeom>
          <a:solidFill>
            <a:schemeClr val="l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369" name="Google Shape;369;p27"/>
          <p:cNvSpPr txBox="1"/>
          <p:nvPr/>
        </p:nvSpPr>
        <p:spPr>
          <a:xfrm>
            <a:off x="400350" y="434046"/>
            <a:ext cx="8856666" cy="1615805"/>
          </a:xfrm>
          <a:prstGeom prst="rect">
            <a:avLst/>
          </a:prstGeom>
          <a:noFill/>
          <a:ln>
            <a:noFill/>
          </a:ln>
        </p:spPr>
        <p:txBody>
          <a:bodyPr anchorCtr="0" anchor="t" bIns="68550" lIns="68550" spcFirstLastPara="1" rIns="68550" wrap="square" tIns="6855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QUANTITATIVE  EVALUATION (DISCRETE ENTROPY):</a:t>
            </a:r>
            <a:endParaRPr b="1"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70" name="Google Shape;370;p27"/>
          <p:cNvSpPr txBox="1"/>
          <p:nvPr/>
        </p:nvSpPr>
        <p:spPr>
          <a:xfrm>
            <a:off x="88400" y="1250025"/>
            <a:ext cx="9638400" cy="2493600"/>
          </a:xfrm>
          <a:prstGeom prst="rect">
            <a:avLst/>
          </a:prstGeom>
          <a:noFill/>
          <a:ln>
            <a:noFill/>
          </a:ln>
        </p:spPr>
        <p:txBody>
          <a:bodyPr anchorCtr="0" anchor="t" bIns="68550" lIns="68550" spcFirstLastPara="1" rIns="68550" wrap="square" tIns="68550">
            <a:spAutoFit/>
          </a:bodyPr>
          <a:lstStyle/>
          <a:p>
            <a:pPr indent="-220980" lvl="0" marL="326390" marR="635" rtl="0" algn="just">
              <a:lnSpc>
                <a:spcPct val="100000"/>
              </a:lnSpc>
              <a:spcBef>
                <a:spcPts val="0"/>
              </a:spcBef>
              <a:spcAft>
                <a:spcPts val="0"/>
              </a:spcAft>
              <a:buClr>
                <a:schemeClr val="dk1"/>
              </a:buClr>
              <a:buSzPts val="1700"/>
              <a:buFont typeface="Times New Roman"/>
              <a:buChar char="•"/>
            </a:pPr>
            <a:r>
              <a:rPr b="0" i="0" lang="en-US" sz="1700" u="none" cap="none" strike="noStrike">
                <a:solidFill>
                  <a:schemeClr val="dk1"/>
                </a:solidFill>
                <a:latin typeface="Times New Roman"/>
                <a:ea typeface="Times New Roman"/>
                <a:cs typeface="Times New Roman"/>
                <a:sym typeface="Times New Roman"/>
              </a:rPr>
              <a:t>To further demonstrate the capability of proposed method in extracting the details from the images, the discrete entropy is performed as the quantitative evaluation . The discrete entropy </a:t>
            </a:r>
            <a:r>
              <a:rPr b="0" i="1" lang="en-US" sz="1700" u="none" cap="none" strike="noStrike">
                <a:solidFill>
                  <a:schemeClr val="dk1"/>
                </a:solidFill>
                <a:latin typeface="Times New Roman"/>
                <a:ea typeface="Times New Roman"/>
                <a:cs typeface="Times New Roman"/>
                <a:sym typeface="Times New Roman"/>
              </a:rPr>
              <a:t>E</a:t>
            </a:r>
            <a:r>
              <a:rPr b="0" i="0" lang="en-US" sz="1700" u="none" cap="none" strike="noStrike">
                <a:solidFill>
                  <a:schemeClr val="dk1"/>
                </a:solidFill>
                <a:latin typeface="Times New Roman"/>
                <a:ea typeface="Times New Roman"/>
                <a:cs typeface="Times New Roman"/>
                <a:sym typeface="Times New Roman"/>
              </a:rPr>
              <a:t>(</a:t>
            </a:r>
            <a:r>
              <a:rPr b="0" i="1" lang="en-US" sz="1700" u="none" cap="none" strike="noStrike">
                <a:solidFill>
                  <a:schemeClr val="dk1"/>
                </a:solidFill>
                <a:latin typeface="Times New Roman"/>
                <a:ea typeface="Times New Roman"/>
                <a:cs typeface="Times New Roman"/>
                <a:sym typeface="Times New Roman"/>
              </a:rPr>
              <a:t>x</a:t>
            </a:r>
            <a:r>
              <a:rPr b="0" i="0" lang="en-US" sz="1700" u="none" cap="none" strike="noStrike">
                <a:solidFill>
                  <a:schemeClr val="dk1"/>
                </a:solidFill>
                <a:latin typeface="Times New Roman"/>
                <a:ea typeface="Times New Roman"/>
                <a:cs typeface="Times New Roman"/>
                <a:sym typeface="Times New Roman"/>
              </a:rPr>
              <a:t>) is defined as:</a:t>
            </a:r>
            <a:endParaRPr b="0" i="0" sz="1700" u="none" cap="none" strike="noStrike">
              <a:solidFill>
                <a:schemeClr val="dk1"/>
              </a:solidFill>
              <a:latin typeface="Times New Roman"/>
              <a:ea typeface="Times New Roman"/>
              <a:cs typeface="Times New Roman"/>
              <a:sym typeface="Times New Roman"/>
            </a:endParaRPr>
          </a:p>
          <a:p>
            <a:pPr indent="-220980" lvl="0" marL="288290" marR="115570" rtl="0" algn="just">
              <a:lnSpc>
                <a:spcPct val="100000"/>
              </a:lnSpc>
              <a:spcBef>
                <a:spcPts val="0"/>
              </a:spcBef>
              <a:spcAft>
                <a:spcPts val="0"/>
              </a:spcAft>
              <a:buClr>
                <a:schemeClr val="dk1"/>
              </a:buClr>
              <a:buSzPts val="1700"/>
              <a:buFont typeface="Times New Roman"/>
              <a:buChar char="•"/>
            </a:pPr>
            <a:r>
              <a:rPr b="0" i="0" lang="en-US" sz="1700" u="none" cap="none" strike="noStrike">
                <a:solidFill>
                  <a:schemeClr val="dk1"/>
                </a:solidFill>
                <a:latin typeface="Times New Roman"/>
                <a:ea typeface="Times New Roman"/>
                <a:cs typeface="Times New Roman"/>
                <a:sym typeface="Times New Roman"/>
              </a:rPr>
              <a:t>where </a:t>
            </a:r>
            <a:r>
              <a:rPr b="0" i="1" lang="en-US" sz="1700" u="none" cap="none" strike="noStrike">
                <a:solidFill>
                  <a:schemeClr val="dk1"/>
                </a:solidFill>
                <a:latin typeface="Times New Roman"/>
                <a:ea typeface="Times New Roman"/>
                <a:cs typeface="Times New Roman"/>
                <a:sym typeface="Times New Roman"/>
              </a:rPr>
              <a:t>pX</a:t>
            </a:r>
            <a:r>
              <a:rPr b="0" baseline="-25000" i="1" lang="en-US" sz="1700" u="none" cap="none" strike="noStrike">
                <a:solidFill>
                  <a:schemeClr val="dk1"/>
                </a:solidFill>
                <a:latin typeface="Times New Roman"/>
                <a:ea typeface="Times New Roman"/>
                <a:cs typeface="Times New Roman"/>
                <a:sym typeface="Times New Roman"/>
              </a:rPr>
              <a:t>k</a:t>
            </a:r>
            <a:r>
              <a:rPr b="0" i="0" lang="en-US" sz="1700" u="none" cap="none" strike="noStrike">
                <a:solidFill>
                  <a:schemeClr val="dk1"/>
                </a:solidFill>
                <a:latin typeface="Times New Roman"/>
                <a:ea typeface="Times New Roman"/>
                <a:cs typeface="Times New Roman"/>
                <a:sym typeface="Times New Roman"/>
              </a:rPr>
              <a:t> is the normalized probability of the </a:t>
            </a:r>
            <a:r>
              <a:rPr b="0" i="1" lang="en-US" sz="1700" u="none" cap="none" strike="noStrike">
                <a:solidFill>
                  <a:schemeClr val="dk1"/>
                </a:solidFill>
                <a:latin typeface="Times New Roman"/>
                <a:ea typeface="Times New Roman"/>
                <a:cs typeface="Times New Roman"/>
                <a:sym typeface="Times New Roman"/>
              </a:rPr>
              <a:t>k </a:t>
            </a:r>
            <a:r>
              <a:rPr b="0" i="0" lang="en-US" sz="1700" u="none" cap="none" strike="noStrike">
                <a:solidFill>
                  <a:schemeClr val="dk1"/>
                </a:solidFill>
                <a:latin typeface="Times New Roman"/>
                <a:ea typeface="Times New Roman"/>
                <a:cs typeface="Times New Roman"/>
                <a:sym typeface="Times New Roman"/>
              </a:rPr>
              <a:t>- th gray level. Higher value of the entropy indicates that more information is brought out from the images. The discrete entropy computed for the methods implemented are tabulated in Table 1.</a:t>
            </a:r>
            <a:endParaRPr b="0" i="0" sz="1500" u="none" cap="none" strike="noStrike">
              <a:solidFill>
                <a:srgbClr val="000000"/>
              </a:solidFill>
              <a:latin typeface="Times New Roman"/>
              <a:ea typeface="Times New Roman"/>
              <a:cs typeface="Times New Roman"/>
              <a:sym typeface="Times New Roman"/>
            </a:endParaRPr>
          </a:p>
          <a:p>
            <a:pPr indent="-113030" lvl="0" marL="288290" marR="115570" rtl="0" algn="just">
              <a:lnSpc>
                <a:spcPct val="100000"/>
              </a:lnSpc>
              <a:spcBef>
                <a:spcPts val="0"/>
              </a:spcBef>
              <a:spcAft>
                <a:spcPts val="0"/>
              </a:spcAft>
              <a:buClr>
                <a:schemeClr val="dk1"/>
              </a:buClr>
              <a:buSzPts val="16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220980" lvl="0" marL="288925" marR="114935" rtl="0" algn="just">
              <a:lnSpc>
                <a:spcPct val="100000"/>
              </a:lnSpc>
              <a:spcBef>
                <a:spcPts val="0"/>
              </a:spcBef>
              <a:spcAft>
                <a:spcPts val="0"/>
              </a:spcAft>
              <a:buClr>
                <a:schemeClr val="dk1"/>
              </a:buClr>
              <a:buSzPts val="1700"/>
              <a:buFont typeface="Times New Roman"/>
              <a:buChar char="•"/>
            </a:pPr>
            <a:r>
              <a:rPr b="0" i="0" lang="en-US" sz="1700" u="none" cap="none" strike="noStrike">
                <a:solidFill>
                  <a:schemeClr val="dk1"/>
                </a:solidFill>
                <a:latin typeface="Times New Roman"/>
                <a:ea typeface="Times New Roman"/>
                <a:cs typeface="Times New Roman"/>
                <a:sym typeface="Times New Roman"/>
              </a:rPr>
              <a:t>According to Table I, the QDHE produces the highest entropy, thus becomes the best method to bring out the details of the images. Overall, both qualitative and quantitative analyses favor the proposed QDHE algorithm as the best contrast enhancement technique for low contrast images. </a:t>
            </a:r>
            <a:endParaRPr b="0" i="0" sz="1700" u="none" cap="none" strike="noStrike">
              <a:solidFill>
                <a:schemeClr val="dk1"/>
              </a:solidFill>
              <a:latin typeface="Times New Roman"/>
              <a:ea typeface="Times New Roman"/>
              <a:cs typeface="Times New Roman"/>
              <a:sym typeface="Times New Roman"/>
            </a:endParaRPr>
          </a:p>
        </p:txBody>
      </p:sp>
      <p:pic>
        <p:nvPicPr>
          <p:cNvPr id="371" name="Google Shape;371;p27"/>
          <p:cNvPicPr preferRelativeResize="0"/>
          <p:nvPr/>
        </p:nvPicPr>
        <p:blipFill rotWithShape="1">
          <a:blip r:embed="rId3">
            <a:alphaModFix/>
          </a:blip>
          <a:srcRect b="0" l="0" r="0" t="0"/>
          <a:stretch/>
        </p:blipFill>
        <p:spPr>
          <a:xfrm>
            <a:off x="3201450" y="2895682"/>
            <a:ext cx="2329187" cy="292935"/>
          </a:xfrm>
          <a:prstGeom prst="rect">
            <a:avLst/>
          </a:prstGeom>
          <a:noFill/>
          <a:ln>
            <a:noFill/>
          </a:ln>
        </p:spPr>
      </p:pic>
      <p:graphicFrame>
        <p:nvGraphicFramePr>
          <p:cNvPr id="372" name="Google Shape;372;p27"/>
          <p:cNvGraphicFramePr/>
          <p:nvPr/>
        </p:nvGraphicFramePr>
        <p:xfrm>
          <a:off x="400350" y="4105725"/>
          <a:ext cx="3000000" cy="3000000"/>
        </p:xfrm>
        <a:graphic>
          <a:graphicData uri="http://schemas.openxmlformats.org/drawingml/2006/table">
            <a:tbl>
              <a:tblPr>
                <a:noFill/>
                <a:tableStyleId>{C5A373CB-A3BD-4D75-9B02-9CC4BE8EF8F1}</a:tableStyleId>
              </a:tblPr>
              <a:tblGrid>
                <a:gridCol w="2449475"/>
                <a:gridCol w="2680800"/>
                <a:gridCol w="2560375"/>
                <a:gridCol w="3076825"/>
              </a:tblGrid>
              <a:tr h="774025">
                <a:tc>
                  <a:txBody>
                    <a:bodyPr/>
                    <a:lstStyle/>
                    <a:p>
                      <a:pPr indent="0" lvl="0" marL="0" marR="0" rtl="0" algn="l">
                        <a:lnSpc>
                          <a:spcPct val="100000"/>
                        </a:lnSpc>
                        <a:spcBef>
                          <a:spcPts val="0"/>
                        </a:spcBef>
                        <a:spcAft>
                          <a:spcPts val="0"/>
                        </a:spcAft>
                        <a:buClr>
                          <a:srgbClr val="000000"/>
                        </a:buClr>
                        <a:buSzPts val="2200"/>
                        <a:buFont typeface="Arial"/>
                        <a:buNone/>
                      </a:pPr>
                      <a:r>
                        <a:rPr b="1" lang="en-US" sz="2200" u="none" cap="none" strike="noStrike"/>
                        <a:t>Images</a:t>
                      </a:r>
                      <a:endParaRPr b="1" sz="22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2200"/>
                        <a:buFont typeface="Arial"/>
                        <a:buNone/>
                      </a:pPr>
                      <a:r>
                        <a:rPr b="1" lang="en-US" sz="2200" u="none" cap="none" strike="noStrike">
                          <a:solidFill>
                            <a:schemeClr val="dk1"/>
                          </a:solidFill>
                          <a:latin typeface="Calibri"/>
                          <a:ea typeface="Calibri"/>
                          <a:cs typeface="Calibri"/>
                          <a:sym typeface="Calibri"/>
                        </a:rPr>
                        <a:t>DISCRETE ENTROPY</a:t>
                      </a:r>
                      <a:endParaRPr sz="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SSIM-Structural Similarity Index</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PSNR-Peak Signal-to-Noise Ratio</a:t>
                      </a:r>
                      <a:endParaRPr b="1" sz="2000" u="none" cap="none" strike="noStrike"/>
                    </a:p>
                  </a:txBody>
                  <a:tcPr marT="91425" marB="91425" marR="91425" marL="91425"/>
                </a:tc>
              </a:tr>
              <a:tr h="4071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Original_image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50"/>
                        <a:buFont typeface="Arial"/>
                        <a:buNone/>
                      </a:pPr>
                      <a:r>
                        <a:rPr b="1" lang="en-US" sz="1550" u="none" cap="none" strike="noStrike">
                          <a:solidFill>
                            <a:srgbClr val="212121"/>
                          </a:solidFill>
                          <a:highlight>
                            <a:srgbClr val="FFFFFF"/>
                          </a:highlight>
                          <a:latin typeface="Courier New"/>
                          <a:ea typeface="Courier New"/>
                          <a:cs typeface="Courier New"/>
                          <a:sym typeface="Courier New"/>
                        </a:rPr>
                        <a:t>5.0142155</a:t>
                      </a:r>
                      <a:endParaRPr b="1"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tc>
              </a:tr>
              <a:tr h="4071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650"/>
                        <a:buFont typeface="Arial"/>
                        <a:buNone/>
                      </a:pPr>
                      <a:r>
                        <a:rPr b="1" lang="en-US" sz="1650" u="none" cap="none" strike="noStrike">
                          <a:solidFill>
                            <a:srgbClr val="212121"/>
                          </a:solidFill>
                          <a:highlight>
                            <a:srgbClr val="FFFFFF"/>
                          </a:highlight>
                          <a:latin typeface="Courier New"/>
                          <a:ea typeface="Courier New"/>
                          <a:cs typeface="Courier New"/>
                          <a:sym typeface="Courier New"/>
                        </a:rPr>
                        <a:t>5.3386846</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650"/>
                        <a:buFont typeface="Arial"/>
                        <a:buNone/>
                      </a:pPr>
                      <a:r>
                        <a:rPr b="1" lang="en-US" sz="1650" u="none" cap="none" strike="noStrike">
                          <a:solidFill>
                            <a:srgbClr val="212121"/>
                          </a:solidFill>
                          <a:highlight>
                            <a:srgbClr val="FFFFFF"/>
                          </a:highlight>
                          <a:latin typeface="Courier New"/>
                          <a:ea typeface="Courier New"/>
                          <a:cs typeface="Courier New"/>
                          <a:sym typeface="Courier New"/>
                        </a:rPr>
                        <a:t>7.951348686125634</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650"/>
                        <a:buFont typeface="Arial"/>
                        <a:buNone/>
                      </a:pPr>
                      <a:r>
                        <a:rPr b="1" lang="en-US" sz="1650" u="none" cap="none" strike="noStrike">
                          <a:solidFill>
                            <a:srgbClr val="212121"/>
                          </a:solidFill>
                          <a:highlight>
                            <a:srgbClr val="FFFFFF"/>
                          </a:highlight>
                          <a:latin typeface="Courier New"/>
                          <a:ea typeface="Courier New"/>
                          <a:cs typeface="Courier New"/>
                          <a:sym typeface="Courier New"/>
                        </a:rPr>
                        <a:t>0.4405146156329332</a:t>
                      </a:r>
                      <a:endParaRPr b="1" sz="2000" u="none" cap="none" strike="noStrike"/>
                    </a:p>
                  </a:txBody>
                  <a:tcPr marT="91425" marB="91425" marR="91425" marL="91425"/>
                </a:tc>
              </a:tr>
              <a:tr h="4071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QDHE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650"/>
                        <a:buFont typeface="Arial"/>
                        <a:buNone/>
                      </a:pPr>
                      <a:r>
                        <a:rPr b="1" lang="en-US" sz="1650" u="none" cap="none" strike="noStrike">
                          <a:solidFill>
                            <a:srgbClr val="212121"/>
                          </a:solidFill>
                          <a:highlight>
                            <a:srgbClr val="FFFFFF"/>
                          </a:highlight>
                          <a:latin typeface="Courier New"/>
                          <a:ea typeface="Courier New"/>
                          <a:cs typeface="Courier New"/>
                          <a:sym typeface="Courier New"/>
                        </a:rPr>
                        <a:t>5.4497023</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650"/>
                        <a:buFont typeface="Arial"/>
                        <a:buNone/>
                      </a:pPr>
                      <a:r>
                        <a:rPr b="1" lang="en-US" sz="1650" u="none" cap="none" strike="noStrike">
                          <a:solidFill>
                            <a:srgbClr val="212121"/>
                          </a:solidFill>
                          <a:highlight>
                            <a:srgbClr val="FFFFFF"/>
                          </a:highlight>
                          <a:latin typeface="Courier New"/>
                          <a:ea typeface="Courier New"/>
                          <a:cs typeface="Courier New"/>
                          <a:sym typeface="Courier New"/>
                        </a:rPr>
                        <a:t>9.358995615242337</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650"/>
                        <a:buFont typeface="Arial"/>
                        <a:buNone/>
                      </a:pPr>
                      <a:r>
                        <a:rPr b="1" lang="en-US" sz="1650" u="none" cap="none" strike="noStrike">
                          <a:solidFill>
                            <a:srgbClr val="212121"/>
                          </a:solidFill>
                          <a:highlight>
                            <a:srgbClr val="FFFFFF"/>
                          </a:highlight>
                          <a:latin typeface="Courier New"/>
                          <a:ea typeface="Courier New"/>
                          <a:cs typeface="Courier New"/>
                          <a:sym typeface="Courier New"/>
                        </a:rPr>
                        <a:t>0.4940024729331975</a:t>
                      </a:r>
                      <a:endParaRPr b="1" sz="2000" u="none" cap="none" strike="noStrike"/>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nvSpPr>
        <p:spPr>
          <a:xfrm>
            <a:off x="273750" y="191050"/>
            <a:ext cx="93816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**High Entropy**: Indicates greater randomness or uncertainty in the image.</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Implies better preservation of information.</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May result in more detailed and nuanced representations.</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**High PSNR (Peak Signal-to-Noise Ratio)**:</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Signifies better image quality.</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Indicates closer resemblance to the original image with minimal distortion.</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Reflects reduced noise and improved signal fidelity.</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**High SSIM (Structural Similarity Index)**:</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Reflects a higher degree of similarity between the processed and original images.</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Considers structure, luminance, and contrast.</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Indicates better preservation of image structure and texture.</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**Balancing Factors**:</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When comparing image processing techniques, a balance between these factors is crucial.</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3F3F3F"/>
                </a:solidFill>
                <a:latin typeface="Times New Roman"/>
                <a:ea typeface="Times New Roman"/>
                <a:cs typeface="Times New Roman"/>
                <a:sym typeface="Times New Roman"/>
              </a:rPr>
              <a:t>  - Optimal results aim for information preservation, high image quality, and similarity to the original image.</a:t>
            </a:r>
            <a:endParaRPr b="0" i="0" sz="2000" u="none" cap="none" strike="noStrike">
              <a:solidFill>
                <a:srgbClr val="3F3F3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F3F3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idx="12" type="sldNum"/>
          </p:nvPr>
        </p:nvSpPr>
        <p:spPr>
          <a:xfrm>
            <a:off x="2252663" y="5606416"/>
            <a:ext cx="392430" cy="18573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900"/>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84" name="Google Shape;384;p29"/>
          <p:cNvSpPr/>
          <p:nvPr/>
        </p:nvSpPr>
        <p:spPr>
          <a:xfrm>
            <a:off x="2131220" y="2243139"/>
            <a:ext cx="2607525" cy="214425"/>
          </a:xfrm>
          <a:prstGeom prst="rect">
            <a:avLst/>
          </a:prstGeom>
          <a:solidFill>
            <a:schemeClr val="l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385" name="Google Shape;385;p29"/>
          <p:cNvSpPr txBox="1"/>
          <p:nvPr/>
        </p:nvSpPr>
        <p:spPr>
          <a:xfrm>
            <a:off x="2131220" y="1143048"/>
            <a:ext cx="3857625" cy="300052"/>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p:txBody>
      </p:sp>
      <p:sp>
        <p:nvSpPr>
          <p:cNvPr id="386" name="Google Shape;386;p29"/>
          <p:cNvSpPr txBox="1"/>
          <p:nvPr/>
        </p:nvSpPr>
        <p:spPr>
          <a:xfrm>
            <a:off x="484910" y="552556"/>
            <a:ext cx="3706108" cy="45814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CONCLUSION:</a:t>
            </a:r>
            <a:endParaRPr b="1" i="0" sz="3200" u="none" cap="none" strike="noStrike">
              <a:solidFill>
                <a:schemeClr val="dk1"/>
              </a:solidFill>
              <a:latin typeface="Calibri"/>
              <a:ea typeface="Calibri"/>
              <a:cs typeface="Calibri"/>
              <a:sym typeface="Calibri"/>
            </a:endParaRPr>
          </a:p>
        </p:txBody>
      </p:sp>
      <p:sp>
        <p:nvSpPr>
          <p:cNvPr id="387" name="Google Shape;387;p29"/>
          <p:cNvSpPr txBox="1"/>
          <p:nvPr/>
        </p:nvSpPr>
        <p:spPr>
          <a:xfrm>
            <a:off x="484910" y="1520302"/>
            <a:ext cx="9028960" cy="4247317"/>
          </a:xfrm>
          <a:prstGeom prst="rect">
            <a:avLst/>
          </a:prstGeom>
          <a:noFill/>
          <a:ln>
            <a:noFill/>
          </a:ln>
        </p:spPr>
        <p:txBody>
          <a:bodyPr anchorCtr="0" anchor="t" bIns="45700" lIns="91425" spcFirstLastPara="1" rIns="91425" wrap="square" tIns="45700">
            <a:spAutoFit/>
          </a:bodyPr>
          <a:lstStyle/>
          <a:p>
            <a:pPr indent="85090" lvl="0" marL="112395" marR="48895"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To summarize  QDHE, The HE is a simple and effective method. However, it leads to over-enhancement and intensity saturation problems. For the ill-illumination images, HE-based brightness preserving methods fail to extract the detail information of the images. Although the DHE is a powerful method for enhancing the low contrast images, it leads to noise amplifying and intensity saturation problems in some cases. From the experiment results, the proposed QDHE is the most robust method to extract the details of the low contrast images. Observing from the simulation results obtained, the QDHE has produced the best performance for both qualitative and quantitative evaluations.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nvSpPr>
        <p:spPr>
          <a:xfrm>
            <a:off x="407670" y="521520"/>
            <a:ext cx="4634930" cy="5822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ABSTRACT :</a:t>
            </a:r>
            <a:endParaRPr b="1" i="0" sz="3200" u="none" cap="none" strike="noStrike">
              <a:solidFill>
                <a:schemeClr val="dk1"/>
              </a:solidFill>
              <a:latin typeface="Calibri"/>
              <a:ea typeface="Calibri"/>
              <a:cs typeface="Calibri"/>
              <a:sym typeface="Calibri"/>
            </a:endParaRPr>
          </a:p>
        </p:txBody>
      </p:sp>
      <p:sp>
        <p:nvSpPr>
          <p:cNvPr id="167" name="Google Shape;167;p3"/>
          <p:cNvSpPr txBox="1"/>
          <p:nvPr/>
        </p:nvSpPr>
        <p:spPr>
          <a:xfrm>
            <a:off x="407670" y="1185545"/>
            <a:ext cx="9970135" cy="516826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Enhancing digital images from consumer electronic devices remains a significant challenge due to inherent limitations in existing methods. This study proposes a novel approach, Quadrant Dynamic Histogram Equalization (QDHE), to address these limitations effectively. QDHE strategically divides the image histogram into quadrants and utilizes median-based sub-histograms, along with intensity clipping based on occurrence mean. By dynamically assigning a new dynamic range and performing individual sub-histogram equalization, QDHE aims to outperform current techniques. Notably, QDHE addresses issues such as intensity saturation and noise amplification while preserving intricate details. The study highlights the efficacy of QDHE, particularly in enhancing images captured in low-light conditions, which are common challenges in devices like smartphone cameras. Overall, QDHE offers a promising solution for improving image quality and enhancing user experience in consumer electronic devices.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nvSpPr>
        <p:spPr>
          <a:xfrm>
            <a:off x="812799" y="1619250"/>
            <a:ext cx="8760691" cy="3162404"/>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1.H. Siddiqui and C.A. Bouman, "Hierarchical Color Correction for Camera                           </a:t>
            </a:r>
            <a:endParaRPr b="0" i="0" sz="1800" u="none" cap="none" strike="noStrike">
              <a:solidFill>
                <a:srgbClr val="3F3F3F"/>
              </a:solidFill>
              <a:latin typeface="Calibri"/>
              <a:ea typeface="Calibri"/>
              <a:cs typeface="Calibri"/>
              <a:sym typeface="Calibri"/>
            </a:endParaRPr>
          </a:p>
          <a:p>
            <a:pPr indent="0" lvl="0" marL="0" marR="0" rtl="0" algn="just">
              <a:lnSpc>
                <a:spcPct val="90000"/>
              </a:lnSpc>
              <a:spcBef>
                <a:spcPts val="45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   Cell Phone Images,"IEEE Trans. Image Processing, vol.17, no.11, pp.2138-</a:t>
            </a:r>
            <a:endParaRPr b="0" i="0" sz="1800" u="none" cap="none" strike="noStrike">
              <a:solidFill>
                <a:srgbClr val="3F3F3F"/>
              </a:solidFill>
              <a:latin typeface="Calibri"/>
              <a:ea typeface="Calibri"/>
              <a:cs typeface="Calibri"/>
              <a:sym typeface="Calibri"/>
            </a:endParaRPr>
          </a:p>
          <a:p>
            <a:pPr indent="0" lvl="0" marL="0" marR="0" rtl="0" algn="just">
              <a:lnSpc>
                <a:spcPct val="90000"/>
              </a:lnSpc>
              <a:spcBef>
                <a:spcPts val="45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    2155, Nov. 2008</a:t>
            </a:r>
            <a:endParaRPr b="0" i="0" sz="1800" u="none" cap="none" strike="noStrike">
              <a:solidFill>
                <a:srgbClr val="3F3F3F"/>
              </a:solidFill>
              <a:latin typeface="Calibri"/>
              <a:ea typeface="Calibri"/>
              <a:cs typeface="Calibri"/>
              <a:sym typeface="Calibri"/>
            </a:endParaRPr>
          </a:p>
          <a:p>
            <a:pPr indent="0" lvl="0" marL="0" marR="0" rtl="0" algn="just">
              <a:lnSpc>
                <a:spcPct val="90000"/>
              </a:lnSpc>
              <a:spcBef>
                <a:spcPts val="45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2. M. Gamadia, N. Kehtarnavaz, and K. R. Hoffman, "Low-Light Auto-Focus </a:t>
            </a:r>
            <a:endParaRPr b="0" i="0" sz="1800" u="none" cap="none" strike="noStrike">
              <a:solidFill>
                <a:srgbClr val="3F3F3F"/>
              </a:solidFill>
              <a:latin typeface="Calibri"/>
              <a:ea typeface="Calibri"/>
              <a:cs typeface="Calibri"/>
              <a:sym typeface="Calibri"/>
            </a:endParaRPr>
          </a:p>
          <a:p>
            <a:pPr indent="0" lvl="0" marL="0" marR="0" rtl="0" algn="just">
              <a:lnSpc>
                <a:spcPct val="90000"/>
              </a:lnSpc>
              <a:spcBef>
                <a:spcPts val="45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    Enhancement for Digital and Cell-Phone Camera Image Pipelines," IEEE</a:t>
            </a:r>
            <a:endParaRPr b="0" i="0" sz="1800" u="none" cap="none" strike="noStrike">
              <a:solidFill>
                <a:srgbClr val="3F3F3F"/>
              </a:solidFill>
              <a:latin typeface="Calibri"/>
              <a:ea typeface="Calibri"/>
              <a:cs typeface="Calibri"/>
              <a:sym typeface="Calibri"/>
            </a:endParaRPr>
          </a:p>
          <a:p>
            <a:pPr indent="0" lvl="0" marL="0" marR="0" rtl="0" algn="just">
              <a:lnSpc>
                <a:spcPct val="90000"/>
              </a:lnSpc>
              <a:spcBef>
                <a:spcPts val="45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    Trans. Consumer Electronics, vol.53, no.2, pp.249-257, May 2007</a:t>
            </a:r>
            <a:endParaRPr b="0" i="0" sz="1800" u="none" cap="none" strike="noStrike">
              <a:solidFill>
                <a:srgbClr val="3F3F3F"/>
              </a:solidFill>
              <a:latin typeface="Calibri"/>
              <a:ea typeface="Calibri"/>
              <a:cs typeface="Calibri"/>
              <a:sym typeface="Calibri"/>
            </a:endParaRPr>
          </a:p>
          <a:p>
            <a:pPr indent="0" lvl="0" marL="0" marR="0" rtl="0" algn="just">
              <a:lnSpc>
                <a:spcPct val="90000"/>
              </a:lnSpc>
              <a:spcBef>
                <a:spcPts val="45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3. T. Kim, and J. Paik, “Adaptive contrast enhancement using gain-controllable </a:t>
            </a:r>
            <a:endParaRPr b="0" i="0" sz="1800" u="none" cap="none" strike="noStrike">
              <a:solidFill>
                <a:srgbClr val="3F3F3F"/>
              </a:solidFill>
              <a:latin typeface="Calibri"/>
              <a:ea typeface="Calibri"/>
              <a:cs typeface="Calibri"/>
              <a:sym typeface="Calibri"/>
            </a:endParaRPr>
          </a:p>
          <a:p>
            <a:pPr indent="0" lvl="0" marL="0" marR="0" rtl="0" algn="just">
              <a:lnSpc>
                <a:spcPct val="90000"/>
              </a:lnSpc>
              <a:spcBef>
                <a:spcPts val="45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   clipped histogram equalization”, IEEE Trans. Consumer Electronics, vol. 54, </a:t>
            </a:r>
            <a:endParaRPr b="0" i="0" sz="1800" u="none" cap="none" strike="noStrike">
              <a:solidFill>
                <a:srgbClr val="3F3F3F"/>
              </a:solidFill>
              <a:latin typeface="Calibri"/>
              <a:ea typeface="Calibri"/>
              <a:cs typeface="Calibri"/>
              <a:sym typeface="Calibri"/>
            </a:endParaRPr>
          </a:p>
          <a:p>
            <a:pPr indent="0" lvl="0" marL="0" marR="0" rtl="0" algn="just">
              <a:lnSpc>
                <a:spcPct val="90000"/>
              </a:lnSpc>
              <a:spcBef>
                <a:spcPts val="45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   no. 4, pp. 1803-1810, Nov. 2008</a:t>
            </a:r>
            <a:endParaRPr b="0" i="0" sz="1800" u="none" cap="none" strike="noStrike">
              <a:solidFill>
                <a:srgbClr val="3F3F3F"/>
              </a:solidFill>
              <a:latin typeface="Calibri"/>
              <a:ea typeface="Calibri"/>
              <a:cs typeface="Calibri"/>
              <a:sym typeface="Calibri"/>
            </a:endParaRPr>
          </a:p>
          <a:p>
            <a:pPr indent="0" lvl="0" marL="0" marR="0" rtl="0" algn="just">
              <a:lnSpc>
                <a:spcPct val="90000"/>
              </a:lnSpc>
              <a:spcBef>
                <a:spcPts val="45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393" name="Google Shape;393;p30"/>
          <p:cNvSpPr txBox="1"/>
          <p:nvPr/>
        </p:nvSpPr>
        <p:spPr>
          <a:xfrm>
            <a:off x="812515" y="584854"/>
            <a:ext cx="276289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REFERENCES</a:t>
            </a:r>
            <a:r>
              <a:rPr b="1" i="0" lang="en-US" sz="2400" u="none" cap="none" strike="noStrike">
                <a:solidFill>
                  <a:schemeClr val="dk1"/>
                </a:solidFill>
                <a:latin typeface="Calibri"/>
                <a:ea typeface="Calibri"/>
                <a:cs typeface="Calibri"/>
                <a:sym typeface="Calibri"/>
              </a:rPr>
              <a:t>:</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nvSpPr>
        <p:spPr>
          <a:xfrm>
            <a:off x="335280" y="260985"/>
            <a:ext cx="9705340" cy="378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KEYWORDS :</a:t>
            </a:r>
            <a:endParaRPr b="1"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32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Histogram Equalization :</a:t>
            </a:r>
            <a:r>
              <a:rPr b="0" i="0" lang="en-US" sz="2400" u="none" cap="none" strike="noStrike">
                <a:solidFill>
                  <a:srgbClr val="000000"/>
                </a:solidFill>
                <a:latin typeface="Times New Roman"/>
                <a:ea typeface="Times New Roman"/>
                <a:cs typeface="Times New Roman"/>
                <a:sym typeface="Times New Roman"/>
              </a:rPr>
              <a:t> Histogram equalization is a technique used in image processing to enhance the contrast of an image by redistributing the pixel intensities.</a:t>
            </a:r>
            <a:r>
              <a:rPr b="0" i="0" lang="en-US" sz="3200" u="none" cap="none" strike="noStrike">
                <a:solidFill>
                  <a:srgbClr val="000000"/>
                </a:solidFill>
                <a:latin typeface="Times New Roman"/>
                <a:ea typeface="Times New Roman"/>
                <a:cs typeface="Times New Roman"/>
                <a:sym typeface="Times New Roman"/>
              </a:rPr>
              <a:t>  </a:t>
            </a:r>
            <a:endParaRPr b="0"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Noto Sans Symbols"/>
              <a:buNone/>
            </a:pPr>
            <a:r>
              <a:t/>
            </a:r>
            <a:endParaRPr b="0" i="0" sz="3200" u="none" cap="none" strike="noStrike">
              <a:solidFill>
                <a:srgbClr val="000000"/>
              </a:solidFill>
              <a:latin typeface="Times New Roman"/>
              <a:ea typeface="Times New Roman"/>
              <a:cs typeface="Times New Roman"/>
              <a:sym typeface="Times New Roman"/>
            </a:endParaRPr>
          </a:p>
          <a:p>
            <a:pPr indent="-82550" lvl="0" marL="285750" marR="0" rtl="0" algn="just">
              <a:lnSpc>
                <a:spcPct val="100000"/>
              </a:lnSpc>
              <a:spcBef>
                <a:spcPts val="0"/>
              </a:spcBef>
              <a:spcAft>
                <a:spcPts val="0"/>
              </a:spcAft>
              <a:buClr>
                <a:srgbClr val="000000"/>
              </a:buClr>
              <a:buSzPts val="3200"/>
              <a:buFont typeface="Noto Sans Symbols"/>
              <a:buNone/>
            </a:pPr>
            <a:r>
              <a:t/>
            </a:r>
            <a:endParaRPr b="0"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3200" u="none" cap="none" strike="noStrike">
              <a:solidFill>
                <a:srgbClr val="000000"/>
              </a:solidFill>
              <a:latin typeface="Times New Roman"/>
              <a:ea typeface="Times New Roman"/>
              <a:cs typeface="Times New Roman"/>
              <a:sym typeface="Times New Roman"/>
            </a:endParaRPr>
          </a:p>
        </p:txBody>
      </p:sp>
      <p:pic>
        <p:nvPicPr>
          <p:cNvPr id="173" name="Google Shape;173;p4"/>
          <p:cNvPicPr preferRelativeResize="0"/>
          <p:nvPr/>
        </p:nvPicPr>
        <p:blipFill rotWithShape="1">
          <a:blip r:embed="rId3">
            <a:alphaModFix/>
          </a:blip>
          <a:srcRect b="0" l="0" r="0" t="0"/>
          <a:stretch/>
        </p:blipFill>
        <p:spPr>
          <a:xfrm>
            <a:off x="2711450" y="2781617"/>
            <a:ext cx="6117590" cy="3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nvSpPr>
        <p:spPr>
          <a:xfrm>
            <a:off x="551180" y="476885"/>
            <a:ext cx="8998585" cy="420878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Dynamic Histogram Equalization:</a:t>
            </a:r>
            <a:r>
              <a:rPr b="0" i="0" lang="en-US" sz="2400" u="none" cap="none" strike="noStrike">
                <a:solidFill>
                  <a:srgbClr val="000000"/>
                </a:solidFill>
                <a:latin typeface="Times New Roman"/>
                <a:ea typeface="Times New Roman"/>
                <a:cs typeface="Times New Roman"/>
                <a:sym typeface="Times New Roman"/>
              </a:rPr>
              <a:t> Dynamic Histogram Equalization is a technique that adjusts the contrast and brightness of an image by dividing it into smaller regions and applying Histogram Equalization separately to each of these regions.</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Contrast Enhancement : </a:t>
            </a:r>
            <a:r>
              <a:rPr b="0" i="0" lang="en-US" sz="2400" u="none" cap="none" strike="noStrike">
                <a:solidFill>
                  <a:srgbClr val="000000"/>
                </a:solidFill>
                <a:latin typeface="Times New Roman"/>
                <a:ea typeface="Times New Roman"/>
                <a:cs typeface="Times New Roman"/>
                <a:sym typeface="Times New Roman"/>
              </a:rPr>
              <a:t>Contrast enhancement is a technique that increases the visual difference between light and dark areas of an image, improving clarity and detail without changing the overall image balance or appearance.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Partitioned Histogram :</a:t>
            </a:r>
            <a:r>
              <a:rPr b="0" i="0" lang="en-US" sz="2400" u="none" cap="none" strike="noStrike">
                <a:solidFill>
                  <a:srgbClr val="000000"/>
                </a:solidFill>
                <a:latin typeface="Times New Roman"/>
                <a:ea typeface="Times New Roman"/>
                <a:cs typeface="Times New Roman"/>
                <a:sym typeface="Times New Roman"/>
              </a:rPr>
              <a:t> Partitioned histogram is a technique of dividing an image histogram into smaller sub-histograms based on specific criteria, allowing for more precise adjustments to specific regions of the image.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nvSpPr>
        <p:spPr>
          <a:xfrm>
            <a:off x="576580" y="300355"/>
            <a:ext cx="9728835" cy="66160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EXISTING METHODS</a:t>
            </a:r>
            <a:r>
              <a:rPr b="1" i="0" lang="en-US" sz="2000" u="none" cap="none" strike="noStrike">
                <a:solidFill>
                  <a:srgbClr val="000000"/>
                </a:solidFill>
                <a:latin typeface="Times New Roman"/>
                <a:ea typeface="Times New Roman"/>
                <a:cs typeface="Times New Roman"/>
                <a:sym typeface="Times New Roman"/>
              </a:rPr>
              <a:t>:</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1.Histogram Equalization:</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Histogram equalization (HE) is a technique used to enhance the contrast of an image by adjusting the intensity distribution of the image's pixels. The HE method then redistributes the pixel intensities in the image such that the resulting histogram is as flat as possible, which means that all intensity levels are equally represented in the image.</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This equalization process results in an image with improved contrast and visibility of details. However, the method can lead to over-enhancement and loss of some image details, especially in regions with low contrast. There are several variations of HE, including adaptive HE and contrast-limited HE, that aim to address these limitations and produce better results for specific types of images.</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nvSpPr>
        <p:spPr>
          <a:xfrm>
            <a:off x="176530" y="270510"/>
            <a:ext cx="10815955" cy="3784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Algorithm :</a:t>
            </a:r>
            <a:r>
              <a:rPr b="0" i="0" lang="en-US" sz="2400" u="none" cap="none" strike="noStrike">
                <a:solidFill>
                  <a:srgbClr val="000000"/>
                </a:solidFill>
                <a:latin typeface="Times New Roman"/>
                <a:ea typeface="Times New Roman"/>
                <a:cs typeface="Times New Roman"/>
                <a:sym typeface="Times New Roman"/>
              </a:rPr>
              <a:t>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Compute the histogram of the input image by counting the number of pixels for each intensity level.</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Compute the cumulative distribution function (CDF) of the histogram by summing the counts of all intensity levels up to the current level.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Normalize the CDF to obtain a new mapping function that spreads out the intensities across the entire range.</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Apply the mapping function to each pixel in the input image to create a new image with improved contrast.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descr="A collage of images of old men&#10;&#10;Description automatically generated" id="189" name="Google Shape;189;p7"/>
          <p:cNvPicPr preferRelativeResize="0"/>
          <p:nvPr/>
        </p:nvPicPr>
        <p:blipFill rotWithShape="1">
          <a:blip r:embed="rId3">
            <a:alphaModFix/>
          </a:blip>
          <a:srcRect b="0" l="0" r="0" t="0"/>
          <a:stretch/>
        </p:blipFill>
        <p:spPr>
          <a:xfrm>
            <a:off x="3071706" y="3644794"/>
            <a:ext cx="6193367" cy="29516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nvSpPr>
        <p:spPr>
          <a:xfrm>
            <a:off x="546735" y="390525"/>
            <a:ext cx="9121775" cy="34150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2.Dynamic Histogram Equalization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Dynamic Histogram Equalization (DHE) is a variation of histogram equalization that is used to enhance the contrast of images. Unlike traditional histogram equalization, which uses a fixed mapping function to redistribute the intensity values, DHE computes a mapping function for each image patch based on its local histogram. This allows for better preservation of local contrast and details in the image.</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95" name="Google Shape;195;p8"/>
          <p:cNvPicPr preferRelativeResize="0"/>
          <p:nvPr/>
        </p:nvPicPr>
        <p:blipFill rotWithShape="1">
          <a:blip r:embed="rId3">
            <a:alphaModFix/>
          </a:blip>
          <a:srcRect b="0" l="0" r="0" t="0"/>
          <a:stretch/>
        </p:blipFill>
        <p:spPr>
          <a:xfrm>
            <a:off x="1847850" y="2997200"/>
            <a:ext cx="8248650"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nvSpPr>
        <p:spPr>
          <a:xfrm>
            <a:off x="247015" y="200660"/>
            <a:ext cx="10889700" cy="6739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idea behind the dynamic histogram equalization is to perform histogram equalization on local image patches, rather than the entire image at once, to account for variations in local contrast. The resulting enhanced image has improved contrast and details, making it visually more appealing.</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Algorithm:</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1. Divide the input image into non-overlapping patches of size NxN.</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2. For each patch, compute the histogram H(i) of intensity values i=0,...,L-1, where L is the maximum intensity level.</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3. Compute the cumulative distribution function (CDF) F(i) of the histogram H(i) for each patch.</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4. Compute the transformation function T(i) for each patch by scaling and shifting the </a:t>
            </a:r>
            <a:r>
              <a:rPr b="0" i="0" lang="en-US" sz="2400" u="none" cap="none" strike="noStrike">
                <a:solidFill>
                  <a:srgbClr val="000000"/>
                </a:solidFill>
                <a:latin typeface="Times New Roman"/>
                <a:ea typeface="Times New Roman"/>
                <a:cs typeface="Times New Roman"/>
                <a:sym typeface="Times New Roman"/>
              </a:rPr>
              <a:t>CDF to the range [0,L-1], such that T(i) = round((L-1) * (F(i) - F(0)) / (N*N - H(0))).</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5. Apply the transformation function T(i) to each pixel in the corresponding patch to obtain the enhanced patch.</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6. Combine the enhanced patches to form the output image.</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2024-04-29T06:57:00Z</dcterms:created>
  <dc:creator>Ganesh Modela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60A1C0DA3B504F6EB0948702A6386112</vt:lpwstr>
  </property>
  <property fmtid="{D5CDD505-2E9C-101B-9397-08002B2CF9AE}" pid="3" name="KSOProductBuildVer">
    <vt:lpwstr>1033-12.2.0.13472</vt:lpwstr>
  </property>
</Properties>
</file>