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38" r:id="rId1"/>
  </p:sldMasterIdLst>
  <p:notesMasterIdLst>
    <p:notesMasterId r:id="rId28"/>
  </p:notesMasterIdLst>
  <p:sldIdLst>
    <p:sldId id="256" r:id="rId2"/>
    <p:sldId id="269" r:id="rId3"/>
    <p:sldId id="257" r:id="rId4"/>
    <p:sldId id="272" r:id="rId5"/>
    <p:sldId id="258" r:id="rId6"/>
    <p:sldId id="274" r:id="rId7"/>
    <p:sldId id="259" r:id="rId8"/>
    <p:sldId id="275" r:id="rId9"/>
    <p:sldId id="276" r:id="rId10"/>
    <p:sldId id="289" r:id="rId11"/>
    <p:sldId id="290" r:id="rId12"/>
    <p:sldId id="260" r:id="rId13"/>
    <p:sldId id="271" r:id="rId14"/>
    <p:sldId id="261" r:id="rId15"/>
    <p:sldId id="277" r:id="rId16"/>
    <p:sldId id="278" r:id="rId17"/>
    <p:sldId id="279" r:id="rId18"/>
    <p:sldId id="280" r:id="rId19"/>
    <p:sldId id="281" r:id="rId20"/>
    <p:sldId id="291" r:id="rId21"/>
    <p:sldId id="283" r:id="rId22"/>
    <p:sldId id="284" r:id="rId23"/>
    <p:sldId id="285" r:id="rId24"/>
    <p:sldId id="286" r:id="rId25"/>
    <p:sldId id="288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B3C74-C85B-3846-8B2F-582FBE1DA79A}" v="546" dt="2022-04-10T19:22:42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8EF14-8618-4C5C-BD7F-96CBDA3AB3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788265-F3A7-4B65-839C-FE927F095691}">
      <dgm:prSet/>
      <dgm:spPr/>
      <dgm:t>
        <a:bodyPr/>
        <a:lstStyle/>
        <a:p>
          <a:pPr algn="just"/>
          <a:r>
            <a:rPr lang="en-US" dirty="0"/>
            <a:t>Diabetes is a chronical illness that is caused due to increase in blood glucose levels in human body. </a:t>
          </a:r>
        </a:p>
      </dgm:t>
    </dgm:pt>
    <dgm:pt modelId="{D699135D-3EED-4956-A034-B34BD05661E4}" type="parTrans" cxnId="{BD935749-932F-470D-B894-63BC5AEFD28E}">
      <dgm:prSet/>
      <dgm:spPr/>
      <dgm:t>
        <a:bodyPr/>
        <a:lstStyle/>
        <a:p>
          <a:pPr algn="just"/>
          <a:endParaRPr lang="en-US"/>
        </a:p>
      </dgm:t>
    </dgm:pt>
    <dgm:pt modelId="{56805A88-53E3-473C-9B30-ACD3F8E8CD1D}" type="sibTrans" cxnId="{BD935749-932F-470D-B894-63BC5AEFD28E}">
      <dgm:prSet/>
      <dgm:spPr/>
      <dgm:t>
        <a:bodyPr/>
        <a:lstStyle/>
        <a:p>
          <a:pPr algn="just"/>
          <a:endParaRPr lang="en-US"/>
        </a:p>
      </dgm:t>
    </dgm:pt>
    <dgm:pt modelId="{B7420878-513B-43DC-8794-05468280F4F3}">
      <dgm:prSet/>
      <dgm:spPr/>
      <dgm:t>
        <a:bodyPr/>
        <a:lstStyle/>
        <a:p>
          <a:pPr algn="just"/>
          <a:r>
            <a:rPr lang="en-US"/>
            <a:t>It is triggered when the body fails to generate required amount of insulin in blood. </a:t>
          </a:r>
        </a:p>
      </dgm:t>
    </dgm:pt>
    <dgm:pt modelId="{217D73A1-77BF-4508-9E91-56759AE49D60}" type="parTrans" cxnId="{F7E6EF1F-9497-4591-A43D-1165867B7199}">
      <dgm:prSet/>
      <dgm:spPr/>
      <dgm:t>
        <a:bodyPr/>
        <a:lstStyle/>
        <a:p>
          <a:pPr algn="just"/>
          <a:endParaRPr lang="en-US"/>
        </a:p>
      </dgm:t>
    </dgm:pt>
    <dgm:pt modelId="{888D20F9-A24F-4430-85FE-B61C4BE154CC}" type="sibTrans" cxnId="{F7E6EF1F-9497-4591-A43D-1165867B7199}">
      <dgm:prSet/>
      <dgm:spPr/>
      <dgm:t>
        <a:bodyPr/>
        <a:lstStyle/>
        <a:p>
          <a:pPr algn="just"/>
          <a:endParaRPr lang="en-US"/>
        </a:p>
      </dgm:t>
    </dgm:pt>
    <dgm:pt modelId="{0E8D38BA-542B-4BD7-BCDD-A436687EAF30}">
      <dgm:prSet/>
      <dgm:spPr/>
      <dgm:t>
        <a:bodyPr/>
        <a:lstStyle/>
        <a:p>
          <a:pPr algn="just"/>
          <a:r>
            <a:rPr lang="en-US"/>
            <a:t>Many health factors contribute for a person to be diagnosed with diabetes. </a:t>
          </a:r>
        </a:p>
      </dgm:t>
    </dgm:pt>
    <dgm:pt modelId="{78D1B882-6C71-468E-A6AA-1E99A4633DE9}" type="parTrans" cxnId="{0B6F368E-5671-48E8-9F2B-9ADDD7D9127B}">
      <dgm:prSet/>
      <dgm:spPr/>
      <dgm:t>
        <a:bodyPr/>
        <a:lstStyle/>
        <a:p>
          <a:pPr algn="just"/>
          <a:endParaRPr lang="en-US"/>
        </a:p>
      </dgm:t>
    </dgm:pt>
    <dgm:pt modelId="{362D81D5-FCFB-4EF1-A942-B21ED74C818C}" type="sibTrans" cxnId="{0B6F368E-5671-48E8-9F2B-9ADDD7D9127B}">
      <dgm:prSet/>
      <dgm:spPr/>
      <dgm:t>
        <a:bodyPr/>
        <a:lstStyle/>
        <a:p>
          <a:pPr algn="just"/>
          <a:endParaRPr lang="en-US"/>
        </a:p>
      </dgm:t>
    </dgm:pt>
    <dgm:pt modelId="{0DA328DD-E044-4ECF-8BD8-49046D964DDA}">
      <dgm:prSet/>
      <dgm:spPr/>
      <dgm:t>
        <a:bodyPr/>
        <a:lstStyle/>
        <a:p>
          <a:pPr algn="just"/>
          <a:r>
            <a:rPr lang="en-US"/>
            <a:t>If left untreated, it can cause serious health complications. </a:t>
          </a:r>
        </a:p>
      </dgm:t>
    </dgm:pt>
    <dgm:pt modelId="{260927C1-4EB2-48EC-9517-1E7F95E88A36}" type="parTrans" cxnId="{FB84752F-EE61-4001-8A57-23F23E3AF818}">
      <dgm:prSet/>
      <dgm:spPr/>
      <dgm:t>
        <a:bodyPr/>
        <a:lstStyle/>
        <a:p>
          <a:pPr algn="just"/>
          <a:endParaRPr lang="en-US"/>
        </a:p>
      </dgm:t>
    </dgm:pt>
    <dgm:pt modelId="{E256406F-65F6-4399-8957-E352E25FC192}" type="sibTrans" cxnId="{FB84752F-EE61-4001-8A57-23F23E3AF818}">
      <dgm:prSet/>
      <dgm:spPr/>
      <dgm:t>
        <a:bodyPr/>
        <a:lstStyle/>
        <a:p>
          <a:pPr algn="just"/>
          <a:endParaRPr lang="en-US"/>
        </a:p>
      </dgm:t>
    </dgm:pt>
    <dgm:pt modelId="{035FCD8F-59C9-224A-9B96-6EA768AA1335}" type="pres">
      <dgm:prSet presAssocID="{6018EF14-8618-4C5C-BD7F-96CBDA3AB38A}" presName="vert0" presStyleCnt="0">
        <dgm:presLayoutVars>
          <dgm:dir/>
          <dgm:animOne val="branch"/>
          <dgm:animLvl val="lvl"/>
        </dgm:presLayoutVars>
      </dgm:prSet>
      <dgm:spPr/>
    </dgm:pt>
    <dgm:pt modelId="{EC8B5FBC-88DE-5A4B-BA84-FAA2E4C00215}" type="pres">
      <dgm:prSet presAssocID="{8E788265-F3A7-4B65-839C-FE927F095691}" presName="thickLine" presStyleLbl="alignNode1" presStyleIdx="0" presStyleCnt="4"/>
      <dgm:spPr/>
    </dgm:pt>
    <dgm:pt modelId="{7A99C1A3-AD53-A340-AE24-CDFA7996B185}" type="pres">
      <dgm:prSet presAssocID="{8E788265-F3A7-4B65-839C-FE927F095691}" presName="horz1" presStyleCnt="0"/>
      <dgm:spPr/>
    </dgm:pt>
    <dgm:pt modelId="{6293669A-3D0A-494E-BB99-58131FA9A059}" type="pres">
      <dgm:prSet presAssocID="{8E788265-F3A7-4B65-839C-FE927F095691}" presName="tx1" presStyleLbl="revTx" presStyleIdx="0" presStyleCnt="4"/>
      <dgm:spPr/>
    </dgm:pt>
    <dgm:pt modelId="{7ADA3300-AF78-8E43-9F53-C64A468BCA27}" type="pres">
      <dgm:prSet presAssocID="{8E788265-F3A7-4B65-839C-FE927F095691}" presName="vert1" presStyleCnt="0"/>
      <dgm:spPr/>
    </dgm:pt>
    <dgm:pt modelId="{8535CD34-8CC8-C144-97F1-E0DFE8F4134D}" type="pres">
      <dgm:prSet presAssocID="{B7420878-513B-43DC-8794-05468280F4F3}" presName="thickLine" presStyleLbl="alignNode1" presStyleIdx="1" presStyleCnt="4"/>
      <dgm:spPr/>
    </dgm:pt>
    <dgm:pt modelId="{1668937F-73B4-164F-9311-B77719F2DEFC}" type="pres">
      <dgm:prSet presAssocID="{B7420878-513B-43DC-8794-05468280F4F3}" presName="horz1" presStyleCnt="0"/>
      <dgm:spPr/>
    </dgm:pt>
    <dgm:pt modelId="{886F9738-9AFA-6848-A8AD-B33500B3E5CD}" type="pres">
      <dgm:prSet presAssocID="{B7420878-513B-43DC-8794-05468280F4F3}" presName="tx1" presStyleLbl="revTx" presStyleIdx="1" presStyleCnt="4"/>
      <dgm:spPr/>
    </dgm:pt>
    <dgm:pt modelId="{8116CDDE-64C4-DC4C-808F-D7BBCDD0F3D2}" type="pres">
      <dgm:prSet presAssocID="{B7420878-513B-43DC-8794-05468280F4F3}" presName="vert1" presStyleCnt="0"/>
      <dgm:spPr/>
    </dgm:pt>
    <dgm:pt modelId="{C029B0E1-54B4-EC43-8D46-ADDC1A696BA7}" type="pres">
      <dgm:prSet presAssocID="{0E8D38BA-542B-4BD7-BCDD-A436687EAF30}" presName="thickLine" presStyleLbl="alignNode1" presStyleIdx="2" presStyleCnt="4"/>
      <dgm:spPr/>
    </dgm:pt>
    <dgm:pt modelId="{42AE6D1A-A5A4-FD45-8170-6182BC32C36F}" type="pres">
      <dgm:prSet presAssocID="{0E8D38BA-542B-4BD7-BCDD-A436687EAF30}" presName="horz1" presStyleCnt="0"/>
      <dgm:spPr/>
    </dgm:pt>
    <dgm:pt modelId="{814095B4-4F7D-0946-9BFE-D1A6F7C17481}" type="pres">
      <dgm:prSet presAssocID="{0E8D38BA-542B-4BD7-BCDD-A436687EAF30}" presName="tx1" presStyleLbl="revTx" presStyleIdx="2" presStyleCnt="4"/>
      <dgm:spPr/>
    </dgm:pt>
    <dgm:pt modelId="{35F1AD00-6927-304F-AEE9-C51E0965B366}" type="pres">
      <dgm:prSet presAssocID="{0E8D38BA-542B-4BD7-BCDD-A436687EAF30}" presName="vert1" presStyleCnt="0"/>
      <dgm:spPr/>
    </dgm:pt>
    <dgm:pt modelId="{DF063F36-BE7B-E340-A323-5258B23E6D21}" type="pres">
      <dgm:prSet presAssocID="{0DA328DD-E044-4ECF-8BD8-49046D964DDA}" presName="thickLine" presStyleLbl="alignNode1" presStyleIdx="3" presStyleCnt="4"/>
      <dgm:spPr/>
    </dgm:pt>
    <dgm:pt modelId="{10CE092E-9CAD-B846-B80B-8201A06B510B}" type="pres">
      <dgm:prSet presAssocID="{0DA328DD-E044-4ECF-8BD8-49046D964DDA}" presName="horz1" presStyleCnt="0"/>
      <dgm:spPr/>
    </dgm:pt>
    <dgm:pt modelId="{D5534961-1542-AB44-979C-4B662487C6A8}" type="pres">
      <dgm:prSet presAssocID="{0DA328DD-E044-4ECF-8BD8-49046D964DDA}" presName="tx1" presStyleLbl="revTx" presStyleIdx="3" presStyleCnt="4"/>
      <dgm:spPr/>
    </dgm:pt>
    <dgm:pt modelId="{FAAD93B8-E1B8-3D41-9B82-680B0DD3D343}" type="pres">
      <dgm:prSet presAssocID="{0DA328DD-E044-4ECF-8BD8-49046D964DDA}" presName="vert1" presStyleCnt="0"/>
      <dgm:spPr/>
    </dgm:pt>
  </dgm:ptLst>
  <dgm:cxnLst>
    <dgm:cxn modelId="{F7E6EF1F-9497-4591-A43D-1165867B7199}" srcId="{6018EF14-8618-4C5C-BD7F-96CBDA3AB38A}" destId="{B7420878-513B-43DC-8794-05468280F4F3}" srcOrd="1" destOrd="0" parTransId="{217D73A1-77BF-4508-9E91-56759AE49D60}" sibTransId="{888D20F9-A24F-4430-85FE-B61C4BE154CC}"/>
    <dgm:cxn modelId="{FB84752F-EE61-4001-8A57-23F23E3AF818}" srcId="{6018EF14-8618-4C5C-BD7F-96CBDA3AB38A}" destId="{0DA328DD-E044-4ECF-8BD8-49046D964DDA}" srcOrd="3" destOrd="0" parTransId="{260927C1-4EB2-48EC-9517-1E7F95E88A36}" sibTransId="{E256406F-65F6-4399-8957-E352E25FC192}"/>
    <dgm:cxn modelId="{BD935749-932F-470D-B894-63BC5AEFD28E}" srcId="{6018EF14-8618-4C5C-BD7F-96CBDA3AB38A}" destId="{8E788265-F3A7-4B65-839C-FE927F095691}" srcOrd="0" destOrd="0" parTransId="{D699135D-3EED-4956-A034-B34BD05661E4}" sibTransId="{56805A88-53E3-473C-9B30-ACD3F8E8CD1D}"/>
    <dgm:cxn modelId="{E2933C67-42F0-E642-A50C-10669A9FCF40}" type="presOf" srcId="{0DA328DD-E044-4ECF-8BD8-49046D964DDA}" destId="{D5534961-1542-AB44-979C-4B662487C6A8}" srcOrd="0" destOrd="0" presId="urn:microsoft.com/office/officeart/2008/layout/LinedList"/>
    <dgm:cxn modelId="{A7950989-6BB7-994F-B157-4E128317D6F5}" type="presOf" srcId="{6018EF14-8618-4C5C-BD7F-96CBDA3AB38A}" destId="{035FCD8F-59C9-224A-9B96-6EA768AA1335}" srcOrd="0" destOrd="0" presId="urn:microsoft.com/office/officeart/2008/layout/LinedList"/>
    <dgm:cxn modelId="{0B6F368E-5671-48E8-9F2B-9ADDD7D9127B}" srcId="{6018EF14-8618-4C5C-BD7F-96CBDA3AB38A}" destId="{0E8D38BA-542B-4BD7-BCDD-A436687EAF30}" srcOrd="2" destOrd="0" parTransId="{78D1B882-6C71-468E-A6AA-1E99A4633DE9}" sibTransId="{362D81D5-FCFB-4EF1-A942-B21ED74C818C}"/>
    <dgm:cxn modelId="{E444DAAB-1C9C-6745-9A6B-9DCF5640DC87}" type="presOf" srcId="{8E788265-F3A7-4B65-839C-FE927F095691}" destId="{6293669A-3D0A-494E-BB99-58131FA9A059}" srcOrd="0" destOrd="0" presId="urn:microsoft.com/office/officeart/2008/layout/LinedList"/>
    <dgm:cxn modelId="{6A6065CC-E27E-9845-B838-156322D97BD0}" type="presOf" srcId="{B7420878-513B-43DC-8794-05468280F4F3}" destId="{886F9738-9AFA-6848-A8AD-B33500B3E5CD}" srcOrd="0" destOrd="0" presId="urn:microsoft.com/office/officeart/2008/layout/LinedList"/>
    <dgm:cxn modelId="{AC8176FE-5F02-624A-9EF5-99CF42BAE993}" type="presOf" srcId="{0E8D38BA-542B-4BD7-BCDD-A436687EAF30}" destId="{814095B4-4F7D-0946-9BFE-D1A6F7C17481}" srcOrd="0" destOrd="0" presId="urn:microsoft.com/office/officeart/2008/layout/LinedList"/>
    <dgm:cxn modelId="{97CCAFED-16A8-0849-80AF-4AC12FCA7C51}" type="presParOf" srcId="{035FCD8F-59C9-224A-9B96-6EA768AA1335}" destId="{EC8B5FBC-88DE-5A4B-BA84-FAA2E4C00215}" srcOrd="0" destOrd="0" presId="urn:microsoft.com/office/officeart/2008/layout/LinedList"/>
    <dgm:cxn modelId="{2C93F288-8A03-2247-812B-19FBFAD3357B}" type="presParOf" srcId="{035FCD8F-59C9-224A-9B96-6EA768AA1335}" destId="{7A99C1A3-AD53-A340-AE24-CDFA7996B185}" srcOrd="1" destOrd="0" presId="urn:microsoft.com/office/officeart/2008/layout/LinedList"/>
    <dgm:cxn modelId="{4761DCD3-6CFC-F94B-92FC-7938FDF50E99}" type="presParOf" srcId="{7A99C1A3-AD53-A340-AE24-CDFA7996B185}" destId="{6293669A-3D0A-494E-BB99-58131FA9A059}" srcOrd="0" destOrd="0" presId="urn:microsoft.com/office/officeart/2008/layout/LinedList"/>
    <dgm:cxn modelId="{F572B12B-8F0F-C549-B4A0-3CC7190F044B}" type="presParOf" srcId="{7A99C1A3-AD53-A340-AE24-CDFA7996B185}" destId="{7ADA3300-AF78-8E43-9F53-C64A468BCA27}" srcOrd="1" destOrd="0" presId="urn:microsoft.com/office/officeart/2008/layout/LinedList"/>
    <dgm:cxn modelId="{2945A011-00C8-B14F-8A9D-6A7936E7BF40}" type="presParOf" srcId="{035FCD8F-59C9-224A-9B96-6EA768AA1335}" destId="{8535CD34-8CC8-C144-97F1-E0DFE8F4134D}" srcOrd="2" destOrd="0" presId="urn:microsoft.com/office/officeart/2008/layout/LinedList"/>
    <dgm:cxn modelId="{7799E1D8-56D5-D74D-A3AD-0D64733E70A9}" type="presParOf" srcId="{035FCD8F-59C9-224A-9B96-6EA768AA1335}" destId="{1668937F-73B4-164F-9311-B77719F2DEFC}" srcOrd="3" destOrd="0" presId="urn:microsoft.com/office/officeart/2008/layout/LinedList"/>
    <dgm:cxn modelId="{91387F3F-74E9-D54D-9EA7-A29655F20A21}" type="presParOf" srcId="{1668937F-73B4-164F-9311-B77719F2DEFC}" destId="{886F9738-9AFA-6848-A8AD-B33500B3E5CD}" srcOrd="0" destOrd="0" presId="urn:microsoft.com/office/officeart/2008/layout/LinedList"/>
    <dgm:cxn modelId="{C8B62E71-E921-DA45-9380-5D3DC34B1D9E}" type="presParOf" srcId="{1668937F-73B4-164F-9311-B77719F2DEFC}" destId="{8116CDDE-64C4-DC4C-808F-D7BBCDD0F3D2}" srcOrd="1" destOrd="0" presId="urn:microsoft.com/office/officeart/2008/layout/LinedList"/>
    <dgm:cxn modelId="{9ACF2084-ED0C-0549-BB02-FC897C1C45FB}" type="presParOf" srcId="{035FCD8F-59C9-224A-9B96-6EA768AA1335}" destId="{C029B0E1-54B4-EC43-8D46-ADDC1A696BA7}" srcOrd="4" destOrd="0" presId="urn:microsoft.com/office/officeart/2008/layout/LinedList"/>
    <dgm:cxn modelId="{0E8D7E1C-89C1-B641-A3B9-182B5DCD417A}" type="presParOf" srcId="{035FCD8F-59C9-224A-9B96-6EA768AA1335}" destId="{42AE6D1A-A5A4-FD45-8170-6182BC32C36F}" srcOrd="5" destOrd="0" presId="urn:microsoft.com/office/officeart/2008/layout/LinedList"/>
    <dgm:cxn modelId="{8436994A-52B3-014C-9EA3-16E55B8E91EF}" type="presParOf" srcId="{42AE6D1A-A5A4-FD45-8170-6182BC32C36F}" destId="{814095B4-4F7D-0946-9BFE-D1A6F7C17481}" srcOrd="0" destOrd="0" presId="urn:microsoft.com/office/officeart/2008/layout/LinedList"/>
    <dgm:cxn modelId="{F2D08EAA-5CC4-F540-931B-7424EEA8DF4A}" type="presParOf" srcId="{42AE6D1A-A5A4-FD45-8170-6182BC32C36F}" destId="{35F1AD00-6927-304F-AEE9-C51E0965B366}" srcOrd="1" destOrd="0" presId="urn:microsoft.com/office/officeart/2008/layout/LinedList"/>
    <dgm:cxn modelId="{18CFC735-0A0C-6445-BF46-AC64A5EF1D11}" type="presParOf" srcId="{035FCD8F-59C9-224A-9B96-6EA768AA1335}" destId="{DF063F36-BE7B-E340-A323-5258B23E6D21}" srcOrd="6" destOrd="0" presId="urn:microsoft.com/office/officeart/2008/layout/LinedList"/>
    <dgm:cxn modelId="{77F4F424-63FE-164A-A74A-A0DD454414B4}" type="presParOf" srcId="{035FCD8F-59C9-224A-9B96-6EA768AA1335}" destId="{10CE092E-9CAD-B846-B80B-8201A06B510B}" srcOrd="7" destOrd="0" presId="urn:microsoft.com/office/officeart/2008/layout/LinedList"/>
    <dgm:cxn modelId="{489A11D5-6A14-9043-B408-1FF74CE783DA}" type="presParOf" srcId="{10CE092E-9CAD-B846-B80B-8201A06B510B}" destId="{D5534961-1542-AB44-979C-4B662487C6A8}" srcOrd="0" destOrd="0" presId="urn:microsoft.com/office/officeart/2008/layout/LinedList"/>
    <dgm:cxn modelId="{DC8D45E3-205C-E44F-A7EE-5183540613AD}" type="presParOf" srcId="{10CE092E-9CAD-B846-B80B-8201A06B510B}" destId="{FAAD93B8-E1B8-3D41-9B82-680B0DD3D3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B5FBC-88DE-5A4B-BA84-FAA2E4C00215}">
      <dsp:nvSpPr>
        <dsp:cNvPr id="0" name=""/>
        <dsp:cNvSpPr/>
      </dsp:nvSpPr>
      <dsp:spPr>
        <a:xfrm>
          <a:off x="0" y="0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3669A-3D0A-494E-BB99-58131FA9A059}">
      <dsp:nvSpPr>
        <dsp:cNvPr id="0" name=""/>
        <dsp:cNvSpPr/>
      </dsp:nvSpPr>
      <dsp:spPr>
        <a:xfrm>
          <a:off x="0" y="0"/>
          <a:ext cx="8825659" cy="81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Diabetes is a chronical illness that is caused due to increase in blood glucose levels in human body. </a:t>
          </a:r>
        </a:p>
      </dsp:txBody>
      <dsp:txXfrm>
        <a:off x="0" y="0"/>
        <a:ext cx="8825659" cy="815464"/>
      </dsp:txXfrm>
    </dsp:sp>
    <dsp:sp modelId="{8535CD34-8CC8-C144-97F1-E0DFE8F4134D}">
      <dsp:nvSpPr>
        <dsp:cNvPr id="0" name=""/>
        <dsp:cNvSpPr/>
      </dsp:nvSpPr>
      <dsp:spPr>
        <a:xfrm>
          <a:off x="0" y="815464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F9738-9AFA-6848-A8AD-B33500B3E5CD}">
      <dsp:nvSpPr>
        <dsp:cNvPr id="0" name=""/>
        <dsp:cNvSpPr/>
      </dsp:nvSpPr>
      <dsp:spPr>
        <a:xfrm>
          <a:off x="0" y="815464"/>
          <a:ext cx="8825659" cy="81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triggered when the body fails to generate required amount of insulin in blood. </a:t>
          </a:r>
        </a:p>
      </dsp:txBody>
      <dsp:txXfrm>
        <a:off x="0" y="815464"/>
        <a:ext cx="8825659" cy="815464"/>
      </dsp:txXfrm>
    </dsp:sp>
    <dsp:sp modelId="{C029B0E1-54B4-EC43-8D46-ADDC1A696BA7}">
      <dsp:nvSpPr>
        <dsp:cNvPr id="0" name=""/>
        <dsp:cNvSpPr/>
      </dsp:nvSpPr>
      <dsp:spPr>
        <a:xfrm>
          <a:off x="0" y="1630928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095B4-4F7D-0946-9BFE-D1A6F7C17481}">
      <dsp:nvSpPr>
        <dsp:cNvPr id="0" name=""/>
        <dsp:cNvSpPr/>
      </dsp:nvSpPr>
      <dsp:spPr>
        <a:xfrm>
          <a:off x="0" y="1630928"/>
          <a:ext cx="8825659" cy="81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Many health factors contribute for a person to be diagnosed with diabetes. </a:t>
          </a:r>
        </a:p>
      </dsp:txBody>
      <dsp:txXfrm>
        <a:off x="0" y="1630928"/>
        <a:ext cx="8825659" cy="815464"/>
      </dsp:txXfrm>
    </dsp:sp>
    <dsp:sp modelId="{DF063F36-BE7B-E340-A323-5258B23E6D21}">
      <dsp:nvSpPr>
        <dsp:cNvPr id="0" name=""/>
        <dsp:cNvSpPr/>
      </dsp:nvSpPr>
      <dsp:spPr>
        <a:xfrm>
          <a:off x="0" y="2446392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34961-1542-AB44-979C-4B662487C6A8}">
      <dsp:nvSpPr>
        <dsp:cNvPr id="0" name=""/>
        <dsp:cNvSpPr/>
      </dsp:nvSpPr>
      <dsp:spPr>
        <a:xfrm>
          <a:off x="0" y="2446392"/>
          <a:ext cx="8825659" cy="81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left untreated, it can cause serious health complications. </a:t>
          </a:r>
        </a:p>
      </dsp:txBody>
      <dsp:txXfrm>
        <a:off x="0" y="2446392"/>
        <a:ext cx="8825659" cy="81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BB12-7140-F646-9E27-BB17FC9CB03B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BE60-4C23-4945-94D3-B802B1C4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7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76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7923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56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72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60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04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7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GB"/>
              <a:t>11/04/2022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0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C6DF-00A5-B244-91B9-1D34FD89D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using 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methods.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E0044-C396-D445-9ADD-70DBAC06E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Student name: </a:t>
            </a:r>
            <a:r>
              <a:rPr lang="en-US" sz="2000" dirty="0"/>
              <a:t>Rohith </a:t>
            </a:r>
            <a:r>
              <a:rPr lang="en-US" sz="2000" dirty="0" err="1"/>
              <a:t>Chityala</a:t>
            </a:r>
            <a:endParaRPr lang="en-US" sz="2000" dirty="0"/>
          </a:p>
          <a:p>
            <a:pPr algn="ctr"/>
            <a:r>
              <a:rPr lang="en-US" sz="2000" b="1" dirty="0"/>
              <a:t>Supervisor name: </a:t>
            </a:r>
            <a:r>
              <a:rPr lang="en-US" sz="2000" dirty="0"/>
              <a:t>Dr. Rochelle </a:t>
            </a:r>
            <a:r>
              <a:rPr lang="en-US" sz="2000" dirty="0" err="1"/>
              <a:t>sassman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3AA4-7888-0F46-8A19-E5B7E585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85740"/>
            <a:ext cx="5437354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B31166"/>
                </a:solidFill>
              </a:rPr>
              <a:t>10013258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4D76-AAF9-174E-9C69-CE6C2677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rgbClr val="B31166"/>
                </a:solidFill>
              </a:rPr>
              <a:pPr algn="r">
                <a:spcAft>
                  <a:spcPts val="600"/>
                </a:spcAft>
              </a:pPr>
              <a:t>1</a:t>
            </a:fld>
            <a:endParaRPr lang="en-US" sz="100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CF89395E-9767-6D43-9102-699A10A5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18" y="1059025"/>
            <a:ext cx="6449956" cy="473995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b="1" dirty="0">
                <a:solidFill>
                  <a:schemeClr val="tx1"/>
                </a:solidFill>
              </a:rPr>
              <a:t>A deep learning approach based on convolutional LSTM for detecting diabetes - Rahman, M., Islam, D., Mukti, R., &amp; </a:t>
            </a:r>
            <a:r>
              <a:rPr lang="en-GB" b="1" dirty="0" err="1">
                <a:solidFill>
                  <a:schemeClr val="tx1"/>
                </a:solidFill>
              </a:rPr>
              <a:t>Saha</a:t>
            </a:r>
            <a:endParaRPr lang="en-GB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Different Deep Learning techniques used – CNN, LSTM, Conv-LSTM, and CNN-LSTM.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Performed hyperparameter optimization using Grid Search algorithm to find the optimal parameters. (Glucose, Age, BMI, Insulin, and Blood pressure)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Best model – Conv-LSTM with accuracy of 91.38%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This accuracy is further improved to 97.26% by performing cross-validation technique.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2464F-BCA4-7847-B3F5-CFFC68F4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10013258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E3D21-F8D8-3547-975C-EDD6B1AB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38" y="610622"/>
            <a:ext cx="685802" cy="7666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Artificial Intelligence with solid fill">
            <a:extLst>
              <a:ext uri="{FF2B5EF4-FFF2-40B4-BE49-F238E27FC236}">
                <a16:creationId xmlns:a16="http://schemas.microsoft.com/office/drawing/2014/main" id="{9A115E02-7C5B-714E-9A7A-A2438223A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821" y="2171700"/>
            <a:ext cx="2357438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9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Freeform: Shape 13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15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47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EE1EF-8B1E-934A-860A-67713323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6F849EF-3F9A-724A-B095-5B29C218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233" y="2603500"/>
            <a:ext cx="8417535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/>
              <a:t>A Comparative Analysis of Early-stage Diabetes Prediction using Machine Learning and Deep Learning Approach - </a:t>
            </a:r>
            <a:r>
              <a:rPr lang="en-GB" b="1" dirty="0" err="1"/>
              <a:t>Refat</a:t>
            </a:r>
            <a:r>
              <a:rPr lang="en-GB" b="1" dirty="0"/>
              <a:t>, M., Amin, M., Kaushal, C., </a:t>
            </a:r>
            <a:r>
              <a:rPr lang="en-GB" b="1" dirty="0" err="1"/>
              <a:t>Yeasmin</a:t>
            </a:r>
            <a:r>
              <a:rPr lang="en-GB" b="1" dirty="0"/>
              <a:t>, M., &amp; Islam, M.</a:t>
            </a:r>
          </a:p>
          <a:p>
            <a:pPr algn="just"/>
            <a:r>
              <a:rPr lang="en-GB" dirty="0"/>
              <a:t>Dataset used is a collection of 17 different health factors of 520 patients in Bangladesh. </a:t>
            </a:r>
          </a:p>
          <a:p>
            <a:pPr algn="just"/>
            <a:r>
              <a:rPr lang="en-GB" dirty="0"/>
              <a:t>Both Machine learning and Deep learning algorithms are used. </a:t>
            </a:r>
          </a:p>
          <a:p>
            <a:pPr algn="just"/>
            <a:r>
              <a:rPr lang="en-GB" dirty="0" err="1"/>
              <a:t>XGBoost</a:t>
            </a:r>
            <a:r>
              <a:rPr lang="en-GB" dirty="0"/>
              <a:t> showed state-of-the-art performance among ML models with 100% accuracy. </a:t>
            </a:r>
          </a:p>
          <a:p>
            <a:pPr algn="just"/>
            <a:r>
              <a:rPr lang="en-GB" dirty="0"/>
              <a:t>LSTM scored an accuracy of 92% among DL models used. </a:t>
            </a:r>
          </a:p>
          <a:p>
            <a:pPr algn="just"/>
            <a:endParaRPr lang="en-GB" dirty="0"/>
          </a:p>
          <a:p>
            <a:pPr marL="0" indent="0" algn="just">
              <a:buNone/>
            </a:pPr>
            <a:endParaRPr lang="en-GB" b="1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E5A4B-4697-6540-9CF8-909860D9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</p:spTree>
    <p:extLst>
      <p:ext uri="{BB962C8B-B14F-4D97-AF65-F5344CB8AC3E}">
        <p14:creationId xmlns:p14="http://schemas.microsoft.com/office/powerpoint/2010/main" val="9474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0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F8911-9BDB-F54E-B53B-0863666A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57" y="2927512"/>
            <a:ext cx="3003737" cy="717632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38" name="Rectangle 14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90A8-C6C0-F244-945A-AFDDCB4F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3171E268-DDB3-EA47-B1DB-2DB23E50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The different stages in implementing this project include: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Importing libraries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Exploratory data analysis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Filling missing values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Outlier analysis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Splitting the dataset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Model building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Model Evaluation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Comparing ML and DL algorithms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FEF1-F23D-5144-907C-7E4EE44D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10013258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96873D1-BC6B-4B4C-821A-17C5E56CB8E1}"/>
              </a:ext>
            </a:extLst>
          </p:cNvPr>
          <p:cNvSpPr/>
          <p:nvPr/>
        </p:nvSpPr>
        <p:spPr>
          <a:xfrm>
            <a:off x="9903441" y="4252317"/>
            <a:ext cx="483393" cy="241696"/>
          </a:xfrm>
          <a:custGeom>
            <a:avLst/>
            <a:gdLst>
              <a:gd name="connsiteX0" fmla="*/ 0 w 483393"/>
              <a:gd name="connsiteY0" fmla="*/ 0 h 241696"/>
              <a:gd name="connsiteX1" fmla="*/ 483394 w 483393"/>
              <a:gd name="connsiteY1" fmla="*/ 0 h 241696"/>
              <a:gd name="connsiteX2" fmla="*/ 483394 w 483393"/>
              <a:gd name="connsiteY2" fmla="*/ 241697 h 241696"/>
              <a:gd name="connsiteX3" fmla="*/ 0 w 483393"/>
              <a:gd name="connsiteY3" fmla="*/ 241697 h 2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393" h="241696">
                <a:moveTo>
                  <a:pt x="0" y="0"/>
                </a:moveTo>
                <a:lnTo>
                  <a:pt x="483394" y="0"/>
                </a:lnTo>
                <a:lnTo>
                  <a:pt x="483394" y="241697"/>
                </a:lnTo>
                <a:lnTo>
                  <a:pt x="0" y="241697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DE33BD3-6017-DD4D-BD41-1D83B8B4D341}"/>
              </a:ext>
            </a:extLst>
          </p:cNvPr>
          <p:cNvSpPr/>
          <p:nvPr/>
        </p:nvSpPr>
        <p:spPr>
          <a:xfrm>
            <a:off x="9195725" y="3654635"/>
            <a:ext cx="1070507" cy="574219"/>
          </a:xfrm>
          <a:custGeom>
            <a:avLst/>
            <a:gdLst>
              <a:gd name="connsiteX0" fmla="*/ 914885 w 1070507"/>
              <a:gd name="connsiteY0" fmla="*/ 217872 h 574219"/>
              <a:gd name="connsiteX1" fmla="*/ 914885 w 1070507"/>
              <a:gd name="connsiteY1" fmla="*/ 466475 h 574219"/>
              <a:gd name="connsiteX2" fmla="*/ 880357 w 1070507"/>
              <a:gd name="connsiteY2" fmla="*/ 431947 h 574219"/>
              <a:gd name="connsiteX3" fmla="*/ 837542 w 1070507"/>
              <a:gd name="connsiteY3" fmla="*/ 431947 h 574219"/>
              <a:gd name="connsiteX4" fmla="*/ 837542 w 1070507"/>
              <a:gd name="connsiteY4" fmla="*/ 474762 h 574219"/>
              <a:gd name="connsiteX5" fmla="*/ 928178 w 1070507"/>
              <a:gd name="connsiteY5" fmla="*/ 565398 h 574219"/>
              <a:gd name="connsiteX6" fmla="*/ 970993 w 1070507"/>
              <a:gd name="connsiteY6" fmla="*/ 565398 h 574219"/>
              <a:gd name="connsiteX7" fmla="*/ 1061629 w 1070507"/>
              <a:gd name="connsiteY7" fmla="*/ 474762 h 574219"/>
              <a:gd name="connsiteX8" fmla="*/ 1061543 w 1070507"/>
              <a:gd name="connsiteY8" fmla="*/ 431688 h 574219"/>
              <a:gd name="connsiteX9" fmla="*/ 1018469 w 1070507"/>
              <a:gd name="connsiteY9" fmla="*/ 431774 h 574219"/>
              <a:gd name="connsiteX10" fmla="*/ 983941 w 1070507"/>
              <a:gd name="connsiteY10" fmla="*/ 466302 h 574219"/>
              <a:gd name="connsiteX11" fmla="*/ 983941 w 1070507"/>
              <a:gd name="connsiteY11" fmla="*/ 148816 h 574219"/>
              <a:gd name="connsiteX12" fmla="*/ 690452 w 1070507"/>
              <a:gd name="connsiteY12" fmla="*/ 148816 h 574219"/>
              <a:gd name="connsiteX13" fmla="*/ 535075 w 1070507"/>
              <a:gd name="connsiteY13" fmla="*/ 0 h 574219"/>
              <a:gd name="connsiteX14" fmla="*/ 379699 w 1070507"/>
              <a:gd name="connsiteY14" fmla="*/ 148816 h 574219"/>
              <a:gd name="connsiteX15" fmla="*/ 86210 w 1070507"/>
              <a:gd name="connsiteY15" fmla="*/ 148816 h 574219"/>
              <a:gd name="connsiteX16" fmla="*/ 86210 w 1070507"/>
              <a:gd name="connsiteY16" fmla="*/ 466475 h 574219"/>
              <a:gd name="connsiteX17" fmla="*/ 51682 w 1070507"/>
              <a:gd name="connsiteY17" fmla="*/ 431947 h 574219"/>
              <a:gd name="connsiteX18" fmla="*/ 8867 w 1070507"/>
              <a:gd name="connsiteY18" fmla="*/ 431947 h 574219"/>
              <a:gd name="connsiteX19" fmla="*/ 8867 w 1070507"/>
              <a:gd name="connsiteY19" fmla="*/ 474762 h 574219"/>
              <a:gd name="connsiteX20" fmla="*/ 99503 w 1070507"/>
              <a:gd name="connsiteY20" fmla="*/ 565398 h 574219"/>
              <a:gd name="connsiteX21" fmla="*/ 142318 w 1070507"/>
              <a:gd name="connsiteY21" fmla="*/ 565398 h 574219"/>
              <a:gd name="connsiteX22" fmla="*/ 232954 w 1070507"/>
              <a:gd name="connsiteY22" fmla="*/ 474762 h 574219"/>
              <a:gd name="connsiteX23" fmla="*/ 232868 w 1070507"/>
              <a:gd name="connsiteY23" fmla="*/ 431688 h 574219"/>
              <a:gd name="connsiteX24" fmla="*/ 189794 w 1070507"/>
              <a:gd name="connsiteY24" fmla="*/ 431774 h 574219"/>
              <a:gd name="connsiteX25" fmla="*/ 155266 w 1070507"/>
              <a:gd name="connsiteY25" fmla="*/ 466302 h 574219"/>
              <a:gd name="connsiteX26" fmla="*/ 155266 w 1070507"/>
              <a:gd name="connsiteY26" fmla="*/ 217872 h 574219"/>
              <a:gd name="connsiteX27" fmla="*/ 379699 w 1070507"/>
              <a:gd name="connsiteY27" fmla="*/ 217872 h 574219"/>
              <a:gd name="connsiteX28" fmla="*/ 535075 w 1070507"/>
              <a:gd name="connsiteY28" fmla="*/ 373249 h 574219"/>
              <a:gd name="connsiteX29" fmla="*/ 690452 w 1070507"/>
              <a:gd name="connsiteY29" fmla="*/ 217872 h 574219"/>
              <a:gd name="connsiteX30" fmla="*/ 914885 w 1070507"/>
              <a:gd name="connsiteY30" fmla="*/ 217872 h 57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70507" h="574219">
                <a:moveTo>
                  <a:pt x="914885" y="217872"/>
                </a:moveTo>
                <a:lnTo>
                  <a:pt x="914885" y="466475"/>
                </a:lnTo>
                <a:lnTo>
                  <a:pt x="880357" y="431947"/>
                </a:lnTo>
                <a:cubicBezTo>
                  <a:pt x="868534" y="420124"/>
                  <a:pt x="849364" y="420124"/>
                  <a:pt x="837542" y="431947"/>
                </a:cubicBezTo>
                <a:cubicBezTo>
                  <a:pt x="825719" y="443769"/>
                  <a:pt x="825719" y="462939"/>
                  <a:pt x="837542" y="474762"/>
                </a:cubicBezTo>
                <a:lnTo>
                  <a:pt x="928178" y="565398"/>
                </a:lnTo>
                <a:cubicBezTo>
                  <a:pt x="940026" y="577160"/>
                  <a:pt x="959145" y="577160"/>
                  <a:pt x="970993" y="565398"/>
                </a:cubicBezTo>
                <a:lnTo>
                  <a:pt x="1061629" y="474762"/>
                </a:lnTo>
                <a:cubicBezTo>
                  <a:pt x="1073500" y="462843"/>
                  <a:pt x="1073462" y="443559"/>
                  <a:pt x="1061543" y="431688"/>
                </a:cubicBezTo>
                <a:cubicBezTo>
                  <a:pt x="1049624" y="419817"/>
                  <a:pt x="1030340" y="419855"/>
                  <a:pt x="1018469" y="431774"/>
                </a:cubicBezTo>
                <a:lnTo>
                  <a:pt x="983941" y="466302"/>
                </a:lnTo>
                <a:lnTo>
                  <a:pt x="983941" y="148816"/>
                </a:lnTo>
                <a:lnTo>
                  <a:pt x="690452" y="148816"/>
                </a:lnTo>
                <a:lnTo>
                  <a:pt x="535075" y="0"/>
                </a:lnTo>
                <a:lnTo>
                  <a:pt x="379699" y="148816"/>
                </a:lnTo>
                <a:lnTo>
                  <a:pt x="86210" y="148816"/>
                </a:lnTo>
                <a:lnTo>
                  <a:pt x="86210" y="466475"/>
                </a:lnTo>
                <a:lnTo>
                  <a:pt x="51682" y="431947"/>
                </a:lnTo>
                <a:cubicBezTo>
                  <a:pt x="39859" y="420124"/>
                  <a:pt x="20689" y="420124"/>
                  <a:pt x="8867" y="431947"/>
                </a:cubicBezTo>
                <a:cubicBezTo>
                  <a:pt x="-2956" y="443769"/>
                  <a:pt x="-2956" y="462939"/>
                  <a:pt x="8867" y="474762"/>
                </a:cubicBezTo>
                <a:lnTo>
                  <a:pt x="99503" y="565398"/>
                </a:lnTo>
                <a:cubicBezTo>
                  <a:pt x="111351" y="577160"/>
                  <a:pt x="130470" y="577160"/>
                  <a:pt x="142318" y="565398"/>
                </a:cubicBezTo>
                <a:lnTo>
                  <a:pt x="232954" y="474762"/>
                </a:lnTo>
                <a:cubicBezTo>
                  <a:pt x="244825" y="462843"/>
                  <a:pt x="244787" y="443559"/>
                  <a:pt x="232868" y="431688"/>
                </a:cubicBezTo>
                <a:cubicBezTo>
                  <a:pt x="220949" y="419817"/>
                  <a:pt x="201665" y="419855"/>
                  <a:pt x="189794" y="431774"/>
                </a:cubicBezTo>
                <a:lnTo>
                  <a:pt x="155266" y="466302"/>
                </a:lnTo>
                <a:lnTo>
                  <a:pt x="155266" y="217872"/>
                </a:lnTo>
                <a:lnTo>
                  <a:pt x="379699" y="217872"/>
                </a:lnTo>
                <a:lnTo>
                  <a:pt x="535075" y="373249"/>
                </a:lnTo>
                <a:lnTo>
                  <a:pt x="690452" y="217872"/>
                </a:lnTo>
                <a:lnTo>
                  <a:pt x="914885" y="21787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9B35DF8-E75E-8842-81E6-D41F72894894}"/>
              </a:ext>
            </a:extLst>
          </p:cNvPr>
          <p:cNvSpPr/>
          <p:nvPr/>
        </p:nvSpPr>
        <p:spPr>
          <a:xfrm>
            <a:off x="9074766" y="4252317"/>
            <a:ext cx="483393" cy="241696"/>
          </a:xfrm>
          <a:custGeom>
            <a:avLst/>
            <a:gdLst>
              <a:gd name="connsiteX0" fmla="*/ 0 w 483393"/>
              <a:gd name="connsiteY0" fmla="*/ 0 h 241696"/>
              <a:gd name="connsiteX1" fmla="*/ 483394 w 483393"/>
              <a:gd name="connsiteY1" fmla="*/ 0 h 241696"/>
              <a:gd name="connsiteX2" fmla="*/ 483394 w 483393"/>
              <a:gd name="connsiteY2" fmla="*/ 241697 h 241696"/>
              <a:gd name="connsiteX3" fmla="*/ 0 w 483393"/>
              <a:gd name="connsiteY3" fmla="*/ 241697 h 2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393" h="241696">
                <a:moveTo>
                  <a:pt x="0" y="0"/>
                </a:moveTo>
                <a:lnTo>
                  <a:pt x="483394" y="0"/>
                </a:lnTo>
                <a:lnTo>
                  <a:pt x="483394" y="241697"/>
                </a:lnTo>
                <a:lnTo>
                  <a:pt x="0" y="241697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C7EFFD2-C4BD-8942-879F-34452EDC6B81}"/>
              </a:ext>
            </a:extLst>
          </p:cNvPr>
          <p:cNvSpPr/>
          <p:nvPr/>
        </p:nvSpPr>
        <p:spPr>
          <a:xfrm>
            <a:off x="9489104" y="3078361"/>
            <a:ext cx="483393" cy="546079"/>
          </a:xfrm>
          <a:custGeom>
            <a:avLst/>
            <a:gdLst>
              <a:gd name="connsiteX0" fmla="*/ 209068 w 483393"/>
              <a:gd name="connsiteY0" fmla="*/ 440406 h 546079"/>
              <a:gd name="connsiteX1" fmla="*/ 172641 w 483393"/>
              <a:gd name="connsiteY1" fmla="*/ 403806 h 546079"/>
              <a:gd name="connsiteX2" fmla="*/ 129826 w 483393"/>
              <a:gd name="connsiteY2" fmla="*/ 403806 h 546079"/>
              <a:gd name="connsiteX3" fmla="*/ 129826 w 483393"/>
              <a:gd name="connsiteY3" fmla="*/ 446621 h 546079"/>
              <a:gd name="connsiteX4" fmla="*/ 220462 w 483393"/>
              <a:gd name="connsiteY4" fmla="*/ 537258 h 546079"/>
              <a:gd name="connsiteX5" fmla="*/ 263277 w 483393"/>
              <a:gd name="connsiteY5" fmla="*/ 537258 h 546079"/>
              <a:gd name="connsiteX6" fmla="*/ 353913 w 483393"/>
              <a:gd name="connsiteY6" fmla="*/ 446621 h 546079"/>
              <a:gd name="connsiteX7" fmla="*/ 353741 w 483393"/>
              <a:gd name="connsiteY7" fmla="*/ 403634 h 546079"/>
              <a:gd name="connsiteX8" fmla="*/ 310753 w 483393"/>
              <a:gd name="connsiteY8" fmla="*/ 403806 h 546079"/>
              <a:gd name="connsiteX9" fmla="*/ 277951 w 483393"/>
              <a:gd name="connsiteY9" fmla="*/ 436781 h 546079"/>
              <a:gd name="connsiteX10" fmla="*/ 277951 w 483393"/>
              <a:gd name="connsiteY10" fmla="*/ 241697 h 546079"/>
              <a:gd name="connsiteX11" fmla="*/ 483394 w 483393"/>
              <a:gd name="connsiteY11" fmla="*/ 241697 h 546079"/>
              <a:gd name="connsiteX12" fmla="*/ 483394 w 483393"/>
              <a:gd name="connsiteY12" fmla="*/ 0 h 546079"/>
              <a:gd name="connsiteX13" fmla="*/ 0 w 483393"/>
              <a:gd name="connsiteY13" fmla="*/ 0 h 546079"/>
              <a:gd name="connsiteX14" fmla="*/ 0 w 483393"/>
              <a:gd name="connsiteY14" fmla="*/ 241697 h 546079"/>
              <a:gd name="connsiteX15" fmla="*/ 209068 w 483393"/>
              <a:gd name="connsiteY15" fmla="*/ 241697 h 54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3393" h="546079">
                <a:moveTo>
                  <a:pt x="209068" y="440406"/>
                </a:moveTo>
                <a:lnTo>
                  <a:pt x="172641" y="403806"/>
                </a:lnTo>
                <a:cubicBezTo>
                  <a:pt x="160818" y="391984"/>
                  <a:pt x="141648" y="391984"/>
                  <a:pt x="129826" y="403806"/>
                </a:cubicBezTo>
                <a:cubicBezTo>
                  <a:pt x="118003" y="415629"/>
                  <a:pt x="118003" y="434799"/>
                  <a:pt x="129826" y="446621"/>
                </a:cubicBezTo>
                <a:lnTo>
                  <a:pt x="220462" y="537258"/>
                </a:lnTo>
                <a:cubicBezTo>
                  <a:pt x="232310" y="549020"/>
                  <a:pt x="251429" y="549020"/>
                  <a:pt x="263277" y="537258"/>
                </a:cubicBezTo>
                <a:lnTo>
                  <a:pt x="353913" y="446621"/>
                </a:lnTo>
                <a:cubicBezTo>
                  <a:pt x="365736" y="434702"/>
                  <a:pt x="365660" y="415456"/>
                  <a:pt x="353741" y="403634"/>
                </a:cubicBezTo>
                <a:cubicBezTo>
                  <a:pt x="341822" y="391811"/>
                  <a:pt x="322576" y="391887"/>
                  <a:pt x="310753" y="403806"/>
                </a:cubicBezTo>
                <a:lnTo>
                  <a:pt x="277951" y="436781"/>
                </a:lnTo>
                <a:lnTo>
                  <a:pt x="277951" y="241697"/>
                </a:lnTo>
                <a:lnTo>
                  <a:pt x="483394" y="241697"/>
                </a:lnTo>
                <a:lnTo>
                  <a:pt x="483394" y="0"/>
                </a:lnTo>
                <a:lnTo>
                  <a:pt x="0" y="0"/>
                </a:lnTo>
                <a:lnTo>
                  <a:pt x="0" y="241697"/>
                </a:lnTo>
                <a:lnTo>
                  <a:pt x="209068" y="241697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A7F2-CDEB-6746-A64C-F1266526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EEB1-1DA3-7547-B474-4C30A1E7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706" y="2468032"/>
            <a:ext cx="4787934" cy="36936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Deep Learning Methods: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Artificial Neural Network (ANN)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Convolutional Neural Network (CNN)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Long Short-Term Memory (LSTM)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7CE4-739D-2E47-99C7-95BEB551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10013258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6673A-50E8-7E47-A216-BA61134C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BDCD0D-CB2D-2340-84ED-A8BB5D8AD256}"/>
              </a:ext>
            </a:extLst>
          </p:cNvPr>
          <p:cNvSpPr txBox="1">
            <a:spLocks/>
          </p:cNvSpPr>
          <p:nvPr/>
        </p:nvSpPr>
        <p:spPr>
          <a:xfrm>
            <a:off x="1168728" y="2468032"/>
            <a:ext cx="9602911" cy="3923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600" b="1" dirty="0"/>
              <a:t>Machine Learning methods: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Decision Tree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Random Forest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Support Vector Machine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K Nearest </a:t>
            </a:r>
            <a:r>
              <a:rPr lang="en-US" sz="1600" dirty="0" err="1"/>
              <a:t>Neighbour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XGBoost</a:t>
            </a:r>
            <a:r>
              <a:rPr lang="en-US" sz="1600" dirty="0"/>
              <a:t> algorithm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Robot with solid fill">
            <a:extLst>
              <a:ext uri="{FF2B5EF4-FFF2-40B4-BE49-F238E27FC236}">
                <a16:creationId xmlns:a16="http://schemas.microsoft.com/office/drawing/2014/main" id="{61D290FA-4BC6-A74A-ACC9-B064973FD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073" y="4429935"/>
            <a:ext cx="163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10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11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1" name="Group 11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12" name="Rectangle 11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D20DB9-D0DA-C942-A468-19A20623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214" name="Content Placeholder 2">
            <a:extLst>
              <a:ext uri="{FF2B5EF4-FFF2-40B4-BE49-F238E27FC236}">
                <a16:creationId xmlns:a16="http://schemas.microsoft.com/office/drawing/2014/main" id="{DD79C95F-B3C6-5048-A45C-0D027E95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Programming Language used – Python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Tools used –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Libraries used – 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, Pandas (for data preprocessing)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Seaborn, Matplotlib (for visualizations)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Scikit-learn (for machine learning algorithms)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 (for deep learning algorithms)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B77F-5A3B-EA42-8C24-BB982EB3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10013258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1378-4542-764E-A34E-314077F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40" y="610622"/>
            <a:ext cx="685800" cy="767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27FDA2E3-D073-3541-9381-9FAE7D11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2454" y="2753216"/>
            <a:ext cx="1551445" cy="15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0">
            <a:extLst>
              <a:ext uri="{FF2B5EF4-FFF2-40B4-BE49-F238E27FC236}">
                <a16:creationId xmlns:a16="http://schemas.microsoft.com/office/drawing/2014/main" id="{3E239521-4E27-466E-9087-5C3D9CD1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FEF9F-CA25-9648-9A3B-C52BE6DD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37B4-B726-A942-9810-1313DE90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60" y="1993900"/>
            <a:ext cx="4023073" cy="40259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The PIMA Indian Diabetes dataset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It is a publicly available dataset taken from Kaggle.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The data available is of women aged 21 or above.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It consists of 768 rows and 9 columns.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There are 8 predictor variables and 1 target variable. 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BFD3DF8A-480D-4BB4-B603-B70596CFD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BD738-95C4-DA4B-BFBD-E84951CC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1239D-5A40-3044-8B4D-2D3A719E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20AC6B-4534-E746-B6F8-AD62537F8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04323"/>
              </p:ext>
            </p:extLst>
          </p:nvPr>
        </p:nvGraphicFramePr>
        <p:xfrm>
          <a:off x="5654762" y="1119174"/>
          <a:ext cx="4602491" cy="4619650"/>
        </p:xfrm>
        <a:graphic>
          <a:graphicData uri="http://schemas.openxmlformats.org/drawingml/2006/table">
            <a:tbl>
              <a:tblPr firstRow="1" bandRow="1">
                <a:noFill/>
                <a:tableStyleId>{0660B408-B3CF-4A94-85FC-2B1E0A45F4A2}</a:tableStyleId>
              </a:tblPr>
              <a:tblGrid>
                <a:gridCol w="1014246">
                  <a:extLst>
                    <a:ext uri="{9D8B030D-6E8A-4147-A177-3AD203B41FA5}">
                      <a16:colId xmlns:a16="http://schemas.microsoft.com/office/drawing/2014/main" val="1663505422"/>
                    </a:ext>
                  </a:extLst>
                </a:gridCol>
                <a:gridCol w="3588245">
                  <a:extLst>
                    <a:ext uri="{9D8B030D-6E8A-4147-A177-3AD203B41FA5}">
                      <a16:colId xmlns:a16="http://schemas.microsoft.com/office/drawing/2014/main" val="3425152187"/>
                    </a:ext>
                  </a:extLst>
                </a:gridCol>
              </a:tblGrid>
              <a:tr h="475789">
                <a:tc>
                  <a:txBody>
                    <a:bodyPr/>
                    <a:lstStyle/>
                    <a:p>
                      <a:pPr algn="ctr"/>
                      <a:r>
                        <a:rPr lang="en-US" sz="2200" b="1" cap="none" spc="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US" sz="2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051" marR="122930" marT="24586" marB="1843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cap="none" spc="0" dirty="0">
                          <a:solidFill>
                            <a:schemeClr val="tx1"/>
                          </a:solidFill>
                        </a:rPr>
                        <a:t>Name of the Variable</a:t>
                      </a:r>
                    </a:p>
                  </a:txBody>
                  <a:tcPr marL="86051" marR="122930" marT="24586" marB="1843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554300"/>
                  </a:ext>
                </a:extLst>
              </a:tr>
              <a:tr h="408130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6051" marR="122930" marT="24586" marB="1843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Pregnancies</a:t>
                      </a:r>
                    </a:p>
                  </a:txBody>
                  <a:tcPr marL="86051" marR="122930" marT="24586" marB="1843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836896"/>
                  </a:ext>
                </a:extLst>
              </a:tr>
              <a:tr h="408130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6051" marR="122930" marT="24586" marB="1843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Glucose</a:t>
                      </a:r>
                    </a:p>
                  </a:txBody>
                  <a:tcPr marL="86051" marR="122930" marT="24586" marB="1843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1530"/>
                  </a:ext>
                </a:extLst>
              </a:tr>
              <a:tr h="408130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6051" marR="122930" marT="24586" marB="1843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err="1">
                          <a:solidFill>
                            <a:schemeClr val="tx1"/>
                          </a:solidFill>
                        </a:rPr>
                        <a:t>BloodPressure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051" marR="122930" marT="24586" marB="1843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66966"/>
                  </a:ext>
                </a:extLst>
              </a:tr>
              <a:tr h="408130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6051" marR="122930" marT="24586" marB="1843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</a:rPr>
                        <a:t>SkinThickness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051" marR="122930" marT="24586" marB="1843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08413"/>
                  </a:ext>
                </a:extLst>
              </a:tr>
              <a:tr h="408130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6051" marR="122930" marT="24586" marB="1843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Insulin</a:t>
                      </a:r>
                    </a:p>
                  </a:txBody>
                  <a:tcPr marL="86051" marR="122930" marT="24586" marB="1843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034510"/>
                  </a:ext>
                </a:extLst>
              </a:tr>
              <a:tr h="408130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6051" marR="122930" marT="24586" marB="1843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BMI</a:t>
                      </a:r>
                    </a:p>
                  </a:txBody>
                  <a:tcPr marL="86051" marR="122930" marT="24586" marB="1843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96427"/>
                  </a:ext>
                </a:extLst>
              </a:tr>
              <a:tr h="408130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6051" marR="122930" marT="24586" marB="1843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err="1">
                          <a:solidFill>
                            <a:schemeClr val="tx1"/>
                          </a:solidFill>
                        </a:rPr>
                        <a:t>DiabetesPedigreeFunction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051" marR="122930" marT="24586" marB="1843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909030"/>
                  </a:ext>
                </a:extLst>
              </a:tr>
              <a:tr h="408130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6051" marR="122930" marT="24586" marB="1843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86051" marR="122930" marT="24586" marB="1843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1677"/>
                  </a:ext>
                </a:extLst>
              </a:tr>
              <a:tr h="408130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6051" marR="122930" marT="24586" marB="1843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Outcome</a:t>
                      </a:r>
                    </a:p>
                  </a:txBody>
                  <a:tcPr marL="86051" marR="122930" marT="24586" marB="1843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86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3">
            <a:extLst>
              <a:ext uri="{FF2B5EF4-FFF2-40B4-BE49-F238E27FC236}">
                <a16:creationId xmlns:a16="http://schemas.microsoft.com/office/drawing/2014/main" id="{4413A5B8-916B-4E83-AFA1-B74C4E79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9AA7DDD1-2A85-430A-9655-4246F43BB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71AB-C2D1-714D-AFAA-0992FAE0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FA9586-98B4-0841-A3A6-A664C3F52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6"/>
            <a:ext cx="6813755" cy="3752426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Target Variable: Outcome (0 or 1)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0 indicates not diabetic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1 indicates diabetic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694E76-04AE-4D4F-8C70-CC0A1D91D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1537-7E1B-2041-906D-AB27FBD7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13B1F26-9CDF-604B-BF4D-8996FC21B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5728" y="3144456"/>
            <a:ext cx="3046806" cy="27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A2A1E6A-EFFC-254D-AF6F-40D859478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1296" y="3132811"/>
            <a:ext cx="2719275" cy="27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0686A-C0DF-1941-B432-544E2341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</p:spTree>
    <p:extLst>
      <p:ext uri="{BB962C8B-B14F-4D97-AF65-F5344CB8AC3E}">
        <p14:creationId xmlns:p14="http://schemas.microsoft.com/office/powerpoint/2010/main" val="95135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98">
            <a:extLst>
              <a:ext uri="{FF2B5EF4-FFF2-40B4-BE49-F238E27FC236}">
                <a16:creationId xmlns:a16="http://schemas.microsoft.com/office/drawing/2014/main" id="{75470EA5-2C05-48AF-A34D-F5A833ECB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2" name="Group 100">
            <a:extLst>
              <a:ext uri="{FF2B5EF4-FFF2-40B4-BE49-F238E27FC236}">
                <a16:creationId xmlns:a16="http://schemas.microsoft.com/office/drawing/2014/main" id="{3E1662CF-4265-42B8-9164-9A3399A2B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3" name="Oval 101">
              <a:extLst>
                <a:ext uri="{FF2B5EF4-FFF2-40B4-BE49-F238E27FC236}">
                  <a16:creationId xmlns:a16="http://schemas.microsoft.com/office/drawing/2014/main" id="{D6814DA2-9EDA-4B17-AE01-05C72703D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Oval 102">
              <a:extLst>
                <a:ext uri="{FF2B5EF4-FFF2-40B4-BE49-F238E27FC236}">
                  <a16:creationId xmlns:a16="http://schemas.microsoft.com/office/drawing/2014/main" id="{1ECD78F6-AA0D-4913-8053-2614A70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103">
              <a:extLst>
                <a:ext uri="{FF2B5EF4-FFF2-40B4-BE49-F238E27FC236}">
                  <a16:creationId xmlns:a16="http://schemas.microsoft.com/office/drawing/2014/main" id="{80B2E05D-7533-4CA6-8AA3-2F5104DC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5">
              <a:extLst>
                <a:ext uri="{FF2B5EF4-FFF2-40B4-BE49-F238E27FC236}">
                  <a16:creationId xmlns:a16="http://schemas.microsoft.com/office/drawing/2014/main" id="{03AD4EE8-0623-49AC-B811-D27360937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7AC7BF4B-628B-435E-A6B3-78799BED1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735A9852-44FA-4EBB-BC24-738407A8C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D7F68-04EA-E043-B7B5-6DA15EB3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04" y="1063416"/>
            <a:ext cx="2942210" cy="102023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623B-2CB4-AA4C-B6D7-D8C45AA8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2597506"/>
            <a:ext cx="3624616" cy="2484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It is the process of analyzing and understanding the trends of each variable in a dataset.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Graphical representations such as histograms and boxplots are used. </a:t>
            </a:r>
          </a:p>
        </p:txBody>
      </p:sp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399E0916-402B-1646-A6CB-B5438B9B6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50" y="571499"/>
            <a:ext cx="5286962" cy="2664457"/>
          </a:xfrm>
          <a:prstGeom prst="rect">
            <a:avLst/>
          </a:prstGeom>
        </p:spPr>
      </p:pic>
      <p:sp>
        <p:nvSpPr>
          <p:cNvPr id="158" name="Rectangle 108">
            <a:extLst>
              <a:ext uri="{FF2B5EF4-FFF2-40B4-BE49-F238E27FC236}">
                <a16:creationId xmlns:a16="http://schemas.microsoft.com/office/drawing/2014/main" id="{8A726B8C-DEC0-44C1-BD32-82B70EF3B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6EFAF-5D8D-324A-9E54-D2036BCA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latin typeface="+mj-lt"/>
            </a:endParaRPr>
          </a:p>
        </p:txBody>
      </p:sp>
      <p:pic>
        <p:nvPicPr>
          <p:cNvPr id="94" name="Picture 93" descr="Chart, histogram&#10;&#10;Description automatically generated">
            <a:extLst>
              <a:ext uri="{FF2B5EF4-FFF2-40B4-BE49-F238E27FC236}">
                <a16:creationId xmlns:a16="http://schemas.microsoft.com/office/drawing/2014/main" id="{A099BCEC-7B70-3244-9337-3797C1BC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23" y="3342392"/>
            <a:ext cx="5260511" cy="259080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B81C0-0292-6F4B-B076-D81F9C6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latin typeface="+mn-lt"/>
                <a:ea typeface="+mn-ea"/>
                <a:cs typeface="+mn-cs"/>
              </a:rPr>
              <a:t>10013258</a:t>
            </a:r>
          </a:p>
        </p:txBody>
      </p:sp>
    </p:spTree>
    <p:extLst>
      <p:ext uri="{BB962C8B-B14F-4D97-AF65-F5344CB8AC3E}">
        <p14:creationId xmlns:p14="http://schemas.microsoft.com/office/powerpoint/2010/main" val="234245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A5B3A6F-2D29-4B89-8C1B-7166BDF3C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390BF8-7FD4-47AB-AAE7-7B367FE8B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C6E830-2E28-49C4-803D-52A1D2858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1A2CBB-04A3-415A-89FF-AE32DC29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579FB2B-09D8-49A0-89C2-2F7E9D5A5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5E0336F7-0F0C-4850-BD48-60746BA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467B1F-A4AC-44FB-BFA7-80FB6886C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24">
              <a:extLst>
                <a:ext uri="{FF2B5EF4-FFF2-40B4-BE49-F238E27FC236}">
                  <a16:creationId xmlns:a16="http://schemas.microsoft.com/office/drawing/2014/main" id="{9EC019B8-D9B5-45A9-874D-A742FA6C3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2DAFA2B-17B6-4B84-85CA-8B8A2DA8F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861840F-5C41-47D6-9188-97E5FFAAC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9C90F5E-CEF8-2044-BEA4-8B832D490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1100" y="1631731"/>
            <a:ext cx="4415123" cy="2417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Content Placeholder 10" descr="A picture containing table&#10;&#10;Description automatically generated">
            <a:extLst>
              <a:ext uri="{FF2B5EF4-FFF2-40B4-BE49-F238E27FC236}">
                <a16:creationId xmlns:a16="http://schemas.microsoft.com/office/drawing/2014/main" id="{ECF3D79A-AC4C-B647-8A2B-9D49ADCF5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1926" y="1603374"/>
            <a:ext cx="4415124" cy="2456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CD25-6CA2-6346-9A02-39C9E1CA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F67BE-C9F8-974A-B5C0-FD5E5D78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latin typeface="+mn-lt"/>
                <a:ea typeface="+mn-ea"/>
                <a:cs typeface="+mn-cs"/>
              </a:rPr>
              <a:t>10013258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A7414-7744-A64B-8E92-5AC014DE33E2}"/>
              </a:ext>
            </a:extLst>
          </p:cNvPr>
          <p:cNvSpPr txBox="1"/>
          <p:nvPr/>
        </p:nvSpPr>
        <p:spPr>
          <a:xfrm>
            <a:off x="3047073" y="4663541"/>
            <a:ext cx="808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Univariate analysis of BMI and Insulin </a:t>
            </a:r>
          </a:p>
        </p:txBody>
      </p:sp>
    </p:spTree>
    <p:extLst>
      <p:ext uri="{BB962C8B-B14F-4D97-AF65-F5344CB8AC3E}">
        <p14:creationId xmlns:p14="http://schemas.microsoft.com/office/powerpoint/2010/main" val="20796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2">
            <a:extLst>
              <a:ext uri="{FF2B5EF4-FFF2-40B4-BE49-F238E27FC236}">
                <a16:creationId xmlns:a16="http://schemas.microsoft.com/office/drawing/2014/main" id="{22F25159-47A9-44F7-B312-6E26A06E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FBE8CE-F048-4375-81F2-39C22C968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B552D9-BE6A-4858-B352-6E2EF9F00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4BFD0D-DC53-4A48-88D5-3846F85D2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2FC2CF-5CFE-40D3-9DC7-6D6A35C0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2E8880-2AF6-4F43-841B-53A06EF7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C0C724-AECC-440E-BD64-DC784701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F935FF3-0509-47A8-ACC5-5AF1D7D4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C58A8F7-9168-43B9-B34F-CEDE9D09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1CC479C-BBB9-4C73-BCC7-5B28F7A7D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60645D5A-C4C0-4DA7-AF04-069F6B5A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" name="Rectangle 24">
            <a:extLst>
              <a:ext uri="{FF2B5EF4-FFF2-40B4-BE49-F238E27FC236}">
                <a16:creationId xmlns:a16="http://schemas.microsoft.com/office/drawing/2014/main" id="{ED373F68-6A63-4656-B096-BD0B4076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3" name="Group 26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7EF862-E1B0-404C-AB39-79251952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209299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Removing Outliers &amp; Filling missing values </a:t>
            </a:r>
          </a:p>
        </p:txBody>
      </p:sp>
      <p:sp>
        <p:nvSpPr>
          <p:cNvPr id="105" name="TextBox 4">
            <a:extLst>
              <a:ext uri="{FF2B5EF4-FFF2-40B4-BE49-F238E27FC236}">
                <a16:creationId xmlns:a16="http://schemas.microsoft.com/office/drawing/2014/main" id="{428E96C1-BF7B-7244-AA27-6AD0D92EB218}"/>
              </a:ext>
            </a:extLst>
          </p:cNvPr>
          <p:cNvSpPr txBox="1"/>
          <p:nvPr/>
        </p:nvSpPr>
        <p:spPr>
          <a:xfrm>
            <a:off x="639098" y="2418735"/>
            <a:ext cx="6209299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</a:rPr>
              <a:t>Before outlier removal the size of the dataset is 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</a:rPr>
              <a:t>(768, 9) 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</a:rPr>
              <a:t>After removing the outliers, the size of the dataset is 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</a:rPr>
              <a:t>(748, 9)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1"/>
                </a:solidFill>
              </a:rPr>
              <a:t>Missing values: 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</a:rPr>
              <a:t>Count of </a:t>
            </a:r>
            <a:r>
              <a:rPr lang="en-US" sz="1600" dirty="0" err="1">
                <a:solidFill>
                  <a:schemeClr val="bg1"/>
                </a:solidFill>
              </a:rPr>
              <a:t>NaN</a:t>
            </a:r>
            <a:r>
              <a:rPr lang="en-US" sz="1600" dirty="0">
                <a:solidFill>
                  <a:schemeClr val="bg1"/>
                </a:solidFill>
              </a:rPr>
              <a:t> values as shown in the table. 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</a:rPr>
              <a:t>The missing values were filled with mean and median values 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" name="Rectangle 36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0776-8370-AD44-92A7-8BAE40CF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45C2F-37F3-D145-B37C-8F53D20C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10013258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F665F-758A-404E-BB84-AC6AF953B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82774"/>
              </p:ext>
            </p:extLst>
          </p:nvPr>
        </p:nvGraphicFramePr>
        <p:xfrm>
          <a:off x="7477555" y="1683976"/>
          <a:ext cx="4374921" cy="405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491">
                  <a:extLst>
                    <a:ext uri="{9D8B030D-6E8A-4147-A177-3AD203B41FA5}">
                      <a16:colId xmlns:a16="http://schemas.microsoft.com/office/drawing/2014/main" val="2219997132"/>
                    </a:ext>
                  </a:extLst>
                </a:gridCol>
                <a:gridCol w="1588430">
                  <a:extLst>
                    <a:ext uri="{9D8B030D-6E8A-4147-A177-3AD203B41FA5}">
                      <a16:colId xmlns:a16="http://schemas.microsoft.com/office/drawing/2014/main" val="3825667688"/>
                    </a:ext>
                  </a:extLst>
                </a:gridCol>
              </a:tblGrid>
              <a:tr h="8384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 of Variable</a:t>
                      </a:r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 missing values 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60127778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Pregnancies</a:t>
                      </a:r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244968841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Glucose</a:t>
                      </a:r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1323853734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BloodPressure</a:t>
                      </a:r>
                      <a:endParaRPr lang="en-US" sz="1600" dirty="0"/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1086865634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SkinThickness</a:t>
                      </a:r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224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3084888193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Insulin</a:t>
                      </a:r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366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1082146104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BMI</a:t>
                      </a:r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3195222054"/>
                  </a:ext>
                </a:extLst>
              </a:tr>
              <a:tr h="52433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DiabetesPedigreeFunction</a:t>
                      </a:r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1779916629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Age</a:t>
                      </a:r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3964342470"/>
                  </a:ext>
                </a:extLst>
              </a:tr>
              <a:tr h="3368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Outcome</a:t>
                      </a:r>
                    </a:p>
                  </a:txBody>
                  <a:tcPr marL="82726" marR="82726" marT="41363" marB="41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2726" marR="82726" marT="41363" marB="41363"/>
                </a:tc>
                <a:extLst>
                  <a:ext uri="{0D108BD9-81ED-4DB2-BD59-A6C34878D82A}">
                    <a16:rowId xmlns:a16="http://schemas.microsoft.com/office/drawing/2014/main" val="25937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9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93">
            <a:extLst>
              <a:ext uri="{FF2B5EF4-FFF2-40B4-BE49-F238E27FC236}">
                <a16:creationId xmlns:a16="http://schemas.microsoft.com/office/drawing/2014/main" id="{3E239521-4E27-466E-9087-5C3D9CD1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4" name="Rectangle 94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Oval 95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Oval 96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Oval 97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Oval 98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Oval 99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Oval 100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3" name="Rectangle 103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D4659B-55C5-3142-B4BA-56E931B5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743C0CF3-04AD-1743-A497-6B3F329B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Broad Subject area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Narrow Topic area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Relevant Existing Studies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Methodology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Research Results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Future work</a:t>
            </a:r>
          </a:p>
        </p:txBody>
      </p:sp>
      <p:pic>
        <p:nvPicPr>
          <p:cNvPr id="165" name="Graphic 90" descr="CheckList">
            <a:extLst>
              <a:ext uri="{FF2B5EF4-FFF2-40B4-BE49-F238E27FC236}">
                <a16:creationId xmlns:a16="http://schemas.microsoft.com/office/drawing/2014/main" id="{AA713D69-162E-52A8-6963-06A9769CA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1424" y="1676399"/>
            <a:ext cx="4040655" cy="4040655"/>
          </a:xfrm>
          <a:prstGeom prst="rect">
            <a:avLst/>
          </a:prstGeom>
        </p:spPr>
      </p:pic>
      <p:sp>
        <p:nvSpPr>
          <p:cNvPr id="166" name="Rectangle 106">
            <a:extLst>
              <a:ext uri="{FF2B5EF4-FFF2-40B4-BE49-F238E27FC236}">
                <a16:creationId xmlns:a16="http://schemas.microsoft.com/office/drawing/2014/main" id="{BFD3DF8A-480D-4BB4-B603-B70596CFD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B219-7C8F-C244-920A-4C9FCAB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AC5E-4EE8-124B-ACEB-A8C7A88F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</p:spTree>
    <p:extLst>
      <p:ext uri="{BB962C8B-B14F-4D97-AF65-F5344CB8AC3E}">
        <p14:creationId xmlns:p14="http://schemas.microsoft.com/office/powerpoint/2010/main" val="375461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B1583-D42D-554B-BEED-6A56E700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4C51FC5-577D-A343-9C34-CA8CE39B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8" y="2796593"/>
            <a:ext cx="5169266" cy="1561356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9619-67AF-3B44-8C88-E9105721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865" y="2952312"/>
            <a:ext cx="6551597" cy="34163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Standardization of the data :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The goal of standardizing the data is to convert it into a single scale values.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mean and variance of every attribute is made 0 and 1 by performing standardization.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It is implemented by importing </a:t>
            </a:r>
            <a:r>
              <a:rPr lang="en-US" sz="1600" dirty="0" err="1"/>
              <a:t>StandardScaler</a:t>
            </a:r>
            <a:r>
              <a:rPr lang="en-US" sz="1600" dirty="0"/>
              <a:t> library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Train-Test split: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dataset is divided into train and test sets in the ratio 70:30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F7E3C-523F-BF49-B666-6AC89CE3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962" y="6368612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10013258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3502872-4937-0342-AC6D-24F912FC8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04567"/>
              </p:ext>
            </p:extLst>
          </p:nvPr>
        </p:nvGraphicFramePr>
        <p:xfrm>
          <a:off x="1472137" y="4660462"/>
          <a:ext cx="2948768" cy="1645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02837">
                  <a:extLst>
                    <a:ext uri="{9D8B030D-6E8A-4147-A177-3AD203B41FA5}">
                      <a16:colId xmlns:a16="http://schemas.microsoft.com/office/drawing/2014/main" val="2047299011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547242785"/>
                    </a:ext>
                  </a:extLst>
                </a:gridCol>
              </a:tblGrid>
              <a:tr h="25951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Shape of </a:t>
                      </a:r>
                      <a:r>
                        <a:rPr lang="en-US" sz="1200" b="0" dirty="0" err="1"/>
                        <a:t>X_train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(523, 8)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563498"/>
                  </a:ext>
                </a:extLst>
              </a:tr>
              <a:tr h="4325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Shape of </a:t>
                      </a:r>
                      <a:r>
                        <a:rPr lang="en-US" sz="1200" b="0" dirty="0" err="1"/>
                        <a:t>X_test</a:t>
                      </a:r>
                      <a:endParaRPr lang="en-US" sz="1200" b="0" dirty="0"/>
                    </a:p>
                    <a:p>
                      <a:pPr algn="ctr"/>
                      <a:endParaRPr lang="en-US" sz="1200" b="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(225, 8)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510049"/>
                  </a:ext>
                </a:extLst>
              </a:tr>
              <a:tr h="4325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Shape of </a:t>
                      </a:r>
                      <a:r>
                        <a:rPr lang="en-US" sz="1200" b="0" dirty="0" err="1"/>
                        <a:t>y_train</a:t>
                      </a:r>
                      <a:endParaRPr lang="en-US" sz="1200" b="0" dirty="0"/>
                    </a:p>
                    <a:p>
                      <a:pPr algn="ctr"/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(523, 1)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022133"/>
                  </a:ext>
                </a:extLst>
              </a:tr>
              <a:tr h="4325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Shape of </a:t>
                      </a:r>
                      <a:r>
                        <a:rPr lang="en-US" sz="1200" b="0" dirty="0" err="1"/>
                        <a:t>y_test</a:t>
                      </a:r>
                      <a:endParaRPr lang="en-US" sz="1200" b="0" dirty="0"/>
                    </a:p>
                    <a:p>
                      <a:pPr algn="ctr"/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(225, 1)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02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6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8">
            <a:extLst>
              <a:ext uri="{FF2B5EF4-FFF2-40B4-BE49-F238E27FC236}">
                <a16:creationId xmlns:a16="http://schemas.microsoft.com/office/drawing/2014/main" id="{57E8AB56-819A-49B9-B5F6-C1096F69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57D528-A227-4B3B-9023-2F3D0781F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8901DC2-8B37-4756-A389-A0681334D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D4E0-3EA7-43AA-AE34-F34662B0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70AAAD-4EB0-43E3-8E4D-75F92B460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49D2068-B206-421D-91CC-778F558C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00A61BF-A68C-44B8-90D9-A4FB9BAED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55D1C5-E5FE-48DE-8EA7-7BA3A72E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514D1785-2D2F-4A7B-B13B-570D681DC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5E20AD47-8779-41F6-A0A5-0A36409A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677AAA6D-9071-4CA2-BEC8-F5C2E8132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23A94EDD-AB7C-4C78-A68E-AFE4CF15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13274C-590B-3042-8F5A-9C0DF076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</a:rPr>
              <a:t>Correlation Analysis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D52968-3B32-B062-3F6D-1768F1B5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Top three variables with high correlation coefficient values are: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Glucose – 0.49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BMI – 0.28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Age – 0.24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9F383D5-AE5D-BC4D-8C18-48E4FECC1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6" r="26" b="2"/>
          <a:stretch/>
        </p:blipFill>
        <p:spPr>
          <a:xfrm>
            <a:off x="5036879" y="1223070"/>
            <a:ext cx="6391533" cy="525049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EDC29B9-9A1E-484D-9BE4-A6BC330C6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40F66-3836-F644-A0D4-1BFD58F4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4911B-EC26-1944-8801-4B487808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</p:spTree>
    <p:extLst>
      <p:ext uri="{BB962C8B-B14F-4D97-AF65-F5344CB8AC3E}">
        <p14:creationId xmlns:p14="http://schemas.microsoft.com/office/powerpoint/2010/main" val="25172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E624-9D82-6D4F-8780-B4546581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63D4-11B0-6B41-9CC4-EFF77CA9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84" y="1715446"/>
            <a:ext cx="5579707" cy="4686903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Confusion matrix – True Positive, False Positive, True Negative, and False Negative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Classification Report -  Accuracy, Precision, Recall, F1-score.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AUC-ROC Score and curve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B4379-E86C-964C-9D63-E99921A3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7868E-0A42-8E4E-9A43-E93C96AC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 smtClean="0">
                <a:solidFill>
                  <a:srgbClr val="B31166"/>
                </a:solidFill>
              </a:rPr>
              <a:pPr algn="r">
                <a:spcAft>
                  <a:spcPts val="600"/>
                </a:spcAft>
              </a:pPr>
              <a:t>22</a:t>
            </a:fld>
            <a:endParaRPr lang="en-US" sz="1000">
              <a:solidFill>
                <a:srgbClr val="B31166"/>
              </a:solidFill>
            </a:endParaRPr>
          </a:p>
        </p:txBody>
      </p:sp>
      <p:pic>
        <p:nvPicPr>
          <p:cNvPr id="7" name="Graphic 6" descr="Weights Uneven with solid fill">
            <a:extLst>
              <a:ext uri="{FF2B5EF4-FFF2-40B4-BE49-F238E27FC236}">
                <a16:creationId xmlns:a16="http://schemas.microsoft.com/office/drawing/2014/main" id="{84616B38-BBF8-0843-8118-2217907F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000" y="4546987"/>
            <a:ext cx="1023439" cy="10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08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75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7" name="Rectangle 85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07241-60AB-8940-9893-45303106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688" y="494169"/>
            <a:ext cx="3411906" cy="3404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</a:t>
            </a:r>
            <a:b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grpSp>
        <p:nvGrpSpPr>
          <p:cNvPr id="98" name="Group 87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8779E-356A-2C4B-BAF9-090943B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BB44-A39E-5D42-9AD0-AB7E36FF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latin typeface="+mn-lt"/>
                <a:ea typeface="+mn-ea"/>
                <a:cs typeface="+mn-cs"/>
              </a:rPr>
              <a:t>10013258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469261-F8AA-0D4C-9827-2DC3408F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97509"/>
              </p:ext>
            </p:extLst>
          </p:nvPr>
        </p:nvGraphicFramePr>
        <p:xfrm>
          <a:off x="1074101" y="1197300"/>
          <a:ext cx="5608562" cy="44634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08046">
                  <a:extLst>
                    <a:ext uri="{9D8B030D-6E8A-4147-A177-3AD203B41FA5}">
                      <a16:colId xmlns:a16="http://schemas.microsoft.com/office/drawing/2014/main" val="655842764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264087133"/>
                    </a:ext>
                  </a:extLst>
                </a:gridCol>
                <a:gridCol w="1441628">
                  <a:extLst>
                    <a:ext uri="{9D8B030D-6E8A-4147-A177-3AD203B41FA5}">
                      <a16:colId xmlns:a16="http://schemas.microsoft.com/office/drawing/2014/main" val="3649034366"/>
                    </a:ext>
                  </a:extLst>
                </a:gridCol>
                <a:gridCol w="1441628">
                  <a:extLst>
                    <a:ext uri="{9D8B030D-6E8A-4147-A177-3AD203B41FA5}">
                      <a16:colId xmlns:a16="http://schemas.microsoft.com/office/drawing/2014/main" val="1505856432"/>
                    </a:ext>
                  </a:extLst>
                </a:gridCol>
              </a:tblGrid>
              <a:tr h="627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S.no</a:t>
                      </a:r>
                      <a:endParaRPr lang="en-GB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Model</a:t>
                      </a:r>
                      <a:endParaRPr lang="en-GB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Test accuracy</a:t>
                      </a:r>
                      <a:endParaRPr lang="en-GB" sz="1400" b="0" i="0" u="none" strike="noStrike" cap="all" spc="150">
                        <a:solidFill>
                          <a:schemeClr val="l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Train accuracy</a:t>
                      </a:r>
                      <a:endParaRPr lang="en-GB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5189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SVC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79.55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76.2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271416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78.22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88640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78.22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81.64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186907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77.3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74.7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49997"/>
                  </a:ext>
                </a:extLst>
              </a:tr>
              <a:tr h="540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Gradient Boost or XGBoost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15568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75.11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81.64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307016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74.2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80.6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375172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LSTM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73.3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73.2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56621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71.11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8014" marR="118014" marT="118014" marB="118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32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40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9015-C053-7041-89B0-5FC6ECF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Best Model – SVC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DE78E-A270-5741-AF30-4213B655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C19C-CDF3-1142-BB11-377CF2AD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9EEB52A-EAB1-B045-91C0-583FF5F7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704" y="3027566"/>
            <a:ext cx="5320680" cy="264235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386E964-E89C-FA48-9B5A-C3D8B798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90" y="2603626"/>
            <a:ext cx="3640537" cy="127418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FB80C5B-5263-594A-BFD3-AAC2762EF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032" y="4054284"/>
            <a:ext cx="2767602" cy="2366500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173837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A8DAA-253F-3741-A337-F490823B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64" y="2940332"/>
            <a:ext cx="2621734" cy="1733714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A34C6-5668-854E-B79A-7C50D065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3602-D5FD-B64D-BED6-C492D786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2" y="1449324"/>
            <a:ext cx="6488629" cy="4391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 this project, the causes and effects of diabetes are understood.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By predicting diabetes using ML and DL algorithms, its serious effects on humans can be prevented.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dataset has been analyzed by performing EDA.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Among all the algorithms used, Support Vector Classifier has shown highest accuracy of 79.5%.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Compared to deep learning models, machine learning models have shown a better accuracy.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339CE-E377-7941-8A79-1B3F54B2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10013258</a:t>
            </a:r>
          </a:p>
        </p:txBody>
      </p:sp>
    </p:spTree>
    <p:extLst>
      <p:ext uri="{BB962C8B-B14F-4D97-AF65-F5344CB8AC3E}">
        <p14:creationId xmlns:p14="http://schemas.microsoft.com/office/powerpoint/2010/main" val="110166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5" name="Rectangle 1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D8F0BA-3A62-2B44-AF89-8C7A5070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Future Work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70336C30-4A5B-6740-B72B-96181FC9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384" y="2016830"/>
            <a:ext cx="7645173" cy="3508310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With the usage of large and variety kind of data, better accuracies can be achieved.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Methods such as hyperparameter optimization can be performed to improve the accuracies.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Instead of splitting the dataset, cross-validation technique can be applied.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Research can be conducted on how the model’s performance change, by adding new data.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98D25-429C-9D48-B6C0-601D51D4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10013258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20CCF-DB14-9B41-9A42-D8E0CE6B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40" y="610622"/>
            <a:ext cx="685800" cy="767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3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4289-6862-0E4A-824A-E4F34F7F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Introduction</a:t>
            </a:r>
          </a:p>
        </p:txBody>
      </p:sp>
      <p:graphicFrame>
        <p:nvGraphicFramePr>
          <p:cNvPr id="302" name="Content Placeholder 2">
            <a:extLst>
              <a:ext uri="{FF2B5EF4-FFF2-40B4-BE49-F238E27FC236}">
                <a16:creationId xmlns:a16="http://schemas.microsoft.com/office/drawing/2014/main" id="{4721B977-1C87-E4D9-708D-C45DDD169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936312"/>
              </p:ext>
            </p:extLst>
          </p:nvPr>
        </p:nvGraphicFramePr>
        <p:xfrm>
          <a:off x="1683171" y="2781091"/>
          <a:ext cx="8825659" cy="3261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1AFC2-ABB2-064D-BD28-2BF619B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10013258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25F5-98FE-9546-B0EB-3392BA88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8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62BB-366B-D947-87C4-F0DEB774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470" y="827903"/>
            <a:ext cx="8385675" cy="4981959"/>
          </a:xfrm>
        </p:spPr>
        <p:txBody>
          <a:bodyPr anchor="ctr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EBEBEB"/>
                </a:solidFill>
              </a:rPr>
              <a:t>Data: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Data is a collection of various kinds of information that is stored in different forms.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EBEBEB"/>
                </a:solidFill>
              </a:rPr>
              <a:t>How is data being used?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Data is helping researchers and analysts to understand the trends and make decisions effectively.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EBEBEB"/>
                </a:solidFill>
              </a:rPr>
              <a:t>Data Science: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It is the concept of generating useful insights from data by performing preprocessing tasks and implementing machine learning algorithms.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EBEBEB"/>
                </a:solidFill>
              </a:rPr>
              <a:t>How is Data Science changing the world?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From predicting diseases to tackling climate change, data science is being used in broad spectrum of areas.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500" dirty="0">
              <a:solidFill>
                <a:srgbClr val="EBEBE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AA258-E81E-8040-A3CE-C12189F1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10013258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1F8AC-F5A5-DD46-9FA2-0B311C2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40" y="610622"/>
            <a:ext cx="685800" cy="767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11" name="Graphic 10" descr="Folder Search with solid fill">
            <a:extLst>
              <a:ext uri="{FF2B5EF4-FFF2-40B4-BE49-F238E27FC236}">
                <a16:creationId xmlns:a16="http://schemas.microsoft.com/office/drawing/2014/main" id="{2B0EBD2B-D65B-4740-AC4D-D5519CC21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7449" y="4613451"/>
            <a:ext cx="17430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7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07E0-BDFE-4A49-AA79-0B1FEB1C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Broad Subject Area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C118-E713-954A-8C50-B23E38F7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Graphic 6" descr="Heart with pulse with solid fill">
            <a:extLst>
              <a:ext uri="{FF2B5EF4-FFF2-40B4-BE49-F238E27FC236}">
                <a16:creationId xmlns:a16="http://schemas.microsoft.com/office/drawing/2014/main" id="{A8778415-C179-124A-8145-2FC84DDF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110" y="2642525"/>
            <a:ext cx="1572950" cy="157295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Graphic 10" descr="First aid kit with solid fill">
            <a:extLst>
              <a:ext uri="{FF2B5EF4-FFF2-40B4-BE49-F238E27FC236}">
                <a16:creationId xmlns:a16="http://schemas.microsoft.com/office/drawing/2014/main" id="{E3B7C68F-D0F9-204E-8580-359A643DC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1774" y="4391828"/>
            <a:ext cx="1451286" cy="1451286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7950A2F7-F059-0445-AE63-2C4422E7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How are data science and machine learning being applied in healthcare sector?</a:t>
            </a:r>
          </a:p>
          <a:p>
            <a:pPr algn="just"/>
            <a:r>
              <a:rPr lang="en-US" sz="1600" dirty="0"/>
              <a:t>Image analysis - Cancers and Tumors detection</a:t>
            </a:r>
          </a:p>
          <a:p>
            <a:pPr algn="just"/>
            <a:r>
              <a:rPr lang="en-US" sz="1600" dirty="0"/>
              <a:t>Mental Health – Depression and sleep disorders </a:t>
            </a:r>
          </a:p>
          <a:p>
            <a:pPr algn="just"/>
            <a:r>
              <a:rPr lang="en-US" sz="1600" dirty="0"/>
              <a:t>Disease surveillance &amp; prediction </a:t>
            </a:r>
          </a:p>
          <a:p>
            <a:pPr algn="just"/>
            <a:r>
              <a:rPr lang="en-US" sz="1600" dirty="0"/>
              <a:t>Administering Treatment </a:t>
            </a:r>
          </a:p>
          <a:p>
            <a:pPr algn="just"/>
            <a:r>
              <a:rPr lang="en-US" sz="1600" dirty="0"/>
              <a:t>Health monitoring through smart devices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5817-7EF2-3245-8BA5-AE2368ED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</p:spTree>
    <p:extLst>
      <p:ext uri="{BB962C8B-B14F-4D97-AF65-F5344CB8AC3E}">
        <p14:creationId xmlns:p14="http://schemas.microsoft.com/office/powerpoint/2010/main" val="22118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1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476F7C-325A-BD4D-AED8-34F63C64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209299" cy="162232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2CE29E-2D28-8B4F-80FC-0A69743A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83" y="2034539"/>
            <a:ext cx="6209299" cy="3811740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How is data being generated in healthcare?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Primary data - </a:t>
            </a:r>
            <a:r>
              <a:rPr lang="en-US" sz="1600" dirty="0">
                <a:solidFill>
                  <a:schemeClr val="bg1"/>
                </a:solidFill>
              </a:rPr>
              <a:t>Data that has been collected by an individual via conducting surveys, research or interviews.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Secondary data – </a:t>
            </a:r>
            <a:r>
              <a:rPr lang="en-US" sz="1600" dirty="0">
                <a:solidFill>
                  <a:schemeClr val="bg1"/>
                </a:solidFill>
              </a:rPr>
              <a:t>Data that has been collected by public health organizations, government institutions, hospitals etc.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C88D0EF-7A12-CB4A-877A-AD222D56D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2686" y="1258250"/>
            <a:ext cx="4184981" cy="50027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FD05E-F767-D548-AE3E-C6134219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37B79-53FB-5142-8F85-B1507EEC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</p:spTree>
    <p:extLst>
      <p:ext uri="{BB962C8B-B14F-4D97-AF65-F5344CB8AC3E}">
        <p14:creationId xmlns:p14="http://schemas.microsoft.com/office/powerpoint/2010/main" val="52688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04B48A-C766-4F4A-BCE6-4727DC53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Narrow Topic Area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C2D610F1-FDDE-9B4F-81C3-0A36FFB33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543573"/>
            <a:ext cx="5579707" cy="4686903"/>
          </a:xfrm>
        </p:spPr>
        <p:txBody>
          <a:bodyPr anchor="ctr"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The problem: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Diabetes and its effects on humans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Possible solutions: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Early diagnosis and treatment.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The aim: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Implementing Machine Learning and Deep Learning algorithms to predict diabetes.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BDD0-017E-744B-B9FB-71D04D1B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10013258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05FD1-DD39-ED45-A426-B5A73F9A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 smtClean="0">
                <a:solidFill>
                  <a:srgbClr val="B31166"/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00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1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9E02D-8455-BC4F-B5F3-961532A1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1175809"/>
            <a:ext cx="2887298" cy="450638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Project Objectives 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C93A2F1-8B83-A748-BF88-84426B64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30" y="610622"/>
            <a:ext cx="5996221" cy="5071569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To understand the causes and effects of diabetes on human body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To analyze the dataset by performing exploratory data analysis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To build machine learning and deep learning algorithms and fit them on the dataset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To analyze the performance of models used based on accuracy metrics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F2E66-98FE-CC47-94F2-466791C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21207" y="3155806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10013258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7D2A-67F4-BE4F-AB71-31CDC195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7540" y="610622"/>
            <a:ext cx="685800" cy="767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04000"/>
                <a:satMod val="128000"/>
                <a:lumMod val="104000"/>
              </a:schemeClr>
            </a:gs>
            <a:gs pos="100000">
              <a:schemeClr val="bg2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4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Freeform: Shape 48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53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6D4D70-9F97-044E-B7E6-FA2971B2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Relevant Existing Studies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3E7BA88-3240-BF45-834B-B54E4BF4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1600" b="1" dirty="0">
                <a:solidFill>
                  <a:srgbClr val="404040"/>
                </a:solidFill>
              </a:rPr>
              <a:t>Diabetes Prediction using Machine Learning algorithms – (Mujumdar &amp; </a:t>
            </a:r>
            <a:r>
              <a:rPr lang="en-GB" sz="1600" b="1" dirty="0" err="1">
                <a:solidFill>
                  <a:srgbClr val="404040"/>
                </a:solidFill>
              </a:rPr>
              <a:t>Vaidehi</a:t>
            </a:r>
            <a:r>
              <a:rPr lang="en-GB" sz="1600" b="1" dirty="0">
                <a:solidFill>
                  <a:srgbClr val="404040"/>
                </a:solidFill>
              </a:rPr>
              <a:t>, 2019) 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rgbClr val="404040"/>
                </a:solidFill>
              </a:rPr>
              <a:t>This study used two different datasets – Diabetes and PIMA Indian diabetes 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rgbClr val="404040"/>
                </a:solidFill>
              </a:rPr>
              <a:t>Implemented different machine learning algorithms.  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rgbClr val="404040"/>
                </a:solidFill>
              </a:rPr>
              <a:t>Best model - Logistic Regression 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rgbClr val="404040"/>
                </a:solidFill>
              </a:rPr>
              <a:t>For diabetes dataset – 96%, For PIMA Indian diabetes dataset – 76% 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rgbClr val="404040"/>
                </a:solidFill>
              </a:rPr>
              <a:t>Summary – Accuracy scores of ML algorithms can be varied by varying the data.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0D6A7-C8B7-5849-8FE9-AD448074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10013258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E1B91-D749-1648-AAC8-41E611C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95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{862980CA-67F8-6848-8B3D-B3AE69A0C9F9}tf10001076</Template>
  <TotalTime>4401</TotalTime>
  <Words>1330</Words>
  <Application>Microsoft Macintosh PowerPoint</Application>
  <PresentationFormat>Widescreen</PresentationFormat>
  <Paragraphs>288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Wingdings 3</vt:lpstr>
      <vt:lpstr>Ion Boardroom</vt:lpstr>
      <vt:lpstr>Diabetes Prediction using  Machine Learning  &amp;  Deep Learning methods. </vt:lpstr>
      <vt:lpstr>Contents</vt:lpstr>
      <vt:lpstr>Introduction</vt:lpstr>
      <vt:lpstr>PowerPoint Presentation</vt:lpstr>
      <vt:lpstr>Broad Subject Area</vt:lpstr>
      <vt:lpstr>Sources of data</vt:lpstr>
      <vt:lpstr>Narrow Topic Area</vt:lpstr>
      <vt:lpstr>Project Objectives </vt:lpstr>
      <vt:lpstr>Relevant Existing Studies</vt:lpstr>
      <vt:lpstr>PowerPoint Presentation</vt:lpstr>
      <vt:lpstr>PowerPoint Presentation</vt:lpstr>
      <vt:lpstr>Methodology</vt:lpstr>
      <vt:lpstr>Models used</vt:lpstr>
      <vt:lpstr>Requirements</vt:lpstr>
      <vt:lpstr>The Dataset</vt:lpstr>
      <vt:lpstr>Exploratory data analysis</vt:lpstr>
      <vt:lpstr>Univariate Analysis</vt:lpstr>
      <vt:lpstr>PowerPoint Presentation</vt:lpstr>
      <vt:lpstr>Removing Outliers &amp; Filling missing values </vt:lpstr>
      <vt:lpstr>PowerPoint Presentation</vt:lpstr>
      <vt:lpstr>Correlation Analysis </vt:lpstr>
      <vt:lpstr>Evaluation metrics</vt:lpstr>
      <vt:lpstr>Research  Results </vt:lpstr>
      <vt:lpstr>Best Model – SVC 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on Predicting Diabetes Using Machine Learning &amp; Deep Learning methods. </dc:title>
  <dc:creator>Rohith Chityala</dc:creator>
  <cp:lastModifiedBy>Rohith Chityala</cp:lastModifiedBy>
  <cp:revision>2</cp:revision>
  <dcterms:created xsi:type="dcterms:W3CDTF">2022-04-01T14:50:35Z</dcterms:created>
  <dcterms:modified xsi:type="dcterms:W3CDTF">2022-04-18T08:24:01Z</dcterms:modified>
</cp:coreProperties>
</file>