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1864" r:id="rId3"/>
    <p:sldId id="1846" r:id="rId5"/>
    <p:sldId id="1845" r:id="rId6"/>
    <p:sldId id="1868" r:id="rId7"/>
    <p:sldId id="1865" r:id="rId8"/>
    <p:sldId id="1869" r:id="rId9"/>
    <p:sldId id="1870" r:id="rId10"/>
    <p:sldId id="1874" r:id="rId11"/>
    <p:sldId id="1882" r:id="rId12"/>
    <p:sldId id="1883" r:id="rId13"/>
    <p:sldId id="1884" r:id="rId14"/>
    <p:sldId id="1875" r:id="rId15"/>
    <p:sldId id="1876" r:id="rId16"/>
    <p:sldId id="1880" r:id="rId17"/>
    <p:sldId id="1877" r:id="rId18"/>
    <p:sldId id="1881" r:id="rId19"/>
    <p:sldId id="1892" r:id="rId20"/>
    <p:sldId id="1893" r:id="rId21"/>
    <p:sldId id="1894" r:id="rId22"/>
    <p:sldId id="1895" r:id="rId23"/>
    <p:sldId id="1897" r:id="rId24"/>
    <p:sldId id="1898" r:id="rId25"/>
    <p:sldId id="1896" r:id="rId26"/>
    <p:sldId id="1858" r:id="rId27"/>
    <p:sldId id="1859" r:id="rId2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24" autoAdjust="0"/>
  </p:normalViewPr>
  <p:slideViewPr>
    <p:cSldViewPr snapToGrid="0">
      <p:cViewPr varScale="1">
        <p:scale>
          <a:sx n="115" d="100"/>
          <a:sy n="115" d="100"/>
        </p:scale>
        <p:origin x="372" y="108"/>
      </p:cViewPr>
      <p:guideLst>
        <p:guide orient="horz" pos="2132"/>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en-US" dirty="0"/>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en-US" dirty="0"/>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6DEB7EE2-04A2-4FB2-9625-C9C73AC4D32F}" type="slidenum">
              <a:rPr lang="en-US" altLang="en-US"/>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fld>
            <a:endParaRPr lang="en-US" altLang="en-US" dirty="0"/>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a:fillRect/>
          </a:stretch>
        </p:blipFill>
        <p:spPr>
          <a:xfrm>
            <a:off x="0" y="1"/>
            <a:ext cx="12191998" cy="6857999"/>
          </a:xfrm>
          <a:prstGeom prst="rect">
            <a:avLst/>
          </a:prstGeom>
        </p:spPr>
      </p:pic>
      <p:sp>
        <p:nvSpPr>
          <p:cNvPr id="4" name="Title 3"/>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815"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endParaRPr lang="en-US" dirty="0"/>
          </a:p>
        </p:txBody>
      </p:sp>
      <p:sp>
        <p:nvSpPr>
          <p:cNvPr id="14" name="Text Placeholder 4"/>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endParaRPr lang="en-US" dirty="0"/>
          </a:p>
        </p:txBody>
      </p:sp>
      <p:pic>
        <p:nvPicPr>
          <p:cNvPr id="6" name="Picture Placeholder 5"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0" y="5999582"/>
            <a:ext cx="12192000" cy="85841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endParaRPr lang="en-US" dirty="0"/>
          </a:p>
        </p:txBody>
      </p:sp>
      <p:sp>
        <p:nvSpPr>
          <p:cNvPr id="12" name="Text Placeholder 15"/>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endParaRPr lang="en-US" dirty="0"/>
          </a:p>
          <a:p>
            <a:pPr lvl="1"/>
            <a:r>
              <a:rPr lang="en-US" dirty="0"/>
              <a:t>Insert content here</a:t>
            </a:r>
            <a:endParaRPr lang="en-US" dirty="0"/>
          </a:p>
        </p:txBody>
      </p:sp>
      <p:pic>
        <p:nvPicPr>
          <p:cNvPr id="5" name="Picture Placeholder 6"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0" y="0"/>
            <a:ext cx="4767943"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endParaRPr lang="en-US" dirty="0"/>
          </a:p>
        </p:txBody>
      </p:sp>
      <p:sp>
        <p:nvSpPr>
          <p:cNvPr id="12" name="Text Placeholder 15"/>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endParaRPr lang="en-US" dirty="0"/>
          </a:p>
          <a:p>
            <a:pPr lvl="1"/>
            <a:r>
              <a:rPr lang="en-US" dirty="0"/>
              <a:t>Insert content here</a:t>
            </a:r>
            <a:endParaRPr lang="en-US" dirty="0"/>
          </a:p>
        </p:txBody>
      </p:sp>
      <p:pic>
        <p:nvPicPr>
          <p:cNvPr id="6" name="Picture Placeholder 5"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7427166" y="0"/>
            <a:ext cx="4764834"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5" name="Title 1"/>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815"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endParaRPr lang="en-US" dirty="0"/>
          </a:p>
        </p:txBody>
      </p:sp>
      <p:sp>
        <p:nvSpPr>
          <p:cNvPr id="6" name="Text Placeholder 4"/>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endParaRPr lang="en-US" dirty="0"/>
          </a:p>
        </p:txBody>
      </p:sp>
      <p:sp>
        <p:nvSpPr>
          <p:cNvPr id="10" name="Text Placeholder 15"/>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endParaRPr lang="en-US" dirty="0"/>
          </a:p>
          <a:p>
            <a:pPr lvl="1"/>
            <a:r>
              <a:rPr lang="en-US" dirty="0"/>
              <a:t>Insert content here</a:t>
            </a:r>
            <a:endParaRPr lang="en-US" dirty="0"/>
          </a:p>
        </p:txBody>
      </p:sp>
      <p:sp>
        <p:nvSpPr>
          <p:cNvPr id="11" name="Table Placeholder 10"/>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endParaRPr lang="en-US" dirty="0"/>
          </a:p>
        </p:txBody>
      </p:sp>
      <p:pic>
        <p:nvPicPr>
          <p:cNvPr id="7" name="Picture Placeholder 5"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0" y="5990252"/>
            <a:ext cx="12192000" cy="8677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endParaRPr lang="en-US" dirty="0"/>
          </a:p>
        </p:txBody>
      </p:sp>
      <p:sp>
        <p:nvSpPr>
          <p:cNvPr id="12" name="Text Placeholder 15"/>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endParaRPr lang="en-US" dirty="0"/>
          </a:p>
          <a:p>
            <a:pPr lvl="1"/>
            <a:r>
              <a:rPr lang="en-US" dirty="0"/>
              <a:t>Insert content here</a:t>
            </a:r>
            <a:endParaRPr lang="en-US" dirty="0"/>
          </a:p>
        </p:txBody>
      </p:sp>
      <p:pic>
        <p:nvPicPr>
          <p:cNvPr id="6" name="Picture Placeholder 6"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0" y="0"/>
            <a:ext cx="4767943"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endParaRPr lang="en-US" dirty="0"/>
          </a:p>
        </p:txBody>
      </p:sp>
      <p:sp>
        <p:nvSpPr>
          <p:cNvPr id="7" name="Text Placeholder 15"/>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endParaRPr lang="en-US" dirty="0"/>
          </a:p>
          <a:p>
            <a:pPr lvl="1"/>
            <a:r>
              <a:rPr lang="en-US" dirty="0"/>
              <a:t>Insert content here</a:t>
            </a:r>
            <a:endParaRPr lang="en-US" dirty="0"/>
          </a:p>
        </p:txBody>
      </p:sp>
      <p:sp>
        <p:nvSpPr>
          <p:cNvPr id="8" name="SmartArt Placeholder 7"/>
          <p:cNvSpPr>
            <a:spLocks noGrp="1"/>
          </p:cNvSpPr>
          <p:nvPr>
            <p:ph type="pic"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endParaRPr lang="en-US" dirty="0"/>
          </a:p>
        </p:txBody>
      </p:sp>
      <p:pic>
        <p:nvPicPr>
          <p:cNvPr id="9" name="Picture Placeholder 8"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0" y="5999582"/>
            <a:ext cx="12192000" cy="85841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endParaRPr lang="en-US" dirty="0"/>
          </a:p>
        </p:txBody>
      </p:sp>
      <p:sp>
        <p:nvSpPr>
          <p:cNvPr id="16" name="Text Placeholder 15"/>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endParaRPr lang="en-US" dirty="0"/>
          </a:p>
          <a:p>
            <a:pPr lvl="1"/>
            <a:r>
              <a:rPr lang="en-US" dirty="0"/>
              <a:t>Insert content here</a:t>
            </a:r>
            <a:endParaRPr lang="en-US" dirty="0"/>
          </a:p>
        </p:txBody>
      </p:sp>
      <p:sp>
        <p:nvSpPr>
          <p:cNvPr id="9" name="Picture Placeholder 13"/>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0" y="5980922"/>
            <a:ext cx="12192000" cy="8770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endParaRPr lang="en-US" dirty="0"/>
          </a:p>
        </p:txBody>
      </p:sp>
      <p:sp>
        <p:nvSpPr>
          <p:cNvPr id="12" name="Text Placeholder 15"/>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endParaRPr lang="en-US" dirty="0"/>
          </a:p>
          <a:p>
            <a:pPr lvl="1"/>
            <a:r>
              <a:rPr lang="en-US" dirty="0"/>
              <a:t>Insert content here</a:t>
            </a:r>
            <a:endParaRPr lang="en-US" dirty="0"/>
          </a:p>
        </p:txBody>
      </p:sp>
      <p:pic>
        <p:nvPicPr>
          <p:cNvPr id="5" name="Picture Placeholder 6" descr="Red, blue grey white pattern background"/>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a:xfrm>
            <a:off x="7427166" y="0"/>
            <a:ext cx="4764834"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p:cNvPicPr>
            <a:picLocks noChangeAspect="1"/>
          </p:cNvPicPr>
          <p:nvPr userDrawn="1"/>
        </p:nvPicPr>
        <p:blipFill rotWithShape="1">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5" name="Title 1"/>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815"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endParaRPr lang="en-US" dirty="0"/>
          </a:p>
        </p:txBody>
      </p:sp>
      <p:sp>
        <p:nvSpPr>
          <p:cNvPr id="6" name="Text Placeholder 4"/>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https://github.com/RohithCIS/smart-home-controller"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hyperlink" Target="https://www.tensorflow.org/tutorials/audio/simple_audio" TargetMode="External"/><Relationship Id="rId7" Type="http://schemas.openxmlformats.org/officeDocument/2006/relationships/hyperlink" Target="https://www.digikey.in/en/maker/projects/getting-started-with-stm32-working-with-adc-and-dma/f5009db3a3ed4370acaf545a3370c30c" TargetMode="External"/><Relationship Id="rId6" Type="http://schemas.openxmlformats.org/officeDocument/2006/relationships/hyperlink" Target="https://www.freertos.org/Documentation/RTOS_book.html" TargetMode="External"/><Relationship Id="rId5" Type="http://schemas.openxmlformats.org/officeDocument/2006/relationships/hyperlink" Target="https://datasheets.maximintegrated.com/en/ds/MAX98357A-MAX98357B.pdf" TargetMode="External"/><Relationship Id="rId4" Type="http://schemas.openxmlformats.org/officeDocument/2006/relationships/hyperlink" Target="https://www.adafruit.com/product/1063" TargetMode="External"/><Relationship Id="rId3" Type="http://schemas.openxmlformats.org/officeDocument/2006/relationships/hyperlink" Target="https://www.gnu.org/software/gdb/documentation/" TargetMode="External"/><Relationship Id="rId2" Type="http://schemas.openxmlformats.org/officeDocument/2006/relationships/hyperlink" Target="http://openocd.org/documentation/" TargetMode="External"/><Relationship Id="rId1" Type="http://schemas.openxmlformats.org/officeDocument/2006/relationships/hyperlink" Target="https://developer.arm.com/tools-and-software/open-source-software/developer-tools/gnu-toolchain/gnu-rm/download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442012" y="2766219"/>
            <a:ext cx="6220101" cy="1325563"/>
          </a:xfrm>
        </p:spPr>
        <p:txBody>
          <a:bodyPr anchor="ctr">
            <a:noAutofit/>
          </a:bodyPr>
          <a:lstStyle/>
          <a:p>
            <a:r>
              <a:rPr lang="en-IN" b="0" i="0" dirty="0">
                <a:solidFill>
                  <a:srgbClr val="333333"/>
                </a:solidFill>
                <a:effectLst/>
                <a:latin typeface="OpenSans"/>
              </a:rPr>
              <a:t>ECE6043 J Component</a:t>
            </a:r>
            <a:br>
              <a:rPr lang="en-IN" b="0" i="0" dirty="0">
                <a:solidFill>
                  <a:srgbClr val="333333"/>
                </a:solidFill>
                <a:effectLst/>
                <a:latin typeface="OpenSans"/>
              </a:rPr>
            </a:br>
            <a:r>
              <a:rPr lang="en-IN" b="0" i="0" dirty="0">
                <a:solidFill>
                  <a:srgbClr val="333333"/>
                </a:solidFill>
                <a:effectLst/>
                <a:latin typeface="OpenSans"/>
              </a:rPr>
              <a:t>Smart Home Controller</a:t>
            </a:r>
            <a:br>
              <a:rPr lang="en-IN" b="0" i="0" dirty="0">
                <a:solidFill>
                  <a:srgbClr val="333333"/>
                </a:solidFill>
                <a:effectLst/>
                <a:latin typeface="OpenSans"/>
              </a:rPr>
            </a:br>
            <a:br>
              <a:rPr lang="en-IN" b="0" i="0" dirty="0">
                <a:solidFill>
                  <a:srgbClr val="333333"/>
                </a:solidFill>
                <a:effectLst/>
                <a:latin typeface="OpenSans"/>
              </a:rPr>
            </a:br>
            <a:br>
              <a:rPr lang="en-IN" b="0" i="0" dirty="0">
                <a:solidFill>
                  <a:srgbClr val="333333"/>
                </a:solidFill>
                <a:effectLst/>
                <a:latin typeface="OpenSans"/>
              </a:rPr>
            </a:br>
            <a:r>
              <a:rPr lang="en-IN" b="0" i="0" dirty="0">
                <a:solidFill>
                  <a:srgbClr val="333333"/>
                </a:solidFill>
                <a:effectLst/>
                <a:latin typeface="OpenSans"/>
              </a:rPr>
              <a:t>20MES0027   </a:t>
            </a:r>
            <a:r>
              <a:rPr lang="en-IN" b="0" i="0" dirty="0" err="1">
                <a:solidFill>
                  <a:srgbClr val="333333"/>
                </a:solidFill>
                <a:effectLst/>
                <a:latin typeface="OpenSans"/>
              </a:rPr>
              <a:t>Avinash</a:t>
            </a:r>
            <a:br>
              <a:rPr lang="en-IN" b="0" i="0" dirty="0">
                <a:solidFill>
                  <a:srgbClr val="333333"/>
                </a:solidFill>
                <a:effectLst/>
                <a:latin typeface="OpenSans"/>
              </a:rPr>
            </a:br>
            <a:r>
              <a:rPr lang="en-IN" b="0" i="0" dirty="0">
                <a:solidFill>
                  <a:srgbClr val="333333"/>
                </a:solidFill>
                <a:effectLst/>
                <a:latin typeface="OpenSans"/>
              </a:rPr>
              <a:t>20MES0038   Rohith</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6" name="Picture 5"/>
          <p:cNvPicPr>
            <a:picLocks noChangeAspect="1"/>
          </p:cNvPicPr>
          <p:nvPr/>
        </p:nvPicPr>
        <p:blipFill>
          <a:blip r:embed="rId1"/>
          <a:stretch>
            <a:fillRect/>
          </a:stretch>
        </p:blipFill>
        <p:spPr>
          <a:xfrm>
            <a:off x="322580" y="238125"/>
            <a:ext cx="5914390" cy="6381750"/>
          </a:xfrm>
          <a:prstGeom prst="rect">
            <a:avLst/>
          </a:prstGeom>
        </p:spPr>
      </p:pic>
      <p:pic>
        <p:nvPicPr>
          <p:cNvPr id="8" name="Picture 7"/>
          <p:cNvPicPr>
            <a:picLocks noChangeAspect="1"/>
          </p:cNvPicPr>
          <p:nvPr/>
        </p:nvPicPr>
        <p:blipFill>
          <a:blip r:embed="rId2"/>
          <a:stretch>
            <a:fillRect/>
          </a:stretch>
        </p:blipFill>
        <p:spPr>
          <a:xfrm>
            <a:off x="6529070" y="502920"/>
            <a:ext cx="5575300" cy="5448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4" name="Picture 3"/>
          <p:cNvPicPr>
            <a:picLocks noChangeAspect="1"/>
          </p:cNvPicPr>
          <p:nvPr/>
        </p:nvPicPr>
        <p:blipFill>
          <a:blip r:embed="rId1"/>
          <a:stretch>
            <a:fillRect/>
          </a:stretch>
        </p:blipFill>
        <p:spPr>
          <a:xfrm>
            <a:off x="328295" y="362585"/>
            <a:ext cx="6265545" cy="5995035"/>
          </a:xfrm>
          <a:prstGeom prst="rect">
            <a:avLst/>
          </a:prstGeom>
        </p:spPr>
      </p:pic>
      <p:pic>
        <p:nvPicPr>
          <p:cNvPr id="9" name="Picture 8"/>
          <p:cNvPicPr>
            <a:picLocks noChangeAspect="1"/>
          </p:cNvPicPr>
          <p:nvPr/>
        </p:nvPicPr>
        <p:blipFill>
          <a:blip r:embed="rId2"/>
          <a:stretch>
            <a:fillRect/>
          </a:stretch>
        </p:blipFill>
        <p:spPr>
          <a:xfrm>
            <a:off x="6756400" y="311785"/>
            <a:ext cx="5086350" cy="6235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Challenges</a:t>
            </a:r>
            <a:endParaRPr lang="en-US"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altLang="en-US"/>
              <a:t>Originally we wanted CD quality audio @44.1kHz. Although the DMA could handle it, We could not write it at that speed to SD Card over SPI</a:t>
            </a:r>
            <a:endParaRPr lang="en-US" altLang="en-US"/>
          </a:p>
          <a:p>
            <a:pPr marL="285750" indent="-285750">
              <a:buFont typeface="Arial" panose="020B0604020202020204" pitchFamily="34" charset="0"/>
              <a:buChar char="•"/>
            </a:pPr>
            <a:r>
              <a:rPr lang="en-US" altLang="en-US"/>
              <a:t>44.1k*2bytes/channel = 176k bytes / second. The onboard </a:t>
            </a:r>
            <a:r>
              <a:rPr lang="en-US" altLang="en-US"/>
              <a:t>me</a:t>
            </a:r>
            <a:r>
              <a:rPr lang="en-US" altLang="en-US"/>
              <a:t>mory itself is just 320kb. So we cannot buffer CD quality audio. </a:t>
            </a:r>
            <a:endParaRPr lang="en-US" altLang="en-US"/>
          </a:p>
          <a:p>
            <a:pPr marL="285750" indent="-285750">
              <a:buFont typeface="Arial" panose="020B0604020202020204" pitchFamily="34" charset="0"/>
              <a:buChar char="•"/>
            </a:pPr>
            <a:r>
              <a:rPr lang="en-US" altLang="en-US"/>
              <a:t>Filtering next. The band pass filter params were hard to arrive at. We first did a rough check on audacity to find the cut-off frequencies. Then we found the online site at http://t-filter.engineerjs.com/ that spit out the coeffs if given the cut-off frequencies. And it worked.</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Challenges</a:t>
            </a:r>
            <a:endParaRPr lang="en-US"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altLang="en-US"/>
              <a:t>Timer Configuration. The Main clock SYSCLK is 216 MHz. Our Timers are at APB2 and receive the 216 MHz Directly. So @16kHz, we need 0.0625 uS period. So we configured TIM7 used by ADC-DMA to Count Up, Auto-Reload Mode. It fires a Global Interrupt via NVIC whenever it rolls over.</a:t>
            </a:r>
            <a:endParaRPr lang="en-US" altLang="en-US"/>
          </a:p>
          <a:p>
            <a:pPr marL="285750" indent="-285750">
              <a:buFont typeface="Arial" panose="020B0604020202020204" pitchFamily="34" charset="0"/>
              <a:buChar char="•"/>
            </a:pPr>
            <a:r>
              <a:rPr lang="en-US" altLang="en-US"/>
              <a:t>Porting to C++. So until this point everything was in C. Unfortunately, Tensorflow Supports only C++. We could easily port the Third Party Libraries. But run into trouble with the core HAL and FreeRTOS functions. The CubeMX generator does not have the capability to auto convert to C++. So we ditched everything and started a new C++ project using STM32CubeIDE instead of the VSCode-Makefile flow. The IDE automatically included the extern “C” to all core libs.</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4" name="Picture 3"/>
          <p:cNvPicPr>
            <a:picLocks noChangeAspect="1"/>
          </p:cNvPicPr>
          <p:nvPr/>
        </p:nvPicPr>
        <p:blipFill>
          <a:blip r:embed="rId1"/>
          <a:stretch>
            <a:fillRect/>
          </a:stretch>
        </p:blipFill>
        <p:spPr>
          <a:xfrm>
            <a:off x="51435" y="110490"/>
            <a:ext cx="12089130" cy="6637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Challenges</a:t>
            </a:r>
            <a:endParaRPr lang="en-US"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altLang="en-US"/>
              <a:t>Then we copied all the old implementations to the new project and made changes where necessary to get it working in C++</a:t>
            </a:r>
            <a:endParaRPr lang="en-US" altLang="en-US"/>
          </a:p>
          <a:p>
            <a:pPr marL="285750" indent="-285750">
              <a:buFont typeface="Arial" panose="020B0604020202020204" pitchFamily="34" charset="0"/>
              <a:buChar char="•"/>
            </a:pPr>
            <a:r>
              <a:rPr lang="en-US" altLang="en-US"/>
              <a:t>The Speech Model Training. We collected a lot of data and trained a ML model with tensorflow keras. We did a FFT of the audio and trained with the spectrogram. The tflite model was just 1.6Mb. But when exported to a .h file, it became 9 Mb. The uC flash is 1Mb. So we thought we can load the .tflite directly from the SDCard. But 1.6Mb is still too much for a device with 320kB SRAM.</a:t>
            </a:r>
            <a:endParaRPr lang="en-US" altLang="en-US"/>
          </a:p>
          <a:p>
            <a:pPr marL="285750" indent="-285750">
              <a:buFont typeface="Arial" panose="020B0604020202020204" pitchFamily="34" charset="0"/>
              <a:buChar char="•"/>
            </a:pPr>
            <a:r>
              <a:rPr lang="en-US" altLang="en-US"/>
              <a:t>So we’re working on reducing the model size.</a:t>
            </a:r>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5" name="Picture 4"/>
          <p:cNvPicPr>
            <a:picLocks noChangeAspect="1"/>
          </p:cNvPicPr>
          <p:nvPr/>
        </p:nvPicPr>
        <p:blipFill>
          <a:blip r:embed="rId1"/>
          <a:stretch>
            <a:fillRect/>
          </a:stretch>
        </p:blipFill>
        <p:spPr>
          <a:xfrm>
            <a:off x="173355" y="177800"/>
            <a:ext cx="11846560" cy="6503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a:t>
            </a:r>
            <a:endParaRPr lang="en-IN"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IN" altLang="en-US"/>
              <a:t>We reduced the number of layers in the ML model to decrease the required TF Arena Size on RAM.</a:t>
            </a:r>
            <a:endParaRPr lang="en-IN" altLang="en-US"/>
          </a:p>
          <a:p>
            <a:pPr marL="285750" indent="-285750">
              <a:buFont typeface="Arial" panose="020B0604020202020204" pitchFamily="34" charset="0"/>
              <a:buChar char="•"/>
            </a:pPr>
            <a:r>
              <a:rPr lang="en-IN" altLang="en-US"/>
              <a:t>The new model is just 33.6 kB compared to Older 1.6 MB</a:t>
            </a:r>
            <a:endParaRPr lang="en-IN" altLang="en-US"/>
          </a:p>
          <a:p>
            <a:pPr marL="285750" indent="-285750">
              <a:buFont typeface="Arial" panose="020B0604020202020204" pitchFamily="34" charset="0"/>
              <a:buChar char="•"/>
            </a:pPr>
            <a:r>
              <a:rPr lang="en-IN" altLang="en-US"/>
              <a:t>The CMSIS DSP Library does not implement STFT functions, only FFTs are available. So we had to come up with another method to preserve time data as well as frequency data.</a:t>
            </a:r>
            <a:endParaRPr lang="en-IN" altLang="en-US"/>
          </a:p>
          <a:p>
            <a:pPr marL="285750" indent="-285750">
              <a:buFont typeface="Arial" panose="020B0604020202020204" pitchFamily="34" charset="0"/>
              <a:buChar char="•"/>
            </a:pPr>
            <a:r>
              <a:rPr lang="en-IN" altLang="en-US"/>
              <a:t>With usual STFT, the input spectrogram dimensions for the model was 320*270 which when used in a microcontroller, as float values, with 4bytes each becomes ~345kB which is not affordable.</a:t>
            </a: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8" name="Picture 7"/>
          <p:cNvPicPr>
            <a:picLocks noChangeAspect="1"/>
          </p:cNvPicPr>
          <p:nvPr/>
        </p:nvPicPr>
        <p:blipFill>
          <a:blip r:embed="rId1"/>
          <a:stretch>
            <a:fillRect/>
          </a:stretch>
        </p:blipFill>
        <p:spPr>
          <a:xfrm>
            <a:off x="6529070" y="502920"/>
            <a:ext cx="5575300" cy="5448935"/>
          </a:xfrm>
          <a:prstGeom prst="rect">
            <a:avLst/>
          </a:prstGeom>
        </p:spPr>
      </p:pic>
      <p:pic>
        <p:nvPicPr>
          <p:cNvPr id="4" name="Picture 3"/>
          <p:cNvPicPr>
            <a:picLocks noChangeAspect="1"/>
          </p:cNvPicPr>
          <p:nvPr/>
        </p:nvPicPr>
        <p:blipFill>
          <a:blip r:embed="rId2"/>
          <a:stretch>
            <a:fillRect/>
          </a:stretch>
        </p:blipFill>
        <p:spPr>
          <a:xfrm>
            <a:off x="418465" y="502920"/>
            <a:ext cx="5514975" cy="4648200"/>
          </a:xfrm>
          <a:prstGeom prst="rect">
            <a:avLst/>
          </a:prstGeom>
        </p:spPr>
      </p:pic>
      <p:sp>
        <p:nvSpPr>
          <p:cNvPr id="6" name="Text Box 5"/>
          <p:cNvSpPr txBox="1"/>
          <p:nvPr/>
        </p:nvSpPr>
        <p:spPr>
          <a:xfrm>
            <a:off x="1141730" y="5583555"/>
            <a:ext cx="4069080" cy="368300"/>
          </a:xfrm>
          <a:prstGeom prst="rect">
            <a:avLst/>
          </a:prstGeom>
          <a:noFill/>
        </p:spPr>
        <p:txBody>
          <a:bodyPr wrap="none" rtlCol="0">
            <a:spAutoFit/>
          </a:bodyPr>
          <a:p>
            <a:r>
              <a:rPr lang="en-IN" altLang="en-US">
                <a:solidFill>
                  <a:schemeClr val="bg1"/>
                </a:solidFill>
              </a:rPr>
              <a:t>New Model (Left) vs Old Model (Right)</a:t>
            </a:r>
            <a:endParaRPr lang="en-I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a:t>
            </a:r>
            <a:endParaRPr lang="en-IN"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IN" altLang="en-US"/>
              <a:t>We split the audio signals in steps of 480 points, with 10ms overlap on evey step. Then did FFT on each of these steps and took the mean of every 6 steps. This brought down the spectrogram’s dimensions to 100*80 which is just 8000 * 4 = 32 kB, while preserving both time and frequency data.</a:t>
            </a:r>
            <a:endParaRPr lang="en-IN" altLang="en-US"/>
          </a:p>
          <a:p>
            <a:pPr marL="285750" indent="-285750">
              <a:buFont typeface="Arial" panose="020B0604020202020204" pitchFamily="34" charset="0"/>
              <a:buChar char="•"/>
            </a:pPr>
            <a:r>
              <a:rPr lang="en-IN" altLang="en-US"/>
              <a:t>Then with full integer quantization, 4 byte float32_t becomes 1 byte int8_t. This brings the input size to just 8 kB. So now we have sufficient space for the TF Arena on RAM and the model also fits in the flash with enough room in the RAM for runtime.</a:t>
            </a:r>
            <a:endParaRPr lang="en-IN" altLang="en-US"/>
          </a:p>
        </p:txBody>
      </p:sp>
      <p:pic>
        <p:nvPicPr>
          <p:cNvPr id="4" name="Picture 3"/>
          <p:cNvPicPr>
            <a:picLocks noChangeAspect="1"/>
          </p:cNvPicPr>
          <p:nvPr/>
        </p:nvPicPr>
        <p:blipFill>
          <a:blip r:embed="rId1"/>
          <a:stretch>
            <a:fillRect/>
          </a:stretch>
        </p:blipFill>
        <p:spPr>
          <a:xfrm>
            <a:off x="7410450" y="4093210"/>
            <a:ext cx="2457450" cy="2695575"/>
          </a:xfrm>
          <a:prstGeom prst="rect">
            <a:avLst/>
          </a:prstGeom>
        </p:spPr>
      </p:pic>
      <p:sp>
        <p:nvSpPr>
          <p:cNvPr id="5" name="Text Box 4"/>
          <p:cNvSpPr txBox="1"/>
          <p:nvPr/>
        </p:nvSpPr>
        <p:spPr>
          <a:xfrm>
            <a:off x="4751070" y="6076950"/>
            <a:ext cx="2392680" cy="645160"/>
          </a:xfrm>
          <a:prstGeom prst="rect">
            <a:avLst/>
          </a:prstGeom>
          <a:noFill/>
        </p:spPr>
        <p:txBody>
          <a:bodyPr wrap="none" rtlCol="0">
            <a:spAutoFit/>
          </a:bodyPr>
          <a:p>
            <a:pPr algn="r"/>
            <a:r>
              <a:rPr lang="en-IN" altLang="en-US">
                <a:solidFill>
                  <a:schemeClr val="bg1"/>
                </a:solidFill>
              </a:rPr>
              <a:t>The new spectrogram</a:t>
            </a:r>
            <a:endParaRPr lang="en-IN" altLang="en-US">
              <a:solidFill>
                <a:schemeClr val="bg1"/>
              </a:solidFill>
            </a:endParaRPr>
          </a:p>
          <a:p>
            <a:pPr algn="r"/>
            <a:r>
              <a:rPr lang="en-IN" altLang="en-US">
                <a:solidFill>
                  <a:schemeClr val="bg1"/>
                </a:solidFill>
              </a:rPr>
              <a:t>for the off command</a:t>
            </a:r>
            <a:endParaRPr lang="en-I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762000" y="715961"/>
            <a:ext cx="6477000" cy="1189038"/>
          </a:xfrm>
        </p:spPr>
        <p:txBody>
          <a:bodyPr/>
          <a:lstStyle/>
          <a:p>
            <a:r>
              <a:rPr lang="en-US" dirty="0"/>
              <a:t>Objectives</a:t>
            </a:r>
            <a:endParaRPr lang="en-US" dirty="0"/>
          </a:p>
        </p:txBody>
      </p:sp>
      <p:sp>
        <p:nvSpPr>
          <p:cNvPr id="2" name="Text Placeholder 1"/>
          <p:cNvSpPr>
            <a:spLocks noGrp="1"/>
          </p:cNvSpPr>
          <p:nvPr>
            <p:ph type="body" sz="quarter" idx="11"/>
          </p:nvPr>
        </p:nvSpPr>
        <p:spPr>
          <a:xfrm>
            <a:off x="762000" y="1905000"/>
            <a:ext cx="6340929" cy="3276600"/>
          </a:xfrm>
        </p:spPr>
        <p:txBody>
          <a:bodyPr/>
          <a:lstStyle/>
          <a:p>
            <a:r>
              <a:rPr lang="en-US" altLang="en-US" dirty="0"/>
              <a:t>Design and build a Smart Home Controller</a:t>
            </a:r>
            <a:endParaRPr lang="en-US" altLang="en-US" dirty="0"/>
          </a:p>
          <a:p>
            <a:pPr lvl="1"/>
            <a:r>
              <a:rPr lang="en-US" dirty="0"/>
              <a:t>Focus on voice control</a:t>
            </a:r>
            <a:endParaRPr lang="en-US" dirty="0"/>
          </a:p>
          <a:p>
            <a:pPr lvl="1"/>
            <a:r>
              <a:rPr lang="en-US" altLang="en-US" dirty="0"/>
              <a:t>Near real time words inference using AIML and NLP</a:t>
            </a:r>
            <a:endParaRPr lang="en-US" altLang="en-US" dirty="0"/>
          </a:p>
          <a:p>
            <a:pPr lvl="1"/>
            <a:r>
              <a:rPr lang="en-US" altLang="en-US" dirty="0"/>
              <a:t>Works offline to control home</a:t>
            </a:r>
            <a:endParaRPr lang="en-US" altLang="en-US" dirty="0"/>
          </a:p>
          <a:p>
            <a:pPr lvl="1"/>
            <a:r>
              <a:rPr lang="en-US" altLang="en-US" dirty="0"/>
              <a:t>Modular and extensible interfaces</a:t>
            </a:r>
            <a:endParaRPr lang="en-US" altLang="en-US" dirty="0"/>
          </a:p>
          <a:p>
            <a:pPr lvl="1"/>
            <a:endParaRPr lang="en-US" altLang="en-US" dirty="0"/>
          </a:p>
          <a:p>
            <a:r>
              <a:rPr lang="en-US" altLang="en-US" dirty="0"/>
              <a:t>Learn the following</a:t>
            </a:r>
            <a:endParaRPr lang="en-US" altLang="en-US" dirty="0"/>
          </a:p>
          <a:p>
            <a:pPr lvl="1"/>
            <a:r>
              <a:rPr lang="en-US" altLang="en-US" dirty="0"/>
              <a:t>CMSIS HAL and CMSIS NN</a:t>
            </a:r>
            <a:endParaRPr lang="en-US" altLang="en-US" dirty="0"/>
          </a:p>
          <a:p>
            <a:pPr lvl="1"/>
            <a:r>
              <a:rPr lang="en-US" altLang="en-US" dirty="0"/>
              <a:t>Audio Processing</a:t>
            </a:r>
            <a:endParaRPr lang="en-US" altLang="en-US" dirty="0"/>
          </a:p>
          <a:p>
            <a:pPr lvl="1"/>
            <a:r>
              <a:rPr lang="en-US" dirty="0"/>
              <a:t>Audio device Interfaces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a:t>
            </a:r>
            <a:endParaRPr lang="en-IN"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IN" altLang="en-US"/>
              <a:t>With properly planned layers and training data, we were also able to achive better model accuracy than before.</a:t>
            </a:r>
            <a:endParaRPr lang="en-IN" altLang="en-US"/>
          </a:p>
          <a:p>
            <a:pPr marL="285750" indent="-285750">
              <a:buFont typeface="Arial" panose="020B0604020202020204" pitchFamily="34" charset="0"/>
              <a:buChar char="•"/>
            </a:pPr>
            <a:r>
              <a:rPr lang="en-IN" altLang="en-US"/>
              <a:t>The test set gave a 100% accuracy. However in actual controller while running, it mis-predicted off as on some times, although on was always predicted perfectly.</a:t>
            </a:r>
            <a:endParaRPr lang="en-IN" altLang="en-US"/>
          </a:p>
          <a:p>
            <a:pPr marL="285750" indent="-285750">
              <a:buFont typeface="Arial" panose="020B0604020202020204" pitchFamily="34" charset="0"/>
              <a:buChar char="•"/>
            </a:pPr>
            <a:r>
              <a:rPr lang="en-IN" altLang="en-US"/>
              <a:t>With more voice data from multiple people, this model can be further improvised, but for a concept project, this works really well.</a:t>
            </a:r>
            <a:endParaRPr lang="en-IN" altLang="en-US"/>
          </a:p>
        </p:txBody>
      </p:sp>
      <p:sp>
        <p:nvSpPr>
          <p:cNvPr id="5" name="Text Box 4"/>
          <p:cNvSpPr txBox="1"/>
          <p:nvPr/>
        </p:nvSpPr>
        <p:spPr>
          <a:xfrm>
            <a:off x="4522470" y="6076950"/>
            <a:ext cx="2621280" cy="645160"/>
          </a:xfrm>
          <a:prstGeom prst="rect">
            <a:avLst/>
          </a:prstGeom>
          <a:noFill/>
        </p:spPr>
        <p:txBody>
          <a:bodyPr wrap="none" rtlCol="0">
            <a:spAutoFit/>
          </a:bodyPr>
          <a:p>
            <a:pPr algn="r"/>
            <a:r>
              <a:rPr lang="en-IN" altLang="en-US">
                <a:solidFill>
                  <a:schemeClr val="bg1"/>
                </a:solidFill>
              </a:rPr>
              <a:t>Confusion Matrix (Top)</a:t>
            </a:r>
            <a:endParaRPr lang="en-IN" altLang="en-US">
              <a:solidFill>
                <a:schemeClr val="bg1"/>
              </a:solidFill>
            </a:endParaRPr>
          </a:p>
          <a:p>
            <a:pPr algn="r"/>
            <a:r>
              <a:rPr lang="en-IN" altLang="en-US">
                <a:solidFill>
                  <a:schemeClr val="bg1"/>
                </a:solidFill>
              </a:rPr>
              <a:t>Test Prediction (Bottom)</a:t>
            </a:r>
            <a:endParaRPr lang="en-IN" altLang="en-US">
              <a:solidFill>
                <a:schemeClr val="bg1"/>
              </a:solidFill>
            </a:endParaRPr>
          </a:p>
        </p:txBody>
      </p:sp>
      <p:pic>
        <p:nvPicPr>
          <p:cNvPr id="6" name="Picture 5"/>
          <p:cNvPicPr>
            <a:picLocks noChangeAspect="1"/>
          </p:cNvPicPr>
          <p:nvPr/>
        </p:nvPicPr>
        <p:blipFill>
          <a:blip r:embed="rId1"/>
          <a:stretch>
            <a:fillRect/>
          </a:stretch>
        </p:blipFill>
        <p:spPr>
          <a:xfrm>
            <a:off x="7942580" y="348615"/>
            <a:ext cx="3358515" cy="2941955"/>
          </a:xfrm>
          <a:prstGeom prst="rect">
            <a:avLst/>
          </a:prstGeom>
        </p:spPr>
      </p:pic>
      <p:pic>
        <p:nvPicPr>
          <p:cNvPr id="7" name="Picture 6"/>
          <p:cNvPicPr>
            <a:picLocks noChangeAspect="1"/>
          </p:cNvPicPr>
          <p:nvPr/>
        </p:nvPicPr>
        <p:blipFill>
          <a:blip r:embed="rId2"/>
          <a:stretch>
            <a:fillRect/>
          </a:stretch>
        </p:blipFill>
        <p:spPr>
          <a:xfrm>
            <a:off x="7942580" y="3384550"/>
            <a:ext cx="3344545" cy="347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sp>
        <p:nvSpPr>
          <p:cNvPr id="6" name="Text Box 5"/>
          <p:cNvSpPr txBox="1"/>
          <p:nvPr/>
        </p:nvSpPr>
        <p:spPr>
          <a:xfrm>
            <a:off x="559435" y="6207760"/>
            <a:ext cx="9684385" cy="306705"/>
          </a:xfrm>
          <a:prstGeom prst="rect">
            <a:avLst/>
          </a:prstGeom>
          <a:noFill/>
        </p:spPr>
        <p:txBody>
          <a:bodyPr wrap="none" rtlCol="0">
            <a:spAutoFit/>
          </a:bodyPr>
          <a:p>
            <a:r>
              <a:rPr lang="en-IN" altLang="en-US" sz="1400">
                <a:solidFill>
                  <a:schemeClr val="bg1"/>
                </a:solidFill>
              </a:rPr>
              <a:t>Flash and Memory Usage (Top), TF Layers Setup in uC (Left) and Spectrogram Generation and Model Invokation (Right)</a:t>
            </a:r>
            <a:endParaRPr lang="en-IN" altLang="en-US" sz="1400">
              <a:solidFill>
                <a:schemeClr val="bg1"/>
              </a:solidFill>
            </a:endParaRPr>
          </a:p>
        </p:txBody>
      </p:sp>
      <p:pic>
        <p:nvPicPr>
          <p:cNvPr id="4" name="Picture 3"/>
          <p:cNvPicPr>
            <a:picLocks noChangeAspect="1"/>
          </p:cNvPicPr>
          <p:nvPr/>
        </p:nvPicPr>
        <p:blipFill>
          <a:blip r:embed="rId1"/>
          <a:stretch>
            <a:fillRect/>
          </a:stretch>
        </p:blipFill>
        <p:spPr>
          <a:xfrm>
            <a:off x="328295" y="211455"/>
            <a:ext cx="7477125" cy="2514600"/>
          </a:xfrm>
          <a:prstGeom prst="rect">
            <a:avLst/>
          </a:prstGeom>
        </p:spPr>
      </p:pic>
      <p:pic>
        <p:nvPicPr>
          <p:cNvPr id="8" name="Picture 7"/>
          <p:cNvPicPr>
            <a:picLocks noChangeAspect="1"/>
          </p:cNvPicPr>
          <p:nvPr/>
        </p:nvPicPr>
        <p:blipFill>
          <a:blip r:embed="rId2"/>
          <a:stretch>
            <a:fillRect/>
          </a:stretch>
        </p:blipFill>
        <p:spPr>
          <a:xfrm>
            <a:off x="5501005" y="1988820"/>
            <a:ext cx="4661535" cy="4010025"/>
          </a:xfrm>
          <a:prstGeom prst="rect">
            <a:avLst/>
          </a:prstGeom>
        </p:spPr>
      </p:pic>
      <p:pic>
        <p:nvPicPr>
          <p:cNvPr id="9" name="Picture 8"/>
          <p:cNvPicPr>
            <a:picLocks noChangeAspect="1"/>
          </p:cNvPicPr>
          <p:nvPr/>
        </p:nvPicPr>
        <p:blipFill>
          <a:blip r:embed="rId3"/>
          <a:stretch>
            <a:fillRect/>
          </a:stretch>
        </p:blipFill>
        <p:spPr>
          <a:xfrm>
            <a:off x="559435" y="1946910"/>
            <a:ext cx="4573905" cy="4093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Results</a:t>
            </a:r>
            <a:endParaRPr lang="en-IN" altLang="en-US"/>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IN" altLang="en-US"/>
              <a:t>The model is resonably accurate and fits on the microcontroller</a:t>
            </a:r>
            <a:endParaRPr lang="en-IN" altLang="en-US"/>
          </a:p>
          <a:p>
            <a:pPr marL="285750" indent="-285750">
              <a:buFont typeface="Arial" panose="020B0604020202020204" pitchFamily="34" charset="0"/>
              <a:buChar char="•"/>
            </a:pPr>
            <a:r>
              <a:rPr lang="en-IN" altLang="en-US"/>
              <a:t>The model works as expected and Light is turned on and off</a:t>
            </a:r>
            <a:endParaRPr lang="en-IN" altLang="en-US"/>
          </a:p>
          <a:p>
            <a:pPr marL="285750" indent="-285750">
              <a:buFont typeface="Arial" panose="020B0604020202020204" pitchFamily="34" charset="0"/>
              <a:buChar char="•"/>
            </a:pPr>
            <a:r>
              <a:rPr lang="en-IN" altLang="en-US"/>
              <a:t>The custom spectrogram implementation preserves all important data from the audio signal</a:t>
            </a:r>
            <a:endParaRPr lang="en-IN" altLang="en-US"/>
          </a:p>
          <a:p>
            <a:pPr marL="285750" indent="-285750">
              <a:buFont typeface="Arial" panose="020B0604020202020204" pitchFamily="34" charset="0"/>
              <a:buChar char="•"/>
            </a:pPr>
            <a:r>
              <a:rPr lang="en-IN" altLang="en-US"/>
              <a:t>The device is able to recognise commands without internet</a:t>
            </a:r>
            <a:endParaRPr lang="en-IN" altLang="en-US"/>
          </a:p>
          <a:p>
            <a:pPr marL="285750" indent="-285750">
              <a:buFont typeface="Arial" panose="020B0604020202020204" pitchFamily="34" charset="0"/>
              <a:buChar char="•"/>
            </a:pPr>
            <a:r>
              <a:rPr lang="en-IN" altLang="en-US"/>
              <a:t>All of the project is available publicly on </a:t>
            </a:r>
            <a:r>
              <a:rPr lang="en-IN" altLang="en-US">
                <a:hlinkClick r:id="rId1" tooltip="" action="ppaction://hlinkfile"/>
              </a:rPr>
              <a:t>GitHub</a:t>
            </a:r>
            <a:endParaRPr lang="en-IN" altLang="en-US">
              <a:hlinkClick r:id="rId1" tooltip="" action="ppaction://hlinkfile"/>
            </a:endParaRPr>
          </a:p>
          <a:p>
            <a:pPr marL="285750" indent="-285750">
              <a:buFont typeface="Arial" panose="020B0604020202020204" pitchFamily="34" charset="0"/>
              <a:buChar char="•"/>
            </a:pPr>
            <a:endParaRPr lang="en-I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sp>
        <p:nvSpPr>
          <p:cNvPr id="6" name="Text Box 5"/>
          <p:cNvSpPr txBox="1"/>
          <p:nvPr/>
        </p:nvSpPr>
        <p:spPr>
          <a:xfrm>
            <a:off x="702945" y="6062980"/>
            <a:ext cx="4648835" cy="368300"/>
          </a:xfrm>
          <a:prstGeom prst="rect">
            <a:avLst/>
          </a:prstGeom>
          <a:noFill/>
        </p:spPr>
        <p:txBody>
          <a:bodyPr wrap="none" rtlCol="0">
            <a:spAutoFit/>
          </a:bodyPr>
          <a:p>
            <a:r>
              <a:rPr lang="en-IN" altLang="en-US">
                <a:solidFill>
                  <a:schemeClr val="bg1"/>
                </a:solidFill>
              </a:rPr>
              <a:t>On Prediction (Left) vs Off Prediction (Right)</a:t>
            </a:r>
            <a:endParaRPr lang="en-IN" altLang="en-US">
              <a:solidFill>
                <a:schemeClr val="bg1"/>
              </a:solidFill>
            </a:endParaRPr>
          </a:p>
        </p:txBody>
      </p:sp>
      <p:pic>
        <p:nvPicPr>
          <p:cNvPr id="5" name="Picture 4"/>
          <p:cNvPicPr>
            <a:picLocks noChangeAspect="1"/>
          </p:cNvPicPr>
          <p:nvPr/>
        </p:nvPicPr>
        <p:blipFill>
          <a:blip r:embed="rId1"/>
          <a:stretch>
            <a:fillRect/>
          </a:stretch>
        </p:blipFill>
        <p:spPr>
          <a:xfrm>
            <a:off x="248285" y="196850"/>
            <a:ext cx="5558790" cy="5447030"/>
          </a:xfrm>
          <a:prstGeom prst="rect">
            <a:avLst/>
          </a:prstGeom>
        </p:spPr>
      </p:pic>
      <p:pic>
        <p:nvPicPr>
          <p:cNvPr id="7" name="Picture 6"/>
          <p:cNvPicPr>
            <a:picLocks noChangeAspect="1"/>
          </p:cNvPicPr>
          <p:nvPr/>
        </p:nvPicPr>
        <p:blipFill>
          <a:blip r:embed="rId2"/>
          <a:stretch>
            <a:fillRect/>
          </a:stretch>
        </p:blipFill>
        <p:spPr>
          <a:xfrm>
            <a:off x="6038850" y="196850"/>
            <a:ext cx="5949950" cy="5456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5301" y="790121"/>
            <a:ext cx="9141397" cy="615553"/>
          </a:xfrm>
        </p:spPr>
        <p:txBody>
          <a:bodyPr/>
          <a:lstStyle/>
          <a:p>
            <a:r>
              <a:rPr lang="en-US" dirty="0"/>
              <a:t>REFERENCES</a:t>
            </a:r>
            <a:endParaRPr lang="en-US" dirty="0"/>
          </a:p>
        </p:txBody>
      </p:sp>
      <p:sp>
        <p:nvSpPr>
          <p:cNvPr id="3" name="Text Placeholder 2"/>
          <p:cNvSpPr>
            <a:spLocks noGrp="1"/>
          </p:cNvSpPr>
          <p:nvPr>
            <p:ph type="body" sz="quarter" idx="12"/>
          </p:nvPr>
        </p:nvSpPr>
        <p:spPr>
          <a:xfrm>
            <a:off x="1525300" y="1863109"/>
            <a:ext cx="9141397" cy="3131782"/>
          </a:xfrm>
        </p:spPr>
        <p:txBody>
          <a:bodyPr vert="horz" wrap="square" lIns="0" tIns="0" rIns="0" bIns="0" rtlCol="0" anchor="t">
            <a:noAutofit/>
          </a:bodyPr>
          <a:lstStyle/>
          <a:p>
            <a:pPr algn="l"/>
            <a:r>
              <a:rPr lang="en-US" sz="1400" dirty="0"/>
              <a:t>[1] </a:t>
            </a:r>
            <a:r>
              <a:rPr lang="en-IN" sz="1400" dirty="0"/>
              <a:t>STM32 Nucleo-144 boards (MB1137) – User Manual p.32</a:t>
            </a:r>
            <a:endParaRPr lang="en-IN" sz="1400" dirty="0"/>
          </a:p>
          <a:p>
            <a:pPr algn="l"/>
            <a:endParaRPr lang="en-IN" sz="1400" dirty="0"/>
          </a:p>
          <a:p>
            <a:pPr algn="l"/>
            <a:r>
              <a:rPr lang="en-US" sz="1400" dirty="0"/>
              <a:t>[2] </a:t>
            </a:r>
            <a:r>
              <a:rPr lang="en-IN" sz="1400" b="0" i="0" dirty="0">
                <a:effectLst/>
                <a:latin typeface="Lato"/>
              </a:rPr>
              <a:t>GNU Arm Embedded Toolchain</a:t>
            </a:r>
            <a:r>
              <a:rPr lang="en-US" sz="1400" dirty="0"/>
              <a:t> - </a:t>
            </a:r>
            <a:r>
              <a:rPr lang="en-US" sz="1400" dirty="0">
                <a:hlinkClick r:id="rId1"/>
              </a:rPr>
              <a:t>https://developer.arm.com/tools-and-software/open-source-software/developer-tools/gnu-toolchain/gnu-rm/downloads</a:t>
            </a:r>
            <a:endParaRPr lang="en-US" sz="1400" dirty="0"/>
          </a:p>
          <a:p>
            <a:pPr algn="l"/>
            <a:endParaRPr lang="en-US" sz="1400" dirty="0"/>
          </a:p>
          <a:p>
            <a:pPr algn="l"/>
            <a:r>
              <a:rPr lang="en-US" sz="1400" dirty="0"/>
              <a:t>[3] </a:t>
            </a:r>
            <a:r>
              <a:rPr lang="en-US" sz="1400" dirty="0" err="1"/>
              <a:t>OpenOCD</a:t>
            </a:r>
            <a:r>
              <a:rPr lang="en-US" sz="1400" dirty="0"/>
              <a:t> Documentation - </a:t>
            </a:r>
            <a:r>
              <a:rPr lang="en-US" sz="1400" dirty="0">
                <a:hlinkClick r:id="rId2"/>
              </a:rPr>
              <a:t>http://openocd.org/documentation/</a:t>
            </a:r>
            <a:r>
              <a:rPr lang="en-US" sz="1400" dirty="0"/>
              <a:t>  , GDB Documentation - </a:t>
            </a:r>
            <a:r>
              <a:rPr lang="en-US" sz="1400" dirty="0">
                <a:hlinkClick r:id="rId3"/>
              </a:rPr>
              <a:t>https://www.gnu.org/software/gdb/documentation/</a:t>
            </a:r>
            <a:endParaRPr lang="en-US" sz="1400" dirty="0"/>
          </a:p>
          <a:p>
            <a:pPr algn="l"/>
            <a:endParaRPr lang="en-US" sz="1400" dirty="0"/>
          </a:p>
          <a:p>
            <a:pPr algn="l"/>
            <a:r>
              <a:rPr lang="en-US" sz="1400" dirty="0"/>
              <a:t>[4] Electret Microphone Amplifier - MAX4466 with Adjustable Gain - </a:t>
            </a:r>
            <a:r>
              <a:rPr lang="en-US" sz="1400" dirty="0">
                <a:hlinkClick r:id="rId4"/>
              </a:rPr>
              <a:t>https://www.adafruit.com/product/1063</a:t>
            </a:r>
            <a:endParaRPr lang="en-US" sz="1400" dirty="0"/>
          </a:p>
          <a:p>
            <a:pPr algn="l"/>
            <a:endParaRPr lang="en-US" sz="1400" dirty="0"/>
          </a:p>
          <a:p>
            <a:pPr algn="l"/>
            <a:r>
              <a:rPr lang="en-US" sz="1400" dirty="0"/>
              <a:t>[5] Tiny, Low-Cost, PCM Class D Amplifier with Class AB Performance - </a:t>
            </a:r>
            <a:r>
              <a:rPr lang="en-US" sz="1400" dirty="0">
                <a:hlinkClick r:id="rId5"/>
              </a:rPr>
              <a:t>https://datasheets.maximintegrated.com/en/ds/MAX98357A-MAX98357B.pdf</a:t>
            </a:r>
            <a:endParaRPr lang="en-US" sz="1400" dirty="0"/>
          </a:p>
          <a:p>
            <a:pPr algn="l"/>
            <a:endParaRPr lang="en-US" sz="1400" dirty="0"/>
          </a:p>
          <a:p>
            <a:pPr algn="l"/>
            <a:r>
              <a:rPr lang="en-US" sz="1400" dirty="0"/>
              <a:t>[6] </a:t>
            </a:r>
            <a:r>
              <a:rPr lang="en-US" sz="1400" dirty="0" err="1"/>
              <a:t>FreeRTOS</a:t>
            </a:r>
            <a:r>
              <a:rPr lang="en-US" sz="1400" dirty="0"/>
              <a:t> Documentation - </a:t>
            </a:r>
            <a:r>
              <a:rPr lang="en-US" sz="1400" dirty="0">
                <a:hlinkClick r:id="rId6"/>
              </a:rPr>
              <a:t>https://www.freertos.org/Documentation/RTOS_book.html</a:t>
            </a:r>
            <a:endParaRPr lang="en-US" sz="1400" dirty="0"/>
          </a:p>
          <a:p>
            <a:pPr algn="l"/>
            <a:endParaRPr lang="en-US" sz="1400" dirty="0"/>
          </a:p>
          <a:p>
            <a:pPr algn="l"/>
            <a:r>
              <a:rPr lang="en-US" sz="1400" dirty="0"/>
              <a:t>[7] Getting Started with STM32 - Working with ADC and DMA - </a:t>
            </a:r>
            <a:r>
              <a:rPr lang="en-US" sz="1400" dirty="0">
                <a:hlinkClick r:id="rId7"/>
              </a:rPr>
              <a:t>https://www.digikey.in/en/maker/projects/getting-started-with-stm32-working-with-adc-and-dma/f5009db3a3ed4370acaf545a3370c30c</a:t>
            </a:r>
            <a:endParaRPr lang="en-US" sz="1400" dirty="0"/>
          </a:p>
          <a:p>
            <a:pPr algn="l"/>
            <a:endParaRPr lang="en-US" sz="1400" dirty="0"/>
          </a:p>
          <a:p>
            <a:pPr algn="l"/>
            <a:r>
              <a:rPr lang="en-US" sz="1400" dirty="0"/>
              <a:t>[8] Simple audio recognition: </a:t>
            </a:r>
            <a:r>
              <a:rPr lang="en-US" sz="1400"/>
              <a:t>Recognizing keywords - </a:t>
            </a:r>
            <a:r>
              <a:rPr lang="en-US" sz="1400">
                <a:hlinkClick r:id="rId8"/>
              </a:rPr>
              <a:t>https://www.tensorflow.org/tutorials/audio/simple_audio</a:t>
            </a:r>
            <a:endParaRPr lang="en-US" sz="1400"/>
          </a:p>
          <a:p>
            <a:pPr algn="l"/>
            <a:endParaRPr lang="en-US"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5301" y="1995467"/>
            <a:ext cx="9141397" cy="615553"/>
          </a:xfrm>
        </p:spPr>
        <p:txBody>
          <a:bodyPr/>
          <a:lstStyle/>
          <a:p>
            <a:r>
              <a:rPr lang="en-US" dirty="0"/>
              <a:t>Thank You</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5301" y="416048"/>
            <a:ext cx="9141397" cy="615553"/>
          </a:xfrm>
        </p:spPr>
        <p:txBody>
          <a:bodyPr/>
          <a:lstStyle/>
          <a:p>
            <a:r>
              <a:rPr lang="en-US" dirty="0"/>
              <a:t>Block Diagram</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4986" y="1177377"/>
            <a:ext cx="8582025" cy="5534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endParaRPr lang="en-IN" dirty="0"/>
          </a:p>
        </p:txBody>
      </p:sp>
      <p:sp>
        <p:nvSpPr>
          <p:cNvPr id="3" name="Text Placeholder 2"/>
          <p:cNvSpPr>
            <a:spLocks noGrp="1"/>
          </p:cNvSpPr>
          <p:nvPr>
            <p:ph type="body" sz="quarter" idx="11"/>
          </p:nvPr>
        </p:nvSpPr>
        <p:spPr>
          <a:xfrm>
            <a:off x="757381" y="1397860"/>
            <a:ext cx="5338619" cy="4427207"/>
          </a:xfrm>
        </p:spPr>
        <p:txBody>
          <a:bodyPr/>
          <a:lstStyle/>
          <a:p>
            <a:r>
              <a:rPr lang="en-IN" b="1" dirty="0"/>
              <a:t>Hardware</a:t>
            </a:r>
            <a:endParaRPr lang="en-IN" b="1" dirty="0"/>
          </a:p>
          <a:p>
            <a:pPr marL="285750" indent="-285750">
              <a:buFont typeface="Arial" panose="020B0604020202020204" pitchFamily="34" charset="0"/>
              <a:buChar char="•"/>
            </a:pPr>
            <a:r>
              <a:rPr lang="en-IN" dirty="0"/>
              <a:t>STM32F746ZG</a:t>
            </a:r>
            <a:r>
              <a:rPr lang="en-IN" baseline="30000" dirty="0"/>
              <a:t>[1]</a:t>
            </a:r>
            <a:r>
              <a:rPr lang="en-IN" dirty="0"/>
              <a:t>, based on ARM </a:t>
            </a:r>
            <a:r>
              <a:rPr lang="en-IN"/>
              <a:t>Cortex M7, </a:t>
            </a:r>
            <a:r>
              <a:rPr lang="en-IN" dirty="0"/>
              <a:t>STM32 NUCLEO 144 Series Board.</a:t>
            </a:r>
            <a:endParaRPr lang="en-IN" dirty="0"/>
          </a:p>
          <a:p>
            <a:pPr marL="285750" indent="-285750">
              <a:buFont typeface="Arial" panose="020B0604020202020204" pitchFamily="34" charset="0"/>
              <a:buChar char="•"/>
            </a:pPr>
            <a:r>
              <a:rPr lang="en-IN" dirty="0"/>
              <a:t>STLinkv2 over USB for Debugging</a:t>
            </a:r>
            <a:endParaRPr lang="en-IN" dirty="0"/>
          </a:p>
          <a:p>
            <a:pPr marL="285750" indent="-285750">
              <a:buFont typeface="Arial" panose="020B0604020202020204" pitchFamily="34" charset="0"/>
              <a:buChar char="•"/>
            </a:pPr>
            <a:r>
              <a:rPr lang="en-IN" dirty="0"/>
              <a:t>Electret Microphone with MAX4466</a:t>
            </a:r>
            <a:r>
              <a:rPr lang="en-IN" baseline="30000" dirty="0"/>
              <a:t>[4]</a:t>
            </a:r>
            <a:r>
              <a:rPr lang="en-IN" dirty="0"/>
              <a:t> Micropower Pre-amplifier</a:t>
            </a:r>
            <a:endParaRPr lang="en-IN" dirty="0"/>
          </a:p>
          <a:p>
            <a:pPr marL="285750" indent="-285750">
              <a:buFont typeface="Arial" panose="020B0604020202020204" pitchFamily="34" charset="0"/>
              <a:buChar char="•"/>
            </a:pPr>
            <a:r>
              <a:rPr lang="en-IN" dirty="0"/>
              <a:t>Generic SD Card Module over SPI</a:t>
            </a:r>
            <a:endParaRPr lang="en-IN" dirty="0"/>
          </a:p>
          <a:p>
            <a:pPr marL="285750" indent="-285750">
              <a:buFont typeface="Arial" panose="020B0604020202020204" pitchFamily="34" charset="0"/>
              <a:buChar char="•"/>
            </a:pPr>
            <a:r>
              <a:rPr lang="en-IN" dirty="0"/>
              <a:t>MAX98357A Class D amp for driving a speaker. Communicates with board via I2S</a:t>
            </a:r>
            <a:r>
              <a:rPr lang="en-IN" baseline="30000" dirty="0"/>
              <a:t>[5]</a:t>
            </a:r>
            <a:endParaRPr lang="en-IN" dirty="0"/>
          </a:p>
          <a:p>
            <a:pPr marL="285750" indent="-285750">
              <a:buFont typeface="Arial" panose="020B0604020202020204" pitchFamily="34" charset="0"/>
              <a:buChar char="•"/>
            </a:pPr>
            <a:r>
              <a:rPr lang="en-IN" dirty="0"/>
              <a:t>4 Ohms 3 W Speaker for audio output</a:t>
            </a:r>
            <a:endParaRPr lang="en-IN" dirty="0"/>
          </a:p>
        </p:txBody>
      </p:sp>
      <p:sp>
        <p:nvSpPr>
          <p:cNvPr id="6" name="Text Placeholder 2"/>
          <p:cNvSpPr txBox="1"/>
          <p:nvPr/>
        </p:nvSpPr>
        <p:spPr>
          <a:xfrm>
            <a:off x="6057900" y="1401953"/>
            <a:ext cx="5338619" cy="442720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228600" indent="-228600" algn="l" defTabSz="914400" rtl="0" eaLnBrk="1" latinLnBrk="0" hangingPunct="1">
              <a:lnSpc>
                <a:spcPct val="100000"/>
              </a:lnSpc>
              <a:spcBef>
                <a:spcPts val="1000"/>
              </a:spcBef>
              <a:buFont typeface="Arial" panose="020B0604020202020204" pitchFamily="34" charset="0"/>
              <a:buChar char="•"/>
              <a:defRPr sz="1800" b="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IN" b="1" dirty="0"/>
              <a:t>Software</a:t>
            </a:r>
            <a:endParaRPr lang="en-IN" b="1" dirty="0"/>
          </a:p>
          <a:p>
            <a:pPr marL="285750" indent="-285750" fontAlgn="auto">
              <a:spcAft>
                <a:spcPts val="0"/>
              </a:spcAft>
              <a:buFont typeface="Arial" panose="020B0604020202020204" pitchFamily="34" charset="0"/>
              <a:buChar char="•"/>
            </a:pPr>
            <a:r>
              <a:rPr lang="en-IN" dirty="0"/>
              <a:t>ARM Cross Compiler Toolchain for Linux</a:t>
            </a:r>
            <a:r>
              <a:rPr lang="en-IN" baseline="30000" dirty="0"/>
              <a:t>[2]</a:t>
            </a:r>
            <a:endParaRPr lang="en-IN" dirty="0"/>
          </a:p>
          <a:p>
            <a:pPr marL="285750" indent="-285750" fontAlgn="auto">
              <a:spcAft>
                <a:spcPts val="0"/>
              </a:spcAft>
              <a:buFont typeface="Arial" panose="020B0604020202020204" pitchFamily="34" charset="0"/>
              <a:buChar char="•"/>
            </a:pPr>
            <a:r>
              <a:rPr lang="en-US" dirty="0" err="1"/>
              <a:t>OpenOCD</a:t>
            </a:r>
            <a:r>
              <a:rPr lang="en-US" dirty="0"/>
              <a:t>/GDB for Breakpoint/Watchpoint Monitoring and Debugging</a:t>
            </a:r>
            <a:r>
              <a:rPr lang="en-US" baseline="30000" dirty="0"/>
              <a:t>[3]</a:t>
            </a:r>
            <a:endParaRPr lang="en-US" dirty="0"/>
          </a:p>
          <a:p>
            <a:pPr marL="285750" indent="-285750" fontAlgn="auto">
              <a:spcAft>
                <a:spcPts val="0"/>
              </a:spcAft>
              <a:buFont typeface="Arial" panose="020B0604020202020204" pitchFamily="34" charset="0"/>
              <a:buChar char="•"/>
            </a:pPr>
            <a:r>
              <a:rPr lang="en-IN" dirty="0"/>
              <a:t>STM32CubeMX for configuring board</a:t>
            </a:r>
            <a:endParaRPr lang="en-IN" dirty="0"/>
          </a:p>
          <a:p>
            <a:pPr marL="285750" indent="-285750" fontAlgn="auto">
              <a:spcAft>
                <a:spcPts val="0"/>
              </a:spcAft>
              <a:buFont typeface="Arial" panose="020B0604020202020204" pitchFamily="34" charset="0"/>
              <a:buChar char="•"/>
            </a:pPr>
            <a:r>
              <a:rPr lang="en-IN" dirty="0"/>
              <a:t>GNU Make for Compile and Build Task automation</a:t>
            </a:r>
            <a:endParaRPr lang="en-IN" dirty="0"/>
          </a:p>
          <a:p>
            <a:pPr marL="285750" indent="-285750" fontAlgn="auto">
              <a:spcAft>
                <a:spcPts val="0"/>
              </a:spcAft>
              <a:buFont typeface="Arial" panose="020B0604020202020204" pitchFamily="34" charset="0"/>
              <a:buChar char="•"/>
            </a:pPr>
            <a:r>
              <a:rPr lang="en-IN" dirty="0" err="1"/>
              <a:t>VSCode</a:t>
            </a:r>
            <a:r>
              <a:rPr lang="en-IN" dirty="0"/>
              <a:t> for Editing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715961"/>
            <a:ext cx="6477000" cy="1189038"/>
          </a:xfrm>
        </p:spPr>
        <p:txBody>
          <a:bodyPr/>
          <a:lstStyle/>
          <a:p>
            <a:r>
              <a:rPr lang="en-US" dirty="0"/>
              <a:t>Methodology</a:t>
            </a:r>
            <a:endParaRPr lang="en-US" dirty="0"/>
          </a:p>
        </p:txBody>
      </p:sp>
      <p:sp>
        <p:nvSpPr>
          <p:cNvPr id="2" name="Text Placeholder 1"/>
          <p:cNvSpPr>
            <a:spLocks noGrp="1"/>
          </p:cNvSpPr>
          <p:nvPr>
            <p:ph type="body" sz="quarter" idx="11"/>
          </p:nvPr>
        </p:nvSpPr>
        <p:spPr>
          <a:xfrm>
            <a:off x="762000" y="1905000"/>
            <a:ext cx="6477000" cy="3276600"/>
          </a:xfrm>
        </p:spPr>
        <p:txBody>
          <a:bodyPr/>
          <a:lstStyle/>
          <a:p>
            <a:pPr lvl="1"/>
            <a:r>
              <a:rPr lang="en-US" dirty="0"/>
              <a:t>Use </a:t>
            </a:r>
            <a:r>
              <a:rPr lang="en-US" dirty="0" err="1"/>
              <a:t>FreeRTOS</a:t>
            </a:r>
            <a:r>
              <a:rPr lang="en-US" baseline="30000" dirty="0"/>
              <a:t>[6]</a:t>
            </a:r>
            <a:r>
              <a:rPr lang="en-US" dirty="0"/>
              <a:t> for running tasks and synchronization between them</a:t>
            </a:r>
            <a:endParaRPr lang="en-US" b="1" dirty="0">
              <a:solidFill>
                <a:schemeClr val="accent1"/>
              </a:solidFill>
            </a:endParaRPr>
          </a:p>
          <a:p>
            <a:pPr lvl="1"/>
            <a:r>
              <a:rPr lang="en-US" dirty="0"/>
              <a:t>Get Analog audio feed from Electret Microphone into ADC</a:t>
            </a:r>
            <a:endParaRPr lang="en-US" dirty="0"/>
          </a:p>
          <a:p>
            <a:pPr lvl="1"/>
            <a:r>
              <a:rPr lang="en-US" dirty="0"/>
              <a:t>Convert to PCM in ADC and move to memory via DMA</a:t>
            </a:r>
            <a:r>
              <a:rPr lang="en-US" sz="2000" baseline="30000" dirty="0"/>
              <a:t>[7]</a:t>
            </a:r>
            <a:endParaRPr lang="en-US" baseline="30000" dirty="0"/>
          </a:p>
          <a:p>
            <a:pPr lvl="1"/>
            <a:r>
              <a:rPr lang="en-US" dirty="0"/>
              <a:t>Filter and process the audio and write it to the SD Card as WAV file. Then prepend the file with the meta data.</a:t>
            </a:r>
            <a:endParaRPr lang="en-US" dirty="0"/>
          </a:p>
          <a:p>
            <a:pPr lvl="1"/>
            <a:r>
              <a:rPr lang="en-US" dirty="0"/>
              <a:t>Train a </a:t>
            </a:r>
            <a:r>
              <a:rPr lang="en-US" dirty="0" err="1"/>
              <a:t>TFLite</a:t>
            </a:r>
            <a:r>
              <a:rPr lang="en-US" dirty="0"/>
              <a:t> model with colloquial language voice data.</a:t>
            </a:r>
            <a:endParaRPr lang="en-US" dirty="0"/>
          </a:p>
          <a:p>
            <a:pPr lvl="1"/>
            <a:r>
              <a:rPr lang="en-US" dirty="0"/>
              <a:t>Load the model from SD Card and run inference with the audio recorded.</a:t>
            </a:r>
            <a:r>
              <a:rPr lang="en-US" baseline="30000" dirty="0"/>
              <a:t>[8]</a:t>
            </a:r>
            <a:endParaRPr lang="en-US" dirty="0"/>
          </a:p>
          <a:p>
            <a:pPr lvl="1"/>
            <a:r>
              <a:rPr lang="en-US" dirty="0"/>
              <a:t>Process the commands and actuate the home devices.</a:t>
            </a:r>
            <a:endParaRPr lang="en-US" dirty="0"/>
          </a:p>
          <a:p>
            <a:pPr lvl="1"/>
            <a:r>
              <a:rPr lang="en-US" dirty="0"/>
              <a:t>Send feedback via LED and Speaker.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AutoShape 2"/>
          <p:cNvSpPr>
            <a:spLocks noGrp="1" noChangeAspect="1" noChangeArrowheads="1"/>
          </p:cNvSpPr>
          <p:nvPr>
            <p:ph type="body" sz="quarter" idx="1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 name="Picture 5"/>
          <p:cNvPicPr>
            <a:picLocks noChangeAspect="1"/>
          </p:cNvPicPr>
          <p:nvPr/>
        </p:nvPicPr>
        <p:blipFill>
          <a:blip r:embed="rId1"/>
          <a:stretch>
            <a:fillRect/>
          </a:stretch>
        </p:blipFill>
        <p:spPr>
          <a:xfrm>
            <a:off x="0" y="0"/>
            <a:ext cx="9144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5" name="Picture 4"/>
          <p:cNvPicPr>
            <a:picLocks noChangeAspect="1"/>
          </p:cNvPicPr>
          <p:nvPr/>
        </p:nvPicPr>
        <p:blipFill>
          <a:blip r:embed="rId1"/>
          <a:stretch>
            <a:fillRect/>
          </a:stretch>
        </p:blipFill>
        <p:spPr>
          <a:xfrm>
            <a:off x="0" y="95250"/>
            <a:ext cx="12192000" cy="6667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Progress</a:t>
            </a:r>
            <a:endParaRPr lang="en-US" altLang="en-IN"/>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altLang="en-IN"/>
              <a:t>Audio Input @ 16kHz with 12bit resolution scaled upto 16bit via ADC - DMA Channel</a:t>
            </a:r>
            <a:endParaRPr lang="en-US" altLang="en-IN"/>
          </a:p>
          <a:p>
            <a:pPr marL="285750" indent="-285750">
              <a:buFont typeface="Arial" panose="020B0604020202020204" pitchFamily="34" charset="0"/>
              <a:buChar char="•"/>
            </a:pPr>
            <a:r>
              <a:rPr lang="en-US" altLang="en-IN"/>
              <a:t>Th audio is filtered using a FIR filter from the CMSIS-</a:t>
            </a:r>
            <a:r>
              <a:rPr lang="en-US" altLang="en-US"/>
              <a:t>DSP</a:t>
            </a:r>
            <a:r>
              <a:rPr lang="en-US" altLang="en-IN"/>
              <a:t> library configured to be a band pass filter using proper FIR coefficients.</a:t>
            </a:r>
            <a:endParaRPr lang="en-US" altLang="en-IN"/>
          </a:p>
          <a:p>
            <a:pPr marL="285750" indent="-285750">
              <a:buFont typeface="Arial" panose="020B0604020202020204" pitchFamily="34" charset="0"/>
              <a:buChar char="•"/>
            </a:pPr>
            <a:r>
              <a:rPr lang="en-US" altLang="en-IN"/>
              <a:t>Audio is written to disk as WAV file for ML inference later on</a:t>
            </a:r>
            <a:endParaRPr lang="en-US" altLang="en-IN"/>
          </a:p>
          <a:p>
            <a:pPr marL="285750" indent="-285750">
              <a:buFont typeface="Arial" panose="020B0604020202020204" pitchFamily="34" charset="0"/>
              <a:buChar char="•"/>
            </a:pPr>
            <a:r>
              <a:rPr lang="en-US" altLang="en-IN"/>
              <a:t>I2S-DMA connections setup for audio response playback</a:t>
            </a:r>
            <a:endParaRPr lang="en-US" altLang="en-IN"/>
          </a:p>
          <a:p>
            <a:pPr marL="285750" indent="-285750">
              <a:buFont typeface="Arial" panose="020B0604020202020204" pitchFamily="34" charset="0"/>
              <a:buChar char="•"/>
            </a:pPr>
            <a:r>
              <a:rPr lang="en-US" altLang="en-IN"/>
              <a:t>Machine Learning model for speech recognition built but it needs to be optimised</a:t>
            </a:r>
            <a:endParaRPr lang="en-US" alt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1"/>
          </p:nvPr>
        </p:nvSpPr>
        <p:spPr/>
        <p:txBody>
          <a:bodyPr/>
          <a:lstStyle/>
          <a:p>
            <a:endParaRPr lang="en-IN"/>
          </a:p>
        </p:txBody>
      </p:sp>
      <p:pic>
        <p:nvPicPr>
          <p:cNvPr id="4" name="Picture 3"/>
          <p:cNvPicPr>
            <a:picLocks noChangeAspect="1"/>
          </p:cNvPicPr>
          <p:nvPr/>
        </p:nvPicPr>
        <p:blipFill>
          <a:blip r:embed="rId1"/>
          <a:stretch>
            <a:fillRect/>
          </a:stretch>
        </p:blipFill>
        <p:spPr>
          <a:xfrm>
            <a:off x="500380" y="406400"/>
            <a:ext cx="7610475" cy="2295525"/>
          </a:xfrm>
          <a:prstGeom prst="rect">
            <a:avLst/>
          </a:prstGeom>
        </p:spPr>
      </p:pic>
      <p:pic>
        <p:nvPicPr>
          <p:cNvPr id="7" name="Picture 6"/>
          <p:cNvPicPr>
            <a:picLocks noChangeAspect="1"/>
          </p:cNvPicPr>
          <p:nvPr/>
        </p:nvPicPr>
        <p:blipFill>
          <a:blip r:embed="rId2"/>
          <a:stretch>
            <a:fillRect/>
          </a:stretch>
        </p:blipFill>
        <p:spPr>
          <a:xfrm>
            <a:off x="500380" y="2880360"/>
            <a:ext cx="5724525" cy="3400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Jewish American Heritage Month presentation</Template>
  <TotalTime>0</TotalTime>
  <Words>6713</Words>
  <Application>WPS Presentation</Application>
  <PresentationFormat>Widescreen</PresentationFormat>
  <Paragraphs>130</Paragraphs>
  <Slides>25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Segoe UI</vt:lpstr>
      <vt:lpstr>C059</vt:lpstr>
      <vt:lpstr>OpenSans</vt:lpstr>
      <vt:lpstr>Lato</vt:lpstr>
      <vt:lpstr>Microsoft YaHei</vt:lpstr>
      <vt:lpstr>方正黑体_GBK</vt:lpstr>
      <vt:lpstr>Arial Unicode MS</vt:lpstr>
      <vt:lpstr>方正书宋_GBK</vt:lpstr>
      <vt:lpstr>Office Theme</vt:lpstr>
      <vt:lpstr>ECE6043 J Component Smart Home Controller   20MES0027   Avinash 20MES0038   Rohith</vt:lpstr>
      <vt:lpstr>Objectives</vt:lpstr>
      <vt:lpstr>Block Diagram</vt:lpstr>
      <vt:lpstr>Components</vt:lpstr>
      <vt:lpstr>Methodology</vt:lpstr>
      <vt:lpstr>PowerPoint 演示文稿</vt:lpstr>
      <vt:lpstr>PowerPoint 演示文稿</vt:lpstr>
      <vt:lpstr>Progress</vt:lpstr>
      <vt:lpstr>PowerPoint 演示文稿</vt:lpstr>
      <vt:lpstr>PowerPoint 演示文稿</vt:lpstr>
      <vt:lpstr>PowerPoint 演示文稿</vt:lpstr>
      <vt:lpstr>Challenges</vt:lpstr>
      <vt:lpstr>Challenges</vt:lpstr>
      <vt:lpstr>PowerPoint 演示文稿</vt:lpstr>
      <vt:lpstr>Challenges</vt:lpstr>
      <vt:lpstr>PowerPoint 演示文稿</vt:lpstr>
      <vt:lpstr>Challenges</vt:lpstr>
      <vt:lpstr>PowerPoint 演示文稿</vt:lpstr>
      <vt:lpstr>Results</vt:lpstr>
      <vt:lpstr>Results</vt:lpstr>
      <vt:lpstr>PowerPoint 演示文稿</vt:lpstr>
      <vt:lpstr>Results</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ECE6043 J Component Smart Home Controller   20MES0027   Avinash 20MES0038   Rohith</dc:title>
  <dc:creator>Rohith Balaji</dc:creator>
  <cp:lastModifiedBy>rohith</cp:lastModifiedBy>
  <cp:revision>32</cp:revision>
  <dcterms:created xsi:type="dcterms:W3CDTF">2021-08-13T06:00:39Z</dcterms:created>
  <dcterms:modified xsi:type="dcterms:W3CDTF">2021-08-13T06:00:39Z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1033-11.1.0.10702</vt:lpwstr>
  </property>
</Properties>
</file>