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864" r:id="rId3"/>
    <p:sldId id="1846" r:id="rId5"/>
    <p:sldId id="1845" r:id="rId6"/>
    <p:sldId id="1868" r:id="rId7"/>
    <p:sldId id="1865" r:id="rId8"/>
    <p:sldId id="1869" r:id="rId9"/>
    <p:sldId id="1870" r:id="rId10"/>
    <p:sldId id="1874" r:id="rId11"/>
    <p:sldId id="1882" r:id="rId12"/>
    <p:sldId id="1883" r:id="rId13"/>
    <p:sldId id="1884" r:id="rId14"/>
    <p:sldId id="1875" r:id="rId15"/>
    <p:sldId id="1876" r:id="rId16"/>
    <p:sldId id="1880" r:id="rId17"/>
    <p:sldId id="1877" r:id="rId18"/>
    <p:sldId id="1881" r:id="rId19"/>
    <p:sldId id="1858" r:id="rId20"/>
    <p:sldId id="1859" r:id="rId2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2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</a:fld>
            <a:endParaRPr lang="en-US" altLang="en-US" dirty="0"/>
          </a:p>
        </p:txBody>
      </p:sp>
      <p:sp>
        <p:nvSpPr>
          <p:cNvPr id="1536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/>
          <a:srcRect/>
          <a:stretch>
            <a:fillRect/>
          </a:stretch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/>
          <p:cNvSpPr>
            <a:spLocks noGrp="true"/>
          </p:cNvSpPr>
          <p:nvPr>
            <p:ph type="title" hasCustomPrompt="true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true"/>
          </p:cNvSpPr>
          <p:nvPr>
            <p:ph type="title" hasCustomPrompt="tru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false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5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 hasCustomPrompt="tru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6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5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/>
          <p:cNvPicPr>
            <a:picLocks noChangeAspect="true"/>
          </p:cNvPicPr>
          <p:nvPr userDrawn="true"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>
            <p:ph type="title" hasCustomPrompt="tru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false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true"/>
          </p:cNvSpPr>
          <p:nvPr>
            <p:ph type="tbl" sz="quarter" idx="12" hasCustomPrompt="true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5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 hasCustomPrompt="tru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6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true"/>
          </p:cNvSpPr>
          <p:nvPr>
            <p:ph type="pic" sz="quarter" idx="14" hasCustomPrompt="true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8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true"/>
          </p:cNvSpPr>
          <p:nvPr>
            <p:ph type="title" hasCustomPrompt="true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true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true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 hasCustomPrompt="tru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true"/>
          </p:cNvSpPr>
          <p:nvPr>
            <p:ph type="body" sz="quarter" idx="11" hasCustomPrompt="true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6" descr="Red, blue grey white pattern background"/>
          <p:cNvPicPr>
            <a:picLocks noChangeAspect="true"/>
          </p:cNvPicPr>
          <p:nvPr userDrawn="true"/>
        </p:nvPicPr>
        <p:blipFill rotWithShape="true">
          <a:blip r:embed="rId2" cstate="screen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/>
          <p:cNvPicPr>
            <a:picLocks noChangeAspect="true"/>
          </p:cNvPicPr>
          <p:nvPr userDrawn="true"/>
        </p:nvPicPr>
        <p:blipFill rotWithShape="true"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true"/>
          </p:cNvSpPr>
          <p:nvPr>
            <p:ph type="title" hasCustomPrompt="true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false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true"/>
          </p:cNvSpPr>
          <p:nvPr>
            <p:ph type="body" sz="quarter" idx="12" hasCustomPrompt="true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hyperlink" Target="https://www.tensorflow.org/tutorials/audio/simple_audio" TargetMode="External"/><Relationship Id="rId7" Type="http://schemas.openxmlformats.org/officeDocument/2006/relationships/hyperlink" Target="https://www.digikey.in/en/maker/projects/getting-started-with-stm32-working-with-adc-and-dma/f5009db3a3ed4370acaf545a3370c30c" TargetMode="External"/><Relationship Id="rId6" Type="http://schemas.openxmlformats.org/officeDocument/2006/relationships/hyperlink" Target="https://www.freertos.org/Documentation/RTOS_book.html" TargetMode="External"/><Relationship Id="rId5" Type="http://schemas.openxmlformats.org/officeDocument/2006/relationships/hyperlink" Target="https://datasheets.maximintegrated.com/en/ds/MAX98357A-MAX98357B.pdf" TargetMode="External"/><Relationship Id="rId4" Type="http://schemas.openxmlformats.org/officeDocument/2006/relationships/hyperlink" Target="https://www.adafruit.com/product/1063" TargetMode="External"/><Relationship Id="rId3" Type="http://schemas.openxmlformats.org/officeDocument/2006/relationships/hyperlink" Target="https://www.gnu.org/software/gdb/documentation/" TargetMode="External"/><Relationship Id="rId2" Type="http://schemas.openxmlformats.org/officeDocument/2006/relationships/hyperlink" Target="http://openocd.org/documentation/" TargetMode="External"/><Relationship Id="rId1" Type="http://schemas.openxmlformats.org/officeDocument/2006/relationships/hyperlink" Target="https://developer.arm.com/tools-and-software/open-source-software/developer-tools/gnu-toolchain/gnu-rm/download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442012" y="2766219"/>
            <a:ext cx="6220101" cy="1325563"/>
          </a:xfrm>
        </p:spPr>
        <p:txBody>
          <a:bodyPr anchor="ctr">
            <a:no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ECE6043 J Component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Smart Home Controller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20MES0027  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OpenSans"/>
              </a:rPr>
              <a:t>Avinash</a:t>
            </a:r>
            <a:br>
              <a:rPr lang="en-IN" b="0" i="0" dirty="0">
                <a:solidFill>
                  <a:srgbClr val="333333"/>
                </a:solidFill>
                <a:effectLst/>
                <a:latin typeface="OpenSans"/>
              </a:rPr>
            </a:br>
            <a:r>
              <a:rPr lang="en-IN" b="0" i="0" dirty="0">
                <a:solidFill>
                  <a:srgbClr val="333333"/>
                </a:solidFill>
                <a:effectLst/>
                <a:latin typeface="OpenSans"/>
              </a:rPr>
              <a:t>20MES0038   Rohith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2580" y="238125"/>
            <a:ext cx="5914390" cy="638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070" y="502920"/>
            <a:ext cx="5575300" cy="544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95" y="362585"/>
            <a:ext cx="6265545" cy="59950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0" y="311785"/>
            <a:ext cx="5086350" cy="6235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  <a:endParaRPr lang="en-US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Originally we wanted CD quality audio @44.1kHz. Although the DMA could handle it, We could not write it at that speed to SD Card over SPI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44.1k*2bytes/channel = 176k bytes / second. The onboard </a:t>
            </a:r>
            <a:r>
              <a:rPr lang="" altLang="en-US"/>
              <a:t>me</a:t>
            </a:r>
            <a:r>
              <a:rPr lang="en-US" altLang="en-US"/>
              <a:t>mory itself is just 320kb. So we cannot buffer CD quality audio.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Filtering next. The band pass filter params were hard to arrive at. We first did a rough check on audacity to find the cut-off frequencies. Then we found the online site at http://t-filter.engineerjs.com/ that spit out the coeffs if given the cut-off frequencies. And it worked.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  <a:endParaRPr lang="en-US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Timer Configuration. The Main clock SYSCLK is 216 MHz. Our Timers are at APB2 and receive the 216 MHz Directly. So @16kHz, we need 0.0625 uS period. So we configured TIM7 used by ADC-DMA to Count Up, Auto-Reload Mode. It fires a Global Interrupt via NVIC whenever it rolls over.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Porting to C++. So until this point everything was in C. Unfortunately, Tensorflow Supports only C++. We could easily port the Third Party Libraries. But run into trouble with the core HAL and FreeRTOS functions. The CubeMX generator does not have the capability to auto convert to C++. So we ditched everything and started a new C++ project using STM32CubeIDE instead of the VSCode-Makefile flow. The IDE automatically included the extern “C” to all core libs.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" y="110490"/>
            <a:ext cx="12089130" cy="6637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</a:t>
            </a:r>
            <a:endParaRPr lang="en-US" alt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Then we copied all the old implementations to the new project and made changes where necessary to get it working in C++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 Speech Model Training. We collected a lot of data and trained a ML model with tensorflow keras. We did a FFT of the audio and trained with the spectrogram. The tflite model was just 1.6Mb. But when exported to a .h file, it became 9 Mb. The uC flash is 1Mb. So we thought we can load the .tflite directly from the SDCard. But 1.6Mb is still too much for a device with 320kB SRAM.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 we’re working on reducing the model size.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55" y="177800"/>
            <a:ext cx="11846560" cy="6503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1525301" y="790121"/>
            <a:ext cx="9141397" cy="615553"/>
          </a:xfrm>
        </p:spPr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2"/>
          </p:nvPr>
        </p:nvSpPr>
        <p:spPr>
          <a:xfrm>
            <a:off x="1525300" y="1863109"/>
            <a:ext cx="9141397" cy="3131782"/>
          </a:xfrm>
        </p:spPr>
        <p:txBody>
          <a:bodyPr vert="horz" wrap="square" lIns="0" tIns="0" rIns="0" bIns="0" rtlCol="0" anchor="t">
            <a:noAutofit/>
          </a:bodyPr>
          <a:lstStyle/>
          <a:p>
            <a:pPr algn="l"/>
            <a:r>
              <a:rPr lang="en-US" sz="1400" dirty="0"/>
              <a:t>[1] </a:t>
            </a:r>
            <a:r>
              <a:rPr lang="en-IN" sz="1400" dirty="0"/>
              <a:t>STM32 Nucleo-144 boards (MB1137) – User Manual p.32</a:t>
            </a:r>
            <a:endParaRPr lang="en-IN" sz="1400" dirty="0"/>
          </a:p>
          <a:p>
            <a:pPr algn="l"/>
            <a:endParaRPr lang="en-IN" sz="1400" dirty="0"/>
          </a:p>
          <a:p>
            <a:pPr algn="l"/>
            <a:r>
              <a:rPr lang="en-US" sz="1400" dirty="0"/>
              <a:t>[2] </a:t>
            </a:r>
            <a:r>
              <a:rPr lang="en-IN" sz="1400" b="0" i="0" dirty="0">
                <a:effectLst/>
                <a:latin typeface="Lato"/>
              </a:rPr>
              <a:t>GNU Arm Embedded Toolchain</a:t>
            </a:r>
            <a:r>
              <a:rPr lang="en-US" sz="1400" dirty="0"/>
              <a:t> - </a:t>
            </a:r>
            <a:r>
              <a:rPr lang="en-US" sz="1400" dirty="0">
                <a:hlinkClick r:id="rId1"/>
              </a:rPr>
              <a:t>https://developer.arm.com/tools-and-software/open-source-software/developer-tools/gnu-toolchain/gnu-rm/downloads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[3] </a:t>
            </a:r>
            <a:r>
              <a:rPr lang="en-US" sz="1400" dirty="0" err="1"/>
              <a:t>OpenOCD</a:t>
            </a:r>
            <a:r>
              <a:rPr lang="en-US" sz="1400" dirty="0"/>
              <a:t> Documentation - </a:t>
            </a:r>
            <a:r>
              <a:rPr lang="en-US" sz="1400" dirty="0">
                <a:hlinkClick r:id="rId2"/>
              </a:rPr>
              <a:t>http://openocd.org/documentation/</a:t>
            </a:r>
            <a:r>
              <a:rPr lang="en-US" sz="1400" dirty="0"/>
              <a:t>  , GDB Documentation - </a:t>
            </a:r>
            <a:r>
              <a:rPr lang="en-US" sz="1400" dirty="0">
                <a:hlinkClick r:id="rId3"/>
              </a:rPr>
              <a:t>https://www.gnu.org/software/gdb/documentation/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[4] Electret Microphone Amplifier - MAX4466 with Adjustable Gain - </a:t>
            </a:r>
            <a:r>
              <a:rPr lang="en-US" sz="1400" dirty="0">
                <a:hlinkClick r:id="rId4"/>
              </a:rPr>
              <a:t>https://www.adafruit.com/product/1063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[5] Tiny, Low-Cost, PCM Class D Amplifier with Class AB Performance - </a:t>
            </a:r>
            <a:r>
              <a:rPr lang="en-US" sz="1400" dirty="0">
                <a:hlinkClick r:id="rId5"/>
              </a:rPr>
              <a:t>https://datasheets.maximintegrated.com/en/ds/MAX98357A-MAX98357B.pdf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[6] </a:t>
            </a:r>
            <a:r>
              <a:rPr lang="en-US" sz="1400" dirty="0" err="1"/>
              <a:t>FreeRTOS</a:t>
            </a:r>
            <a:r>
              <a:rPr lang="en-US" sz="1400" dirty="0"/>
              <a:t> Documentation - </a:t>
            </a:r>
            <a:r>
              <a:rPr lang="en-US" sz="1400" dirty="0">
                <a:hlinkClick r:id="rId6"/>
              </a:rPr>
              <a:t>https://www.freertos.org/Documentation/RTOS_book.html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[7] Getting Started with STM32 - Working with ADC and DMA - </a:t>
            </a:r>
            <a:r>
              <a:rPr lang="en-US" sz="1400" dirty="0">
                <a:hlinkClick r:id="rId7"/>
              </a:rPr>
              <a:t>https://www.digikey.in/en/maker/projects/getting-started-with-stm32-working-with-adc-and-dma/f5009db3a3ed4370acaf545a3370c30c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[8] Simple audio recognition: </a:t>
            </a:r>
            <a:r>
              <a:rPr lang="en-US" sz="1400"/>
              <a:t>Recognizing keywords - </a:t>
            </a:r>
            <a:r>
              <a:rPr lang="en-US" sz="1400">
                <a:hlinkClick r:id="rId8"/>
              </a:rPr>
              <a:t>https://www.tensorflow.org/tutorials/audio/simple_audio</a:t>
            </a:r>
            <a:endParaRPr lang="en-US" sz="1400"/>
          </a:p>
          <a:p>
            <a:pPr algn="l"/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true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2" name="Text Placeholder 1"/>
          <p:cNvSpPr>
            <a:spLocks noGrp="true"/>
          </p:cNvSpPr>
          <p:nvPr>
            <p:ph type="body" sz="quarter" idx="11"/>
          </p:nvPr>
        </p:nvSpPr>
        <p:spPr>
          <a:xfrm>
            <a:off x="762000" y="1905000"/>
            <a:ext cx="6340929" cy="3276600"/>
          </a:xfrm>
        </p:spPr>
        <p:txBody>
          <a:bodyPr/>
          <a:lstStyle/>
          <a:p>
            <a:r>
              <a:rPr lang="en-US" altLang="en-US" dirty="0"/>
              <a:t>Design and build a Smart Home Controller</a:t>
            </a:r>
            <a:endParaRPr lang="en-US" altLang="en-US" dirty="0"/>
          </a:p>
          <a:p>
            <a:pPr lvl="1"/>
            <a:r>
              <a:rPr lang="en-US" dirty="0"/>
              <a:t>Focus on voice control</a:t>
            </a:r>
            <a:endParaRPr lang="en-US" dirty="0"/>
          </a:p>
          <a:p>
            <a:pPr lvl="1"/>
            <a:r>
              <a:rPr lang="en-US" altLang="en-US" dirty="0"/>
              <a:t>Near real time words inference using AIML and NLP</a:t>
            </a:r>
            <a:endParaRPr lang="en-US" altLang="en-US" dirty="0"/>
          </a:p>
          <a:p>
            <a:pPr lvl="1"/>
            <a:r>
              <a:rPr lang="en-US" altLang="en-US" dirty="0"/>
              <a:t>Works offline to control home</a:t>
            </a:r>
            <a:endParaRPr lang="en-US" altLang="en-US" dirty="0"/>
          </a:p>
          <a:p>
            <a:pPr lvl="1"/>
            <a:r>
              <a:rPr lang="en-US" altLang="en-US" dirty="0"/>
              <a:t>Modular and extensible interfaces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Learn the following</a:t>
            </a:r>
            <a:endParaRPr lang="en-US" altLang="en-US" dirty="0"/>
          </a:p>
          <a:p>
            <a:pPr lvl="1"/>
            <a:r>
              <a:rPr lang="en-US" altLang="en-US" dirty="0"/>
              <a:t>CMSIS HAL and CMSIS NN</a:t>
            </a:r>
            <a:endParaRPr lang="en-US" altLang="en-US" dirty="0"/>
          </a:p>
          <a:p>
            <a:pPr lvl="1"/>
            <a:r>
              <a:rPr lang="en-US" altLang="en-US" dirty="0"/>
              <a:t>Audio Processing</a:t>
            </a:r>
            <a:endParaRPr lang="en-US" altLang="en-US" dirty="0"/>
          </a:p>
          <a:p>
            <a:pPr lvl="1"/>
            <a:r>
              <a:rPr lang="en-US" dirty="0"/>
              <a:t>Audio device Interfaces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true"/>
          </p:cNvSpPr>
          <p:nvPr>
            <p:ph type="title"/>
          </p:nvPr>
        </p:nvSpPr>
        <p:spPr>
          <a:xfrm>
            <a:off x="1525301" y="416048"/>
            <a:ext cx="9141397" cy="615553"/>
          </a:xfrm>
        </p:spPr>
        <p:txBody>
          <a:bodyPr/>
          <a:lstStyle/>
          <a:p>
            <a:r>
              <a:rPr lang="en-US" dirty="0"/>
              <a:t>Block Diagram</a:t>
            </a:r>
            <a:endParaRPr lang="en-US" dirty="0"/>
          </a:p>
        </p:txBody>
      </p:sp>
      <p:pic>
        <p:nvPicPr>
          <p:cNvPr id="1026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804986" y="1177377"/>
            <a:ext cx="8582025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</a:t>
            </a:r>
            <a:endParaRPr lang="en-IN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>
          <a:xfrm>
            <a:off x="757381" y="1397860"/>
            <a:ext cx="5338619" cy="4427207"/>
          </a:xfrm>
        </p:spPr>
        <p:txBody>
          <a:bodyPr/>
          <a:lstStyle/>
          <a:p>
            <a:r>
              <a:rPr lang="en-IN" b="1" dirty="0"/>
              <a:t>Hardware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STM32F746ZG</a:t>
            </a:r>
            <a:r>
              <a:rPr lang="en-IN" baseline="30000" dirty="0"/>
              <a:t>[1]</a:t>
            </a:r>
            <a:r>
              <a:rPr lang="en-IN" dirty="0"/>
              <a:t>, based on ARM </a:t>
            </a:r>
            <a:r>
              <a:rPr lang="en-IN"/>
              <a:t>Cortex M7, </a:t>
            </a:r>
            <a:r>
              <a:rPr lang="en-IN" dirty="0"/>
              <a:t>STM32 NUCLEO 144 Series Board.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STLinkv2 over USB for Debugging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Electret Microphone with MAX4466</a:t>
            </a:r>
            <a:r>
              <a:rPr lang="en-IN" baseline="30000" dirty="0"/>
              <a:t>[4]</a:t>
            </a:r>
            <a:r>
              <a:rPr lang="en-IN" dirty="0"/>
              <a:t> Micropower Pre-amplifier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Generic SD Card Module over SPI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MAX98357A Class D amp for driving a speaker. Communicates with board via I2S</a:t>
            </a:r>
            <a:r>
              <a:rPr lang="en-IN" baseline="30000" dirty="0"/>
              <a:t>[5]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4 Ohms 3 W Speaker for audio output</a:t>
            </a:r>
            <a:endParaRPr lang="en-IN" dirty="0"/>
          </a:p>
        </p:txBody>
      </p:sp>
      <p:sp>
        <p:nvSpPr>
          <p:cNvPr id="6" name="Text Placeholder 2"/>
          <p:cNvSpPr txBox="true"/>
          <p:nvPr/>
        </p:nvSpPr>
        <p:spPr>
          <a:xfrm>
            <a:off x="6057900" y="1401953"/>
            <a:ext cx="5338619" cy="44272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IN" b="1" dirty="0"/>
              <a:t>Software</a:t>
            </a:r>
            <a:endParaRPr lang="en-IN" b="1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ARM Cross Compiler Toolchain for Linux</a:t>
            </a:r>
            <a:r>
              <a:rPr lang="en-IN" baseline="30000" dirty="0"/>
              <a:t>[2]</a:t>
            </a:r>
            <a:endParaRPr lang="en-IN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OpenOCD</a:t>
            </a:r>
            <a:r>
              <a:rPr lang="en-US" dirty="0"/>
              <a:t>/GDB for Breakpoint/Watchpoint Monitoring and Debugging</a:t>
            </a:r>
            <a:r>
              <a:rPr lang="en-US" baseline="30000" dirty="0"/>
              <a:t>[3]</a:t>
            </a:r>
            <a:endParaRPr lang="en-US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STM32CubeMX for configuring board</a:t>
            </a:r>
            <a:endParaRPr lang="en-IN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GNU Make for Compile and Build Task automation</a:t>
            </a:r>
            <a:endParaRPr lang="en-IN" dirty="0"/>
          </a:p>
          <a:p>
            <a:pPr marL="285750" indent="-28575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/>
              <a:t>VSCode</a:t>
            </a:r>
            <a:r>
              <a:rPr lang="en-IN" dirty="0"/>
              <a:t> for Editing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true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2" name="Text Placeholder 1"/>
          <p:cNvSpPr>
            <a:spLocks noGrp="true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lvl="1"/>
            <a:r>
              <a:rPr lang="en-US" dirty="0"/>
              <a:t>Use </a:t>
            </a:r>
            <a:r>
              <a:rPr lang="en-US" dirty="0" err="1"/>
              <a:t>FreeRTOS</a:t>
            </a:r>
            <a:r>
              <a:rPr lang="en-US" baseline="30000" dirty="0"/>
              <a:t>[6]</a:t>
            </a:r>
            <a:r>
              <a:rPr lang="en-US" dirty="0"/>
              <a:t> for running tasks and synchronization between them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Get Analog audio feed from Electret Microphone into ADC</a:t>
            </a:r>
            <a:endParaRPr lang="en-US" dirty="0"/>
          </a:p>
          <a:p>
            <a:pPr lvl="1"/>
            <a:r>
              <a:rPr lang="en-US" dirty="0"/>
              <a:t>Convert to PCM in ADC and move to memory via DMA</a:t>
            </a:r>
            <a:r>
              <a:rPr lang="en-US" sz="2000" baseline="30000" dirty="0"/>
              <a:t>[7]</a:t>
            </a:r>
            <a:endParaRPr lang="en-US" baseline="30000" dirty="0"/>
          </a:p>
          <a:p>
            <a:pPr lvl="1"/>
            <a:r>
              <a:rPr lang="en-US" dirty="0"/>
              <a:t>Filter and process the audio and write it to the SD Card as WAV file. Then prepend the file with the meta data.</a:t>
            </a:r>
            <a:endParaRPr lang="en-US" dirty="0"/>
          </a:p>
          <a:p>
            <a:pPr lvl="1"/>
            <a:r>
              <a:rPr lang="en-US" dirty="0"/>
              <a:t>Train a </a:t>
            </a:r>
            <a:r>
              <a:rPr lang="en-US" dirty="0" err="1"/>
              <a:t>TFLite</a:t>
            </a:r>
            <a:r>
              <a:rPr lang="en-US" dirty="0"/>
              <a:t> model with colloquial language voice data.</a:t>
            </a:r>
            <a:endParaRPr lang="en-US" dirty="0"/>
          </a:p>
          <a:p>
            <a:pPr lvl="1"/>
            <a:r>
              <a:rPr lang="en-US" dirty="0"/>
              <a:t>Load the model from SD Card and run inference with the audio recorded.</a:t>
            </a:r>
            <a:r>
              <a:rPr lang="en-US" baseline="30000" dirty="0"/>
              <a:t>[8]</a:t>
            </a:r>
            <a:endParaRPr lang="en-US" dirty="0"/>
          </a:p>
          <a:p>
            <a:pPr lvl="1"/>
            <a:r>
              <a:rPr lang="en-US" dirty="0"/>
              <a:t>Process the commands and actuate the home devices.</a:t>
            </a:r>
            <a:endParaRPr lang="en-US" dirty="0"/>
          </a:p>
          <a:p>
            <a:pPr lvl="1"/>
            <a:r>
              <a:rPr lang="en-US" dirty="0"/>
              <a:t>Send feedback via LED and Speaker.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AutoShape 2"/>
          <p:cNvSpPr>
            <a:spLocks noGrp="true" noChangeAspect="true" noChangeArrowheads="true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lstStyle/>
          <a:p>
            <a:endParaRPr lang="en-IN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/>
              <a:t>Progress</a:t>
            </a:r>
            <a:endParaRPr lang="en-US" alt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Audio Input @ 16kHz with 12bit resolution scaled upto 16bit via ADC - DMA Channel</a:t>
            </a:r>
            <a:endParaRPr lang="en-US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Th audio is filtered using a FIR filter from the CMSIS-</a:t>
            </a:r>
            <a:r>
              <a:rPr lang="" altLang="en-US"/>
              <a:t>DSP</a:t>
            </a:r>
            <a:r>
              <a:rPr lang="en-US" altLang="en-IN"/>
              <a:t> library configured to be a band pass filter using proper FIR coefficients.</a:t>
            </a:r>
            <a:endParaRPr lang="en-US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Audio is written to disk as WAV file for ML inference later on</a:t>
            </a:r>
            <a:endParaRPr lang="en-US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I2S-DMA connections setup for audio response playback</a:t>
            </a:r>
            <a:endParaRPr lang="en-US" alt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/>
              <a:t>Machine Learning model for speech recognition built but it needs to be optimised</a:t>
            </a:r>
            <a:endParaRPr lang="en-US" alt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true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" y="406400"/>
            <a:ext cx="7610475" cy="2295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" y="2880360"/>
            <a:ext cx="5724525" cy="3400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0</TotalTime>
  <Words>4639</Words>
  <Application>WPS Presentation</Application>
  <PresentationFormat>Widescreen</PresentationFormat>
  <Paragraphs>91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Segoe UI</vt:lpstr>
      <vt:lpstr>URW Bookman</vt:lpstr>
      <vt:lpstr>OpenSans</vt:lpstr>
      <vt:lpstr>Lato</vt:lpstr>
      <vt:lpstr>微软雅黑</vt:lpstr>
      <vt:lpstr>Arial Unicode MS</vt:lpstr>
      <vt:lpstr>方正书宋_GBK</vt:lpstr>
      <vt:lpstr>Times New Roman</vt:lpstr>
      <vt:lpstr>Office Theme</vt:lpstr>
      <vt:lpstr>ECE6043 J Component Smart Home Controller   20MES0027   Avinash 20MES0038   Rohith</vt:lpstr>
      <vt:lpstr>Objectives</vt:lpstr>
      <vt:lpstr>Block Diagram</vt:lpstr>
      <vt:lpstr>Components</vt:lpstr>
      <vt:lpstr>Methodology</vt:lpstr>
      <vt:lpstr>PowerPoint 演示文稿</vt:lpstr>
      <vt:lpstr>PowerPoint 演示文稿</vt:lpstr>
      <vt:lpstr>Progress</vt:lpstr>
      <vt:lpstr>PowerPoint 演示文稿</vt:lpstr>
      <vt:lpstr>PowerPoint 演示文稿</vt:lpstr>
      <vt:lpstr>PowerPoint 演示文稿</vt:lpstr>
      <vt:lpstr>Challenges</vt:lpstr>
      <vt:lpstr>Challenges</vt:lpstr>
      <vt:lpstr>PowerPoint 演示文稿</vt:lpstr>
      <vt:lpstr>Challenges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ECE6043 J Component Smart Home Controller   20MES0027   Avinash 20MES0038   Rohith</dc:title>
  <dc:creator>Rohith Balaji</dc:creator>
  <cp:lastModifiedBy>rohith</cp:lastModifiedBy>
  <cp:revision>26</cp:revision>
  <dcterms:created xsi:type="dcterms:W3CDTF">2021-07-29T05:40:33Z</dcterms:created>
  <dcterms:modified xsi:type="dcterms:W3CDTF">2021-07-29T05:40:33Z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1033-11.1.0.10161</vt:lpwstr>
  </property>
</Properties>
</file>