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14"/>
  </p:notesMasterIdLst>
  <p:sldIdLst>
    <p:sldId id="1864" r:id="rId5"/>
    <p:sldId id="1846" r:id="rId6"/>
    <p:sldId id="1845" r:id="rId7"/>
    <p:sldId id="1868" r:id="rId8"/>
    <p:sldId id="1865" r:id="rId9"/>
    <p:sldId id="1869" r:id="rId10"/>
    <p:sldId id="1870" r:id="rId11"/>
    <p:sldId id="1858" r:id="rId12"/>
    <p:sldId id="1859" r:id="rId1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4387"/>
    <a:srgbClr val="FF2625"/>
    <a:srgbClr val="007788"/>
    <a:srgbClr val="297C2A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24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2278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DB60B1-BEF5-4848-BB02-98EBFE355C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1"/>
            <a:ext cx="12191998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</a:p>
        </p:txBody>
      </p:sp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906BF34F-6945-4E11-BAEC-F66F7254C4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BC85C715-EF0D-4E33-AC89-C35DD2596E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340929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8FD53BA4-73D2-4CCA-8580-11F422152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White Striped background">
            <a:extLst>
              <a:ext uri="{FF2B5EF4-FFF2-40B4-BE49-F238E27FC236}">
                <a16:creationId xmlns:a16="http://schemas.microsoft.com/office/drawing/2014/main" id="{3917D528-010E-4303-97BF-F7F67BC661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80F473D-F2DF-4163-AB6E-F7327F60EC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7DC18506-6205-438F-AA5C-D337F9975FC3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7" name="Picture Placeholder 5" descr="Red, blue grey white pattern background">
            <a:extLst>
              <a:ext uri="{FF2B5EF4-FFF2-40B4-BE49-F238E27FC236}">
                <a16:creationId xmlns:a16="http://schemas.microsoft.com/office/drawing/2014/main" id="{CD2D4C14-919B-45F8-8FB9-55AAC8A8FC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6" descr="Red, blue grey white pattern background">
            <a:extLst>
              <a:ext uri="{FF2B5EF4-FFF2-40B4-BE49-F238E27FC236}">
                <a16:creationId xmlns:a16="http://schemas.microsoft.com/office/drawing/2014/main" id="{3A82D859-AED3-485F-A04E-40320B1043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9" name="Picture Placeholder 8" descr="Red, blue grey white pattern background">
            <a:extLst>
              <a:ext uri="{FF2B5EF4-FFF2-40B4-BE49-F238E27FC236}">
                <a16:creationId xmlns:a16="http://schemas.microsoft.com/office/drawing/2014/main" id="{EFDBB6A3-9760-4B41-9E31-6D5DD396E1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1" name="Picture Placeholder 5" descr="Red, blue grey white pattern background">
            <a:extLst>
              <a:ext uri="{FF2B5EF4-FFF2-40B4-BE49-F238E27FC236}">
                <a16:creationId xmlns:a16="http://schemas.microsoft.com/office/drawing/2014/main" id="{1014381E-E235-4624-9267-69EEEE9826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Gra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6696C96D-182E-490E-A117-B60FF18536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Picture placeholder ">
            <a:extLst>
              <a:ext uri="{FF2B5EF4-FFF2-40B4-BE49-F238E27FC236}">
                <a16:creationId xmlns:a16="http://schemas.microsoft.com/office/drawing/2014/main" id="{21F9B252-B7D4-4DA8-92E8-8A98BFEF4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410071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91" r:id="rId4"/>
    <p:sldLayoutId id="2147483701" r:id="rId5"/>
    <p:sldLayoutId id="2147483706" r:id="rId6"/>
    <p:sldLayoutId id="2147483702" r:id="rId7"/>
    <p:sldLayoutId id="2147483704" r:id="rId8"/>
    <p:sldLayoutId id="2147483703" r:id="rId9"/>
    <p:sldLayoutId id="2147483690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igikey.in/en/maker/projects/getting-started-with-stm32-working-with-adc-and-dma/f5009db3a3ed4370acaf545a3370c30c" TargetMode="External"/><Relationship Id="rId3" Type="http://schemas.openxmlformats.org/officeDocument/2006/relationships/hyperlink" Target="http://openocd.org/documentation/" TargetMode="External"/><Relationship Id="rId7" Type="http://schemas.openxmlformats.org/officeDocument/2006/relationships/hyperlink" Target="https://www.freertos.org/Documentation/RTOS_book.html" TargetMode="External"/><Relationship Id="rId2" Type="http://schemas.openxmlformats.org/officeDocument/2006/relationships/hyperlink" Target="https://developer.arm.com/tools-and-software/open-source-software/developer-tools/gnu-toolchain/gnu-rm/downloads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datasheets.maximintegrated.com/en/ds/MAX98357A-MAX98357B.pdf" TargetMode="External"/><Relationship Id="rId5" Type="http://schemas.openxmlformats.org/officeDocument/2006/relationships/hyperlink" Target="https://www.adafruit.com/product/1063" TargetMode="External"/><Relationship Id="rId4" Type="http://schemas.openxmlformats.org/officeDocument/2006/relationships/hyperlink" Target="https://www.gnu.org/software/gdb/documentation/" TargetMode="External"/><Relationship Id="rId9" Type="http://schemas.openxmlformats.org/officeDocument/2006/relationships/hyperlink" Target="https://www.tensorflow.org/tutorials/audio/simple_audio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42012" y="2766219"/>
            <a:ext cx="6220101" cy="1325563"/>
          </a:xfrm>
        </p:spPr>
        <p:txBody>
          <a:bodyPr anchor="ctr">
            <a:noAutofit/>
          </a:bodyPr>
          <a:lstStyle/>
          <a:p>
            <a:r>
              <a:rPr lang="en-IN" b="0" i="0" dirty="0">
                <a:solidFill>
                  <a:srgbClr val="333333"/>
                </a:solidFill>
                <a:effectLst/>
                <a:latin typeface="OpenSans"/>
              </a:rPr>
              <a:t>ECE6043 J Component</a:t>
            </a:r>
            <a:br>
              <a:rPr lang="en-IN" b="0" i="0" dirty="0">
                <a:solidFill>
                  <a:srgbClr val="333333"/>
                </a:solidFill>
                <a:effectLst/>
                <a:latin typeface="OpenSans"/>
              </a:rPr>
            </a:br>
            <a:r>
              <a:rPr lang="en-IN" b="0" i="0" dirty="0">
                <a:solidFill>
                  <a:srgbClr val="333333"/>
                </a:solidFill>
                <a:effectLst/>
                <a:latin typeface="OpenSans"/>
              </a:rPr>
              <a:t>Smart Home Controller</a:t>
            </a:r>
            <a:br>
              <a:rPr lang="en-IN" b="0" i="0" dirty="0">
                <a:solidFill>
                  <a:srgbClr val="333333"/>
                </a:solidFill>
                <a:effectLst/>
                <a:latin typeface="OpenSans"/>
              </a:rPr>
            </a:br>
            <a:br>
              <a:rPr lang="en-IN" b="0" i="0" dirty="0">
                <a:solidFill>
                  <a:srgbClr val="333333"/>
                </a:solidFill>
                <a:effectLst/>
                <a:latin typeface="OpenSans"/>
              </a:rPr>
            </a:br>
            <a:br>
              <a:rPr lang="en-IN" b="0" i="0" dirty="0">
                <a:solidFill>
                  <a:srgbClr val="333333"/>
                </a:solidFill>
                <a:effectLst/>
                <a:latin typeface="OpenSans"/>
              </a:rPr>
            </a:br>
            <a:r>
              <a:rPr lang="en-IN" b="0" i="0" dirty="0">
                <a:solidFill>
                  <a:srgbClr val="333333"/>
                </a:solidFill>
                <a:effectLst/>
                <a:latin typeface="OpenSans"/>
              </a:rPr>
              <a:t>20MES0027  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OpenSans"/>
              </a:rPr>
              <a:t>Avinash</a:t>
            </a:r>
            <a:br>
              <a:rPr lang="en-IN" b="0" i="0" dirty="0">
                <a:solidFill>
                  <a:srgbClr val="333333"/>
                </a:solidFill>
                <a:effectLst/>
                <a:latin typeface="OpenSans"/>
              </a:rPr>
            </a:br>
            <a:r>
              <a:rPr lang="en-IN" b="0" i="0" dirty="0">
                <a:solidFill>
                  <a:srgbClr val="333333"/>
                </a:solidFill>
                <a:effectLst/>
                <a:latin typeface="OpenSans"/>
              </a:rPr>
              <a:t>20MES0038   Rohith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432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BA0B6F-5258-479C-87B7-C806E6757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340929" cy="3276600"/>
          </a:xfrm>
        </p:spPr>
        <p:txBody>
          <a:bodyPr/>
          <a:lstStyle/>
          <a:p>
            <a:r>
              <a:rPr lang="en-US" altLang="en-US" dirty="0"/>
              <a:t>Design and build a Smart Home Controller</a:t>
            </a:r>
          </a:p>
          <a:p>
            <a:pPr lvl="1"/>
            <a:r>
              <a:rPr lang="en-US" dirty="0"/>
              <a:t>Focus on voice control</a:t>
            </a:r>
          </a:p>
          <a:p>
            <a:pPr lvl="1"/>
            <a:r>
              <a:rPr lang="en-US" altLang="en-US" dirty="0"/>
              <a:t>Near real time words inference using AIML and NLP</a:t>
            </a:r>
          </a:p>
          <a:p>
            <a:pPr lvl="1"/>
            <a:r>
              <a:rPr lang="en-US" altLang="en-US" dirty="0"/>
              <a:t>Works offline to control home</a:t>
            </a:r>
          </a:p>
          <a:p>
            <a:pPr lvl="1"/>
            <a:r>
              <a:rPr lang="en-US" altLang="en-US" dirty="0"/>
              <a:t>Modular and extensible interfaces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Learn the following</a:t>
            </a:r>
          </a:p>
          <a:p>
            <a:pPr lvl="1"/>
            <a:r>
              <a:rPr lang="en-US" altLang="en-US" dirty="0"/>
              <a:t>CMSIS HAL and CMSIS NN</a:t>
            </a:r>
          </a:p>
          <a:p>
            <a:pPr lvl="1"/>
            <a:r>
              <a:rPr lang="en-US" altLang="en-US" dirty="0"/>
              <a:t>Audio Processing</a:t>
            </a:r>
          </a:p>
          <a:p>
            <a:pPr lvl="1"/>
            <a:r>
              <a:rPr lang="en-US" dirty="0"/>
              <a:t>Audio device Interfaces</a:t>
            </a:r>
          </a:p>
        </p:txBody>
      </p:sp>
    </p:spTree>
    <p:extLst>
      <p:ext uri="{BB962C8B-B14F-4D97-AF65-F5344CB8AC3E}">
        <p14:creationId xmlns:p14="http://schemas.microsoft.com/office/powerpoint/2010/main" val="4616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416048"/>
            <a:ext cx="9141397" cy="615553"/>
          </a:xfrm>
        </p:spPr>
        <p:txBody>
          <a:bodyPr/>
          <a:lstStyle/>
          <a:p>
            <a:r>
              <a:rPr lang="en-US" dirty="0"/>
              <a:t>Block Diagram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6877A8-987D-4645-81C3-7858EFAF9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6" y="1177377"/>
            <a:ext cx="8582025" cy="553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5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AC710-6CD8-4CBB-B6A7-48B2EE2FE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5DDFF-1E04-4596-9087-28F4F7AF12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7381" y="1397860"/>
            <a:ext cx="5338619" cy="4427207"/>
          </a:xfrm>
        </p:spPr>
        <p:txBody>
          <a:bodyPr/>
          <a:lstStyle/>
          <a:p>
            <a:r>
              <a:rPr lang="en-IN" b="1" dirty="0"/>
              <a:t>Hardware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STM32F746ZG</a:t>
            </a:r>
            <a:r>
              <a:rPr lang="en-IN" baseline="30000" dirty="0"/>
              <a:t>[1]</a:t>
            </a:r>
            <a:r>
              <a:rPr lang="en-IN" dirty="0"/>
              <a:t>, based on ARM </a:t>
            </a:r>
            <a:r>
              <a:rPr lang="en-IN"/>
              <a:t>Cortex M7, </a:t>
            </a:r>
            <a:r>
              <a:rPr lang="en-IN" dirty="0"/>
              <a:t>STM32 NUCLEO 144 Series Board.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STLinkv2 over USB for Debugging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Electret Microphone with MAX4466</a:t>
            </a:r>
            <a:r>
              <a:rPr lang="en-IN" baseline="30000" dirty="0"/>
              <a:t>[4]</a:t>
            </a:r>
            <a:r>
              <a:rPr lang="en-IN" dirty="0"/>
              <a:t> Micropower Pre-amplifier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Generic SD Card Module over SPI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MAX98357A Class D amp for driving a speaker. Communicates with board via I2S</a:t>
            </a:r>
            <a:r>
              <a:rPr lang="en-IN" baseline="30000" dirty="0"/>
              <a:t>[5]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4 Ohms 3 W Speaker for audio output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451268F-1C45-49A9-8822-715CBDD56F49}"/>
              </a:ext>
            </a:extLst>
          </p:cNvPr>
          <p:cNvSpPr txBox="1">
            <a:spLocks/>
          </p:cNvSpPr>
          <p:nvPr/>
        </p:nvSpPr>
        <p:spPr>
          <a:xfrm>
            <a:off x="6057900" y="1401953"/>
            <a:ext cx="5338619" cy="442720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IN" b="1" dirty="0"/>
              <a:t>Software</a:t>
            </a:r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ARM Cross Compiler Toolchain for Linux</a:t>
            </a:r>
            <a:r>
              <a:rPr lang="en-IN" baseline="30000" dirty="0"/>
              <a:t>[2]</a:t>
            </a:r>
            <a:endParaRPr lang="en-IN" dirty="0"/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OpenOCD</a:t>
            </a:r>
            <a:r>
              <a:rPr lang="en-US" dirty="0"/>
              <a:t>/GDB for Breakpoint/Watchpoint Monitoring and Debugging</a:t>
            </a:r>
            <a:r>
              <a:rPr lang="en-US" baseline="30000" dirty="0"/>
              <a:t>[3]</a:t>
            </a:r>
            <a:endParaRPr lang="en-US" dirty="0"/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STM32CubeMX for configuring board</a:t>
            </a:r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GNU Make for Compile and Build Task automation</a:t>
            </a:r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 err="1"/>
              <a:t>VSCode</a:t>
            </a:r>
            <a:r>
              <a:rPr lang="en-IN" dirty="0"/>
              <a:t> for Editing</a:t>
            </a:r>
          </a:p>
        </p:txBody>
      </p:sp>
    </p:spTree>
    <p:extLst>
      <p:ext uri="{BB962C8B-B14F-4D97-AF65-F5344CB8AC3E}">
        <p14:creationId xmlns:p14="http://schemas.microsoft.com/office/powerpoint/2010/main" val="3298799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02AD8E-4C7C-4A1B-89B1-9A0997F4F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A8ACB1-6D36-496B-91DD-D1C3128C1C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/>
          <a:p>
            <a:pPr lvl="1"/>
            <a:r>
              <a:rPr lang="en-US" dirty="0"/>
              <a:t>Use </a:t>
            </a:r>
            <a:r>
              <a:rPr lang="en-US" dirty="0" err="1"/>
              <a:t>FreeRTOS</a:t>
            </a:r>
            <a:r>
              <a:rPr lang="en-US" baseline="30000" dirty="0"/>
              <a:t>[6]</a:t>
            </a:r>
            <a:r>
              <a:rPr lang="en-US" dirty="0"/>
              <a:t> for running tasks and synchronization between them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Get Analog audio feed from Electret Microphone into ADC</a:t>
            </a:r>
          </a:p>
          <a:p>
            <a:pPr lvl="1"/>
            <a:r>
              <a:rPr lang="en-US" dirty="0"/>
              <a:t>Convert to PCM in ADC and move to memory via DMA</a:t>
            </a:r>
            <a:r>
              <a:rPr lang="en-US" sz="2000" baseline="30000" dirty="0"/>
              <a:t>[7]</a:t>
            </a:r>
            <a:endParaRPr lang="en-US" baseline="30000" dirty="0"/>
          </a:p>
          <a:p>
            <a:pPr lvl="1"/>
            <a:r>
              <a:rPr lang="en-US" dirty="0"/>
              <a:t>Filter and process the audio and write it to the SD Card as WAV file. Then prepend the file with the meta data.</a:t>
            </a:r>
          </a:p>
          <a:p>
            <a:pPr lvl="1"/>
            <a:r>
              <a:rPr lang="en-US" dirty="0"/>
              <a:t>Train a </a:t>
            </a:r>
            <a:r>
              <a:rPr lang="en-US" dirty="0" err="1"/>
              <a:t>TFLite</a:t>
            </a:r>
            <a:r>
              <a:rPr lang="en-US" dirty="0"/>
              <a:t> model with colloquial language voice data.</a:t>
            </a:r>
          </a:p>
          <a:p>
            <a:pPr lvl="1"/>
            <a:r>
              <a:rPr lang="en-US" dirty="0"/>
              <a:t>Load the model from SD Card and run inference with the audio recorded.</a:t>
            </a:r>
            <a:r>
              <a:rPr lang="en-US" baseline="30000" dirty="0"/>
              <a:t>[8]</a:t>
            </a:r>
            <a:endParaRPr lang="en-US" dirty="0"/>
          </a:p>
          <a:p>
            <a:pPr lvl="1"/>
            <a:r>
              <a:rPr lang="en-US" dirty="0"/>
              <a:t>Process the commands and actuate the home devices.</a:t>
            </a:r>
          </a:p>
          <a:p>
            <a:pPr lvl="1"/>
            <a:r>
              <a:rPr lang="en-US" dirty="0"/>
              <a:t>Send feedback via LED and Speaker.</a:t>
            </a:r>
          </a:p>
        </p:txBody>
      </p:sp>
    </p:spTree>
    <p:extLst>
      <p:ext uri="{BB962C8B-B14F-4D97-AF65-F5344CB8AC3E}">
        <p14:creationId xmlns:p14="http://schemas.microsoft.com/office/powerpoint/2010/main" val="143066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60408-5A33-4935-B331-AEEAC87ED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EA278727-5654-47B1-92D9-B2475B2CB368}"/>
              </a:ext>
            </a:extLst>
          </p:cNvPr>
          <p:cNvSpPr>
            <a:spLocks noGrp="1" noChangeAspect="1" noChangeArrowheads="1"/>
          </p:cNvSpPr>
          <p:nvPr>
            <p:ph type="body" sz="quarter" idx="1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1DDF0D-58A0-4863-8B8E-EE4A4A148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58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3F72D-966F-4E9C-8B8C-A1DC90B5F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28E96-BD6D-4DA7-8969-D063E7EC8A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BE6B19-5E3B-4DCB-9239-48C18D5B2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2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790121"/>
            <a:ext cx="9141397" cy="615553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55E1D-F4AD-41A7-B948-E2D246CCFE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5300" y="1863109"/>
            <a:ext cx="9141397" cy="3131782"/>
          </a:xfrm>
        </p:spPr>
        <p:txBody>
          <a:bodyPr vert="horz" wrap="square" lIns="0" tIns="0" rIns="0" bIns="0" rtlCol="0" anchor="t">
            <a:noAutofit/>
          </a:bodyPr>
          <a:lstStyle/>
          <a:p>
            <a:pPr algn="l"/>
            <a:r>
              <a:rPr lang="en-US" sz="1400" dirty="0"/>
              <a:t>[1] </a:t>
            </a:r>
            <a:r>
              <a:rPr lang="en-IN" sz="1400" dirty="0"/>
              <a:t>STM32 Nucleo-144 boards (MB1137) – User Manual p.32</a:t>
            </a:r>
          </a:p>
          <a:p>
            <a:pPr algn="l"/>
            <a:endParaRPr lang="en-IN" sz="1400" dirty="0"/>
          </a:p>
          <a:p>
            <a:pPr algn="l"/>
            <a:r>
              <a:rPr lang="en-US" sz="1400" dirty="0"/>
              <a:t>[2] </a:t>
            </a:r>
            <a:r>
              <a:rPr lang="en-IN" sz="1400" b="0" i="0" dirty="0">
                <a:effectLst/>
                <a:latin typeface="Lato"/>
              </a:rPr>
              <a:t>GNU Arm Embedded Toolchain</a:t>
            </a:r>
            <a:r>
              <a:rPr lang="en-US" sz="1400" dirty="0"/>
              <a:t> - </a:t>
            </a:r>
            <a:r>
              <a:rPr lang="en-US" sz="1400" dirty="0">
                <a:hlinkClick r:id="rId2"/>
              </a:rPr>
              <a:t>https://developer.arm.com/tools-and-software/open-source-software/developer-tools/gnu-toolchain/gnu-rm/downloads</a:t>
            </a:r>
            <a:endParaRPr lang="en-US" sz="1400" dirty="0"/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[3] </a:t>
            </a:r>
            <a:r>
              <a:rPr lang="en-US" sz="1400" dirty="0" err="1"/>
              <a:t>OpenOCD</a:t>
            </a:r>
            <a:r>
              <a:rPr lang="en-US" sz="1400" dirty="0"/>
              <a:t> Documentation - </a:t>
            </a:r>
            <a:r>
              <a:rPr lang="en-US" sz="1400" dirty="0">
                <a:hlinkClick r:id="rId3"/>
              </a:rPr>
              <a:t>http://openocd.org/documentation/</a:t>
            </a:r>
            <a:r>
              <a:rPr lang="en-US" sz="1400" dirty="0"/>
              <a:t>  , GDB Documentation - </a:t>
            </a:r>
            <a:r>
              <a:rPr lang="en-US" sz="1400" dirty="0">
                <a:hlinkClick r:id="rId4"/>
              </a:rPr>
              <a:t>https://www.gnu.org/software/gdb/documentation/</a:t>
            </a:r>
            <a:endParaRPr lang="en-US" sz="1400" dirty="0"/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[4] Electret Microphone Amplifier - MAX4466 with Adjustable Gain - </a:t>
            </a:r>
            <a:r>
              <a:rPr lang="en-US" sz="1400" dirty="0">
                <a:hlinkClick r:id="rId5"/>
              </a:rPr>
              <a:t>https://www.adafruit.com/product/1063</a:t>
            </a:r>
            <a:endParaRPr lang="en-US" sz="1400" dirty="0"/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[5] Tiny, Low-Cost, PCM Class D Amplifier with Class AB Performance - </a:t>
            </a:r>
            <a:r>
              <a:rPr lang="en-US" sz="1400" dirty="0">
                <a:hlinkClick r:id="rId6"/>
              </a:rPr>
              <a:t>https://datasheets.maximintegrated.com/en/ds/MAX98357A-MAX98357B.pdf</a:t>
            </a:r>
            <a:endParaRPr lang="en-US" sz="1400" dirty="0"/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[6] </a:t>
            </a:r>
            <a:r>
              <a:rPr lang="en-US" sz="1400" dirty="0" err="1"/>
              <a:t>FreeRTOS</a:t>
            </a:r>
            <a:r>
              <a:rPr lang="en-US" sz="1400" dirty="0"/>
              <a:t> Documentation - </a:t>
            </a:r>
            <a:r>
              <a:rPr lang="en-US" sz="1400" dirty="0">
                <a:hlinkClick r:id="rId7"/>
              </a:rPr>
              <a:t>https://www.freertos.org/Documentation/RTOS_book.html</a:t>
            </a:r>
            <a:endParaRPr lang="en-US" sz="1400" dirty="0"/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[7] Getting Started with STM32 - Working with ADC and DMA - </a:t>
            </a:r>
            <a:r>
              <a:rPr lang="en-US" sz="1400" dirty="0">
                <a:hlinkClick r:id="rId8"/>
              </a:rPr>
              <a:t>https://www.digikey.in/en/maker/projects/getting-started-with-stm32-working-with-adc-and-dma/f5009db3a3ed4370acaf545a3370c30c</a:t>
            </a:r>
            <a:endParaRPr lang="en-US" sz="1400" dirty="0"/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[8] Simple audio recognition: </a:t>
            </a:r>
            <a:r>
              <a:rPr lang="en-US" sz="1400"/>
              <a:t>Recognizing keywords - </a:t>
            </a:r>
            <a:r>
              <a:rPr lang="en-US" sz="1400">
                <a:hlinkClick r:id="rId9"/>
              </a:rPr>
              <a:t>https://www.tensorflow.org/tutorials/audio/simple_audio</a:t>
            </a:r>
            <a:endParaRPr lang="en-US" sz="1400"/>
          </a:p>
          <a:p>
            <a:pPr algn="l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4476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7671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23042"/>
      </a:accent1>
      <a:accent2>
        <a:srgbClr val="3578AF"/>
      </a:accent2>
      <a:accent3>
        <a:srgbClr val="C4C4C4"/>
      </a:accent3>
      <a:accent4>
        <a:srgbClr val="A80B22"/>
      </a:accent4>
      <a:accent5>
        <a:srgbClr val="E2E2E2"/>
      </a:accent5>
      <a:accent6>
        <a:srgbClr val="2A6187"/>
      </a:accent6>
      <a:hlink>
        <a:srgbClr val="0563C1"/>
      </a:hlink>
      <a:folHlink>
        <a:srgbClr val="954F72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ewish American Heritage Month_Win32_JC_SL_v3" id="{5A91364D-DD38-4994-BB9C-41D074FD197A}" vid="{8577DF34-D72C-48EB-902A-0A54C766E05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F283A3-AA81-4663-8764-64F64C723FD1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15C1F8C-D27A-4CE7-9DF4-4AFDB2880F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4EE2DFF-920A-42C9-AEE0-3A0BF6AF46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Jewish American Heritage Month presentation</Template>
  <TotalTime>94</TotalTime>
  <Words>473</Words>
  <Application>Microsoft Office PowerPoint</Application>
  <PresentationFormat>Widescreen</PresentationFormat>
  <Paragraphs>56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Lato</vt:lpstr>
      <vt:lpstr>OpenSans</vt:lpstr>
      <vt:lpstr>Segoe UI</vt:lpstr>
      <vt:lpstr>Office Theme</vt:lpstr>
      <vt:lpstr>ECE6043 J Component Smart Home Controller   20MES0027   Avinash 20MES0038   Rohith</vt:lpstr>
      <vt:lpstr>Objectives</vt:lpstr>
      <vt:lpstr>Block Diagram</vt:lpstr>
      <vt:lpstr>Components</vt:lpstr>
      <vt:lpstr>Methodology</vt:lpstr>
      <vt:lpstr>PowerPoint Presentation</vt:lpstr>
      <vt:lpstr>PowerPoint Presentation</vt:lpstr>
      <vt:lpstr>REFERENCES</vt:lpstr>
      <vt:lpstr>Thank You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ECE6043 J Component Smart Home Controller   20MES0027   Avinash 20MES0038   Rohith</dc:title>
  <dc:subject/>
  <dc:creator>Rohith Balaji</dc:creator>
  <cp:keywords/>
  <dc:description/>
  <cp:lastModifiedBy>Rohith Balaji</cp:lastModifiedBy>
  <cp:revision>11</cp:revision>
  <dcterms:created xsi:type="dcterms:W3CDTF">2021-07-14T13:53:20Z</dcterms:created>
  <dcterms:modified xsi:type="dcterms:W3CDTF">2021-07-15T05:53:12Z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