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nva Sans Bold" charset="1" panose="020B0803030501040103"/>
      <p:regular r:id="rId14"/>
    </p:embeddedFont>
    <p:embeddedFont>
      <p:font typeface="Canva Sans" charset="1" panose="020B0503030501040103"/>
      <p:regular r:id="rId15"/>
    </p:embeddedFont>
    <p:embeddedFont>
      <p:font typeface="League Spartan" charset="1" panose="00000800000000000000"/>
      <p:regular r:id="rId16"/>
    </p:embeddedFont>
    <p:embeddedFont>
      <p:font typeface="Archivo Black" charset="1" panose="020B0A03020202020B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jpeg" Type="http://schemas.openxmlformats.org/officeDocument/2006/relationships/image"/><Relationship Id="rId7"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76727" y="2439168"/>
            <a:ext cx="8591313" cy="2897510"/>
          </a:xfrm>
          <a:prstGeom prst="rect">
            <a:avLst/>
          </a:prstGeom>
        </p:spPr>
        <p:txBody>
          <a:bodyPr anchor="t" rtlCol="false" tIns="0" lIns="0" bIns="0" rIns="0">
            <a:spAutoFit/>
          </a:bodyPr>
          <a:lstStyle/>
          <a:p>
            <a:pPr algn="l">
              <a:lnSpc>
                <a:spcPts val="7769"/>
              </a:lnSpc>
            </a:pPr>
            <a:r>
              <a:rPr lang="en-US" sz="5549" b="true">
                <a:solidFill>
                  <a:srgbClr val="000000"/>
                </a:solidFill>
                <a:latin typeface="Canva Sans Bold"/>
                <a:ea typeface="Canva Sans Bold"/>
                <a:cs typeface="Canva Sans Bold"/>
                <a:sym typeface="Canva Sans Bold"/>
              </a:rPr>
              <a:t>Climate Change and Maternal Health Monitoring</a:t>
            </a:r>
          </a:p>
        </p:txBody>
      </p:sp>
      <p:sp>
        <p:nvSpPr>
          <p:cNvPr name="TextBox 9" id="9"/>
          <p:cNvSpPr txBox="true"/>
          <p:nvPr/>
        </p:nvSpPr>
        <p:spPr>
          <a:xfrm rot="0">
            <a:off x="13601684" y="7848721"/>
            <a:ext cx="2568263" cy="1115164"/>
          </a:xfrm>
          <a:prstGeom prst="rect">
            <a:avLst/>
          </a:prstGeom>
        </p:spPr>
        <p:txBody>
          <a:bodyPr anchor="t" rtlCol="false" tIns="0" lIns="0" bIns="0" rIns="0">
            <a:spAutoFit/>
          </a:bodyPr>
          <a:lstStyle/>
          <a:p>
            <a:pPr algn="ctr">
              <a:lnSpc>
                <a:spcPts val="4489"/>
              </a:lnSpc>
            </a:pPr>
            <a:r>
              <a:rPr lang="en-US" sz="3206" b="true">
                <a:solidFill>
                  <a:srgbClr val="000000"/>
                </a:solidFill>
                <a:latin typeface="Canva Sans Bold"/>
                <a:ea typeface="Canva Sans Bold"/>
                <a:cs typeface="Canva Sans Bold"/>
                <a:sym typeface="Canva Sans Bold"/>
              </a:rPr>
              <a:t>AI PIONEERS</a:t>
            </a:r>
          </a:p>
          <a:p>
            <a:pPr algn="ctr">
              <a:lnSpc>
                <a:spcPts val="4489"/>
              </a:lnSpc>
            </a:pPr>
          </a:p>
        </p:txBody>
      </p:sp>
      <p:sp>
        <p:nvSpPr>
          <p:cNvPr name="TextBox 10" id="10"/>
          <p:cNvSpPr txBox="true"/>
          <p:nvPr/>
        </p:nvSpPr>
        <p:spPr>
          <a:xfrm rot="0">
            <a:off x="13601684" y="8377728"/>
            <a:ext cx="1728311" cy="464820"/>
          </a:xfrm>
          <a:prstGeom prst="rect">
            <a:avLst/>
          </a:prstGeom>
        </p:spPr>
        <p:txBody>
          <a:bodyPr anchor="t" rtlCol="false" tIns="0" lIns="0" bIns="0" rIns="0">
            <a:spAutoFit/>
          </a:bodyPr>
          <a:lstStyle/>
          <a:p>
            <a:pPr algn="ctr">
              <a:lnSpc>
                <a:spcPts val="3780"/>
              </a:lnSpc>
            </a:pPr>
            <a:r>
              <a:rPr lang="en-US" sz="2700">
                <a:solidFill>
                  <a:srgbClr val="000000"/>
                </a:solidFill>
                <a:latin typeface="Canva Sans"/>
                <a:ea typeface="Canva Sans"/>
                <a:cs typeface="Canva Sans"/>
                <a:sym typeface="Canva Sans"/>
              </a:rPr>
              <a:t>6-10-2024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INTRODUCTION</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AutoShape 5" id="5"/>
          <p:cNvSpPr/>
          <p:nvPr/>
        </p:nvSpPr>
        <p:spPr>
          <a:xfrm>
            <a:off x="1028700" y="2252109"/>
            <a:ext cx="2618740"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029792" y="3262480"/>
            <a:ext cx="15131471" cy="2980690"/>
          </a:xfrm>
          <a:prstGeom prst="rect">
            <a:avLst/>
          </a:prstGeom>
        </p:spPr>
        <p:txBody>
          <a:bodyPr anchor="t" rtlCol="false" tIns="0" lIns="0" bIns="0" rIns="0">
            <a:spAutoFit/>
          </a:bodyPr>
          <a:lstStyle/>
          <a:p>
            <a:pPr algn="just">
              <a:lnSpc>
                <a:spcPts val="4759"/>
              </a:lnSpc>
            </a:pPr>
            <a:r>
              <a:rPr lang="en-US" sz="3399">
                <a:solidFill>
                  <a:srgbClr val="593C8F"/>
                </a:solidFill>
                <a:latin typeface="Canva Sans"/>
                <a:ea typeface="Canva Sans"/>
                <a:cs typeface="Canva Sans"/>
                <a:sym typeface="Canva Sans"/>
              </a:rPr>
              <a:t>To develop a project on "Climate Change and Maternal Health Monitoring" using Python, matplotlib, pandas, and dash, you can structure it as follows. This project aims to monitor how climate change factors (e.g., heatwaves, floods, droughts) impact maternal health, using data visualization to provide insights.</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635853" cy="10287000"/>
            <a:chOff x="0" y="0"/>
            <a:chExt cx="2537838" cy="2709333"/>
          </a:xfrm>
        </p:grpSpPr>
        <p:sp>
          <p:nvSpPr>
            <p:cNvPr name="Freeform 3" id="3"/>
            <p:cNvSpPr/>
            <p:nvPr/>
          </p:nvSpPr>
          <p:spPr>
            <a:xfrm flipH="false" flipV="false" rot="0">
              <a:off x="0" y="0"/>
              <a:ext cx="2537838" cy="2709333"/>
            </a:xfrm>
            <a:custGeom>
              <a:avLst/>
              <a:gdLst/>
              <a:ahLst/>
              <a:cxnLst/>
              <a:rect r="r" b="b" t="t" l="l"/>
              <a:pathLst>
                <a:path h="2709333" w="2537838">
                  <a:moveTo>
                    <a:pt x="0" y="0"/>
                  </a:moveTo>
                  <a:lnTo>
                    <a:pt x="2537838" y="0"/>
                  </a:lnTo>
                  <a:lnTo>
                    <a:pt x="2537838" y="2709333"/>
                  </a:lnTo>
                  <a:lnTo>
                    <a:pt x="0" y="2709333"/>
                  </a:lnTo>
                  <a:close/>
                </a:path>
              </a:pathLst>
            </a:custGeom>
            <a:solidFill>
              <a:srgbClr val="593C8F"/>
            </a:solidFill>
          </p:spPr>
        </p:sp>
        <p:sp>
          <p:nvSpPr>
            <p:cNvPr name="TextBox 4" id="4"/>
            <p:cNvSpPr txBox="true"/>
            <p:nvPr/>
          </p:nvSpPr>
          <p:spPr>
            <a:xfrm>
              <a:off x="0" y="-47625"/>
              <a:ext cx="2537838" cy="275695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V="true">
            <a:off x="1029792" y="2233059"/>
            <a:ext cx="5761990" cy="19050"/>
          </a:xfrm>
          <a:prstGeom prst="line">
            <a:avLst/>
          </a:prstGeom>
          <a:ln cap="flat" w="38100">
            <a:solidFill>
              <a:srgbClr val="FFFFFF"/>
            </a:solidFill>
            <a:prstDash val="solid"/>
            <a:headEnd type="none" len="sm" w="sm"/>
            <a:tailEnd type="none" len="sm" w="sm"/>
          </a:ln>
        </p:spPr>
      </p:sp>
      <p:sp>
        <p:nvSpPr>
          <p:cNvPr name="Freeform 6" id="6"/>
          <p:cNvSpPr/>
          <p:nvPr/>
        </p:nvSpPr>
        <p:spPr>
          <a:xfrm flipH="false" flipV="false" rot="0">
            <a:off x="8750208" y="0"/>
            <a:ext cx="9809464" cy="10432441"/>
          </a:xfrm>
          <a:custGeom>
            <a:avLst/>
            <a:gdLst/>
            <a:ahLst/>
            <a:cxnLst/>
            <a:rect r="r" b="b" t="t" l="l"/>
            <a:pathLst>
              <a:path h="10432441" w="9809464">
                <a:moveTo>
                  <a:pt x="0" y="0"/>
                </a:moveTo>
                <a:lnTo>
                  <a:pt x="9809464" y="0"/>
                </a:lnTo>
                <a:lnTo>
                  <a:pt x="9809464" y="10432441"/>
                </a:lnTo>
                <a:lnTo>
                  <a:pt x="0" y="10432441"/>
                </a:lnTo>
                <a:lnTo>
                  <a:pt x="0" y="0"/>
                </a:lnTo>
                <a:close/>
              </a:path>
            </a:pathLst>
          </a:custGeom>
          <a:blipFill>
            <a:blip r:embed="rId2"/>
            <a:stretch>
              <a:fillRect l="-16889" t="0" r="-16889" b="0"/>
            </a:stretch>
          </a:blipFill>
        </p:spPr>
      </p:sp>
      <p:sp>
        <p:nvSpPr>
          <p:cNvPr name="TextBox 7" id="7"/>
          <p:cNvSpPr txBox="true"/>
          <p:nvPr/>
        </p:nvSpPr>
        <p:spPr>
          <a:xfrm rot="0">
            <a:off x="1028700" y="1096071"/>
            <a:ext cx="5763082" cy="963025"/>
          </a:xfrm>
          <a:prstGeom prst="rect">
            <a:avLst/>
          </a:prstGeom>
        </p:spPr>
        <p:txBody>
          <a:bodyPr anchor="t" rtlCol="false" tIns="0" lIns="0" bIns="0" rIns="0">
            <a:spAutoFit/>
          </a:bodyPr>
          <a:lstStyle/>
          <a:p>
            <a:pPr algn="ctr">
              <a:lnSpc>
                <a:spcPts val="7835"/>
              </a:lnSpc>
            </a:pPr>
            <a:r>
              <a:rPr lang="en-US" sz="5596" b="true">
                <a:solidFill>
                  <a:srgbClr val="FFFFFF"/>
                </a:solidFill>
                <a:latin typeface="Canva Sans Bold"/>
                <a:ea typeface="Canva Sans Bold"/>
                <a:cs typeface="Canva Sans Bold"/>
                <a:sym typeface="Canva Sans Bold"/>
              </a:rPr>
              <a:t>TEAM MEMBERS</a:t>
            </a:r>
          </a:p>
        </p:txBody>
      </p:sp>
      <p:sp>
        <p:nvSpPr>
          <p:cNvPr name="TextBox 8" id="8"/>
          <p:cNvSpPr txBox="true"/>
          <p:nvPr/>
        </p:nvSpPr>
        <p:spPr>
          <a:xfrm rot="0">
            <a:off x="-1497124" y="2685336"/>
            <a:ext cx="8520386" cy="35807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             &gt; NOYAL MATHEW JAIN</a:t>
            </a:r>
          </a:p>
          <a:p>
            <a:pPr algn="ctr">
              <a:lnSpc>
                <a:spcPts val="4759"/>
              </a:lnSpc>
            </a:pPr>
            <a:r>
              <a:rPr lang="en-US" sz="3399">
                <a:solidFill>
                  <a:srgbClr val="FFFFFF"/>
                </a:solidFill>
                <a:latin typeface="Canva Sans"/>
                <a:ea typeface="Canva Sans"/>
                <a:cs typeface="Canva Sans"/>
                <a:sym typeface="Canva Sans"/>
              </a:rPr>
              <a:t>                    &gt; SHAWN SAJI VARUGHESE</a:t>
            </a:r>
          </a:p>
          <a:p>
            <a:pPr algn="ctr">
              <a:lnSpc>
                <a:spcPts val="4759"/>
              </a:lnSpc>
            </a:pPr>
            <a:r>
              <a:rPr lang="en-US" sz="3399">
                <a:solidFill>
                  <a:srgbClr val="FFFFFF"/>
                </a:solidFill>
                <a:latin typeface="Canva Sans"/>
                <a:ea typeface="Canva Sans"/>
                <a:cs typeface="Canva Sans"/>
                <a:sym typeface="Canva Sans"/>
              </a:rPr>
              <a:t>     &gt; ANEETTA PRASAD</a:t>
            </a:r>
          </a:p>
          <a:p>
            <a:pPr algn="ctr">
              <a:lnSpc>
                <a:spcPts val="4759"/>
              </a:lnSpc>
            </a:pPr>
            <a:r>
              <a:rPr lang="en-US" sz="3399">
                <a:solidFill>
                  <a:srgbClr val="FFFFFF"/>
                </a:solidFill>
                <a:latin typeface="Canva Sans"/>
                <a:ea typeface="Canva Sans"/>
                <a:cs typeface="Canva Sans"/>
                <a:sym typeface="Canva Sans"/>
              </a:rPr>
              <a:t>     &gt; LAKSHMY RAJEEV</a:t>
            </a:r>
          </a:p>
          <a:p>
            <a:pPr algn="ctr">
              <a:lnSpc>
                <a:spcPts val="4759"/>
              </a:lnSpc>
            </a:pPr>
            <a:r>
              <a:rPr lang="en-US" sz="3399">
                <a:solidFill>
                  <a:srgbClr val="FFFFFF"/>
                </a:solidFill>
                <a:latin typeface="Canva Sans"/>
                <a:ea typeface="Canva Sans"/>
                <a:cs typeface="Canva Sans"/>
                <a:sym typeface="Canva Sans"/>
              </a:rPr>
              <a:t>           &gt; HAFEES MUHAMMED</a:t>
            </a:r>
          </a:p>
          <a:p>
            <a:pPr algn="ctr">
              <a:lnSpc>
                <a:spcPts val="4759"/>
              </a:lnSpc>
            </a:pPr>
            <a:r>
              <a:rPr lang="en-US" sz="3399">
                <a:solidFill>
                  <a:srgbClr val="FFFFFF"/>
                </a:solidFill>
                <a:latin typeface="Canva Sans"/>
                <a:ea typeface="Canva Sans"/>
                <a:cs typeface="Canva Sans"/>
                <a:sym typeface="Canva Sans"/>
              </a:rPr>
              <a:t>&gt; ROHITH DILEEP</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AutoShape 4" id="4"/>
          <p:cNvSpPr/>
          <p:nvPr/>
        </p:nvSpPr>
        <p:spPr>
          <a:xfrm>
            <a:off x="1029792" y="2252109"/>
            <a:ext cx="2618740" cy="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696081" y="1470253"/>
            <a:ext cx="10949811" cy="668966"/>
          </a:xfrm>
          <a:prstGeom prst="rect">
            <a:avLst/>
          </a:prstGeom>
        </p:spPr>
        <p:txBody>
          <a:bodyPr anchor="t" rtlCol="false" tIns="0" lIns="0" bIns="0" rIns="0">
            <a:spAutoFit/>
          </a:bodyPr>
          <a:lstStyle/>
          <a:p>
            <a:pPr algn="ctr">
              <a:lnSpc>
                <a:spcPts val="5472"/>
              </a:lnSpc>
            </a:pPr>
            <a:r>
              <a:rPr lang="en-US" sz="3909" b="true">
                <a:solidFill>
                  <a:srgbClr val="000000"/>
                </a:solidFill>
                <a:latin typeface="Canva Sans Bold"/>
                <a:ea typeface="Canva Sans Bold"/>
                <a:cs typeface="Canva Sans Bold"/>
                <a:sym typeface="Canva Sans Bold"/>
              </a:rPr>
              <a:t>Climate Change and Its Impacts</a:t>
            </a:r>
          </a:p>
        </p:txBody>
      </p:sp>
      <p:sp>
        <p:nvSpPr>
          <p:cNvPr name="TextBox 6" id="6"/>
          <p:cNvSpPr txBox="true"/>
          <p:nvPr/>
        </p:nvSpPr>
        <p:spPr>
          <a:xfrm rot="0">
            <a:off x="1027649" y="2678865"/>
            <a:ext cx="4975395" cy="470324"/>
          </a:xfrm>
          <a:prstGeom prst="rect">
            <a:avLst/>
          </a:prstGeom>
        </p:spPr>
        <p:txBody>
          <a:bodyPr anchor="t" rtlCol="false" tIns="0" lIns="0" bIns="0" rIns="0">
            <a:spAutoFit/>
          </a:bodyPr>
          <a:lstStyle/>
          <a:p>
            <a:pPr algn="ctr">
              <a:lnSpc>
                <a:spcPts val="3886"/>
              </a:lnSpc>
            </a:pPr>
            <a:r>
              <a:rPr lang="en-US" sz="2775" b="true">
                <a:solidFill>
                  <a:srgbClr val="000000"/>
                </a:solidFill>
                <a:latin typeface="Canva Sans Bold"/>
                <a:ea typeface="Canva Sans Bold"/>
                <a:cs typeface="Canva Sans Bold"/>
                <a:sym typeface="Canva Sans Bold"/>
              </a:rPr>
              <a:t>Definition of Climate Change</a:t>
            </a:r>
          </a:p>
        </p:txBody>
      </p:sp>
      <p:sp>
        <p:nvSpPr>
          <p:cNvPr name="TextBox 7" id="7"/>
          <p:cNvSpPr txBox="true"/>
          <p:nvPr/>
        </p:nvSpPr>
        <p:spPr>
          <a:xfrm rot="0">
            <a:off x="1027649" y="3382010"/>
            <a:ext cx="14880405" cy="1442146"/>
          </a:xfrm>
          <a:prstGeom prst="rect">
            <a:avLst/>
          </a:prstGeom>
        </p:spPr>
        <p:txBody>
          <a:bodyPr anchor="t" rtlCol="false" tIns="0" lIns="0" bIns="0" rIns="0">
            <a:spAutoFit/>
          </a:bodyPr>
          <a:lstStyle/>
          <a:p>
            <a:pPr algn="l">
              <a:lnSpc>
                <a:spcPts val="3873"/>
              </a:lnSpc>
            </a:pPr>
            <a:r>
              <a:rPr lang="en-US" sz="2766">
                <a:solidFill>
                  <a:srgbClr val="000000"/>
                </a:solidFill>
                <a:latin typeface="Canva Sans"/>
                <a:ea typeface="Canva Sans"/>
                <a:cs typeface="Canva Sans"/>
                <a:sym typeface="Canva Sans"/>
              </a:rPr>
              <a:t>Climate change refers to long-term shifts in temperatures and weather patterns, primarily driven by human activities, especially fossil fuel burning, deforestation, and industrial processes.</a:t>
            </a:r>
          </a:p>
        </p:txBody>
      </p:sp>
      <p:sp>
        <p:nvSpPr>
          <p:cNvPr name="TextBox 8" id="8"/>
          <p:cNvSpPr txBox="true"/>
          <p:nvPr/>
        </p:nvSpPr>
        <p:spPr>
          <a:xfrm rot="0">
            <a:off x="1027649" y="5086350"/>
            <a:ext cx="2023732" cy="461536"/>
          </a:xfrm>
          <a:prstGeom prst="rect">
            <a:avLst/>
          </a:prstGeom>
        </p:spPr>
        <p:txBody>
          <a:bodyPr anchor="t" rtlCol="false" tIns="0" lIns="0" bIns="0" rIns="0">
            <a:spAutoFit/>
          </a:bodyPr>
          <a:lstStyle/>
          <a:p>
            <a:pPr algn="ctr">
              <a:lnSpc>
                <a:spcPts val="3717"/>
              </a:lnSpc>
            </a:pPr>
            <a:r>
              <a:rPr lang="en-US" sz="2655" b="true">
                <a:solidFill>
                  <a:srgbClr val="000000"/>
                </a:solidFill>
                <a:latin typeface="Canva Sans Bold"/>
                <a:ea typeface="Canva Sans Bold"/>
                <a:cs typeface="Canva Sans Bold"/>
                <a:sym typeface="Canva Sans Bold"/>
              </a:rPr>
              <a:t>Key Impacts</a:t>
            </a:r>
          </a:p>
        </p:txBody>
      </p:sp>
      <p:sp>
        <p:nvSpPr>
          <p:cNvPr name="TextBox 9" id="9"/>
          <p:cNvSpPr txBox="true"/>
          <p:nvPr/>
        </p:nvSpPr>
        <p:spPr>
          <a:xfrm rot="0">
            <a:off x="1027649" y="6081286"/>
            <a:ext cx="16105650" cy="3302318"/>
          </a:xfrm>
          <a:prstGeom prst="rect">
            <a:avLst/>
          </a:prstGeom>
        </p:spPr>
        <p:txBody>
          <a:bodyPr anchor="t" rtlCol="false" tIns="0" lIns="0" bIns="0" rIns="0">
            <a:spAutoFit/>
          </a:bodyPr>
          <a:lstStyle/>
          <a:p>
            <a:pPr algn="ctr" marL="579011" indent="-289505" lvl="1">
              <a:lnSpc>
                <a:spcPts val="3754"/>
              </a:lnSpc>
              <a:buFont typeface="Arial"/>
              <a:buChar char="•"/>
            </a:pPr>
            <a:r>
              <a:rPr lang="en-US" sz="2681">
                <a:solidFill>
                  <a:srgbClr val="000000"/>
                </a:solidFill>
                <a:latin typeface="Canva Sans"/>
                <a:ea typeface="Canva Sans"/>
                <a:cs typeface="Canva Sans"/>
                <a:sym typeface="Canva Sans"/>
              </a:rPr>
              <a:t>Rising Temperatures: Global average temperatures have increased, leading to heatwaves and altering ecosystems.</a:t>
            </a:r>
          </a:p>
          <a:p>
            <a:pPr algn="ctr" marL="579011" indent="-289505" lvl="1">
              <a:lnSpc>
                <a:spcPts val="3754"/>
              </a:lnSpc>
              <a:buFont typeface="Arial"/>
              <a:buChar char="•"/>
            </a:pPr>
            <a:r>
              <a:rPr lang="en-US" sz="2681">
                <a:solidFill>
                  <a:srgbClr val="000000"/>
                </a:solidFill>
                <a:latin typeface="Canva Sans"/>
                <a:ea typeface="Canva Sans"/>
                <a:cs typeface="Canva Sans"/>
                <a:sym typeface="Canva Sans"/>
              </a:rPr>
              <a:t>Extreme Weather: Increased frequency and intensity of events such as hurricanes, floods, and droughts disrupt communities and infrastructure.</a:t>
            </a:r>
          </a:p>
          <a:p>
            <a:pPr algn="ctr" marL="579011" indent="-289505" lvl="1">
              <a:lnSpc>
                <a:spcPts val="3754"/>
              </a:lnSpc>
              <a:buFont typeface="Arial"/>
              <a:buChar char="•"/>
            </a:pPr>
            <a:r>
              <a:rPr lang="en-US" sz="2681">
                <a:solidFill>
                  <a:srgbClr val="000000"/>
                </a:solidFill>
                <a:latin typeface="Canva Sans"/>
                <a:ea typeface="Canva Sans"/>
                <a:cs typeface="Canva Sans"/>
                <a:sym typeface="Canva Sans"/>
              </a:rPr>
              <a:t>Food Insecurity: Changing climate conditions affect agricultural productivity, leading to food shortages and higher prices, disproportionately impacting vulnerable populations.</a:t>
            </a:r>
          </a:p>
          <a:p>
            <a:pPr algn="ctr">
              <a:lnSpc>
                <a:spcPts val="3754"/>
              </a:lnSpc>
            </a:pPr>
          </a:p>
        </p:txBody>
      </p:sp>
    </p:spTree>
  </p:cSld>
  <p:clrMapOvr>
    <a:masterClrMapping/>
  </p:clrMapOvr>
  <p:transition spd="slow">
    <p:cover dir="u"/>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340633" y="578878"/>
            <a:ext cx="13383605" cy="804393"/>
          </a:xfrm>
          <a:prstGeom prst="rect">
            <a:avLst/>
          </a:prstGeom>
        </p:spPr>
        <p:txBody>
          <a:bodyPr anchor="t" rtlCol="false" tIns="0" lIns="0" bIns="0" rIns="0">
            <a:spAutoFit/>
          </a:bodyPr>
          <a:lstStyle/>
          <a:p>
            <a:pPr algn="ctr">
              <a:lnSpc>
                <a:spcPts val="6547"/>
              </a:lnSpc>
            </a:pPr>
            <a:r>
              <a:rPr lang="en-US" sz="4676" b="true">
                <a:solidFill>
                  <a:srgbClr val="000000"/>
                </a:solidFill>
                <a:latin typeface="Canva Sans Bold"/>
                <a:ea typeface="Canva Sans Bold"/>
                <a:cs typeface="Canva Sans Bold"/>
                <a:sym typeface="Canva Sans Bold"/>
              </a:rPr>
              <a:t>DIRECT IMPACT ON METERNAL HEALTH</a:t>
            </a:r>
          </a:p>
        </p:txBody>
      </p:sp>
      <p:sp>
        <p:nvSpPr>
          <p:cNvPr name="TextBox 4" id="4"/>
          <p:cNvSpPr txBox="true"/>
          <p:nvPr/>
        </p:nvSpPr>
        <p:spPr>
          <a:xfrm rot="0">
            <a:off x="1028700" y="1783695"/>
            <a:ext cx="6281128" cy="514018"/>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Disruption of Healthcare Services</a:t>
            </a:r>
          </a:p>
        </p:txBody>
      </p:sp>
      <p:sp>
        <p:nvSpPr>
          <p:cNvPr name="TextBox 5" id="5"/>
          <p:cNvSpPr txBox="true"/>
          <p:nvPr/>
        </p:nvSpPr>
        <p:spPr>
          <a:xfrm rot="0">
            <a:off x="796789" y="2431759"/>
            <a:ext cx="16462511" cy="1424417"/>
          </a:xfrm>
          <a:prstGeom prst="rect">
            <a:avLst/>
          </a:prstGeom>
        </p:spPr>
        <p:txBody>
          <a:bodyPr anchor="t" rtlCol="false" tIns="0" lIns="0" bIns="0" rIns="0">
            <a:spAutoFit/>
          </a:bodyPr>
          <a:lstStyle/>
          <a:p>
            <a:pPr algn="ctr" marL="589689" indent="-294844" lvl="1">
              <a:lnSpc>
                <a:spcPts val="3823"/>
              </a:lnSpc>
              <a:buFont typeface="Arial"/>
              <a:buChar char="•"/>
            </a:pPr>
            <a:r>
              <a:rPr lang="en-US" sz="2731">
                <a:solidFill>
                  <a:srgbClr val="000000"/>
                </a:solidFill>
                <a:latin typeface="Canva Sans"/>
                <a:ea typeface="Canva Sans"/>
                <a:cs typeface="Canva Sans"/>
                <a:sym typeface="Canva Sans"/>
              </a:rPr>
              <a:t>Extreme</a:t>
            </a:r>
            <a:r>
              <a:rPr lang="en-US" sz="2731">
                <a:solidFill>
                  <a:srgbClr val="000000"/>
                </a:solidFill>
                <a:latin typeface="Canva Sans"/>
                <a:ea typeface="Canva Sans"/>
                <a:cs typeface="Canva Sans"/>
                <a:sym typeface="Canva Sans"/>
              </a:rPr>
              <a:t> weather events can damage healthcare infrastructure and impede access to care.</a:t>
            </a:r>
          </a:p>
          <a:p>
            <a:pPr algn="ctr">
              <a:lnSpc>
                <a:spcPts val="3823"/>
              </a:lnSpc>
            </a:pPr>
          </a:p>
          <a:p>
            <a:pPr algn="ctr">
              <a:lnSpc>
                <a:spcPts val="3823"/>
              </a:lnSpc>
            </a:pPr>
          </a:p>
        </p:txBody>
      </p:sp>
      <p:sp>
        <p:nvSpPr>
          <p:cNvPr name="TextBox 6" id="6"/>
          <p:cNvSpPr txBox="true"/>
          <p:nvPr/>
        </p:nvSpPr>
        <p:spPr>
          <a:xfrm rot="0">
            <a:off x="592410" y="3110630"/>
            <a:ext cx="6351170" cy="524339"/>
          </a:xfrm>
          <a:prstGeom prst="rect">
            <a:avLst/>
          </a:prstGeom>
        </p:spPr>
        <p:txBody>
          <a:bodyPr anchor="t" rtlCol="false" tIns="0" lIns="0" bIns="0" rIns="0">
            <a:spAutoFit/>
          </a:bodyPr>
          <a:lstStyle/>
          <a:p>
            <a:pPr algn="ctr" marL="0" indent="0" lvl="0">
              <a:lnSpc>
                <a:spcPts val="4295"/>
              </a:lnSpc>
              <a:spcBef>
                <a:spcPct val="0"/>
              </a:spcBef>
            </a:pPr>
            <a:r>
              <a:rPr lang="en-US" b="true" sz="3068">
                <a:solidFill>
                  <a:srgbClr val="000000"/>
                </a:solidFill>
                <a:latin typeface="Canva Sans Bold"/>
                <a:ea typeface="Canva Sans Bold"/>
                <a:cs typeface="Canva Sans Bold"/>
                <a:sym typeface="Canva Sans Bold"/>
              </a:rPr>
              <a:t>Increased Respiratory Issues</a:t>
            </a:r>
          </a:p>
        </p:txBody>
      </p:sp>
      <p:sp>
        <p:nvSpPr>
          <p:cNvPr name="TextBox 7" id="7"/>
          <p:cNvSpPr txBox="true"/>
          <p:nvPr/>
        </p:nvSpPr>
        <p:spPr>
          <a:xfrm rot="0">
            <a:off x="796789" y="3812383"/>
            <a:ext cx="17054321" cy="1331117"/>
          </a:xfrm>
          <a:prstGeom prst="rect">
            <a:avLst/>
          </a:prstGeom>
        </p:spPr>
        <p:txBody>
          <a:bodyPr anchor="t" rtlCol="false" tIns="0" lIns="0" bIns="0" rIns="0">
            <a:spAutoFit/>
          </a:bodyPr>
          <a:lstStyle/>
          <a:p>
            <a:pPr algn="ctr" marL="549728" indent="-274864" lvl="1">
              <a:lnSpc>
                <a:spcPts val="3564"/>
              </a:lnSpc>
              <a:buFont typeface="Arial"/>
              <a:buChar char="•"/>
            </a:pPr>
            <a:r>
              <a:rPr lang="en-US" sz="2546">
                <a:solidFill>
                  <a:srgbClr val="000000"/>
                </a:solidFill>
                <a:latin typeface="Canva Sans"/>
                <a:ea typeface="Canva Sans"/>
                <a:cs typeface="Canva Sans"/>
                <a:sym typeface="Canva Sans"/>
              </a:rPr>
              <a:t>Poor air quality from pollution leads to complications like asthma and other respiratory conditions</a:t>
            </a:r>
            <a:r>
              <a:rPr lang="en-US" sz="2546">
                <a:solidFill>
                  <a:srgbClr val="000000"/>
                </a:solidFill>
                <a:latin typeface="Canva Sans"/>
                <a:ea typeface="Canva Sans"/>
                <a:cs typeface="Canva Sans"/>
                <a:sym typeface="Canva Sans"/>
              </a:rPr>
              <a:t>.</a:t>
            </a:r>
          </a:p>
          <a:p>
            <a:pPr algn="ctr">
              <a:lnSpc>
                <a:spcPts val="3564"/>
              </a:lnSpc>
            </a:pPr>
          </a:p>
          <a:p>
            <a:pPr algn="ctr">
              <a:lnSpc>
                <a:spcPts val="3564"/>
              </a:lnSpc>
            </a:pPr>
          </a:p>
        </p:txBody>
      </p:sp>
      <p:sp>
        <p:nvSpPr>
          <p:cNvPr name="TextBox 8" id="8"/>
          <p:cNvSpPr txBox="true"/>
          <p:nvPr/>
        </p:nvSpPr>
        <p:spPr>
          <a:xfrm rot="0">
            <a:off x="592410" y="4318856"/>
            <a:ext cx="11597656" cy="742763"/>
          </a:xfrm>
          <a:prstGeom prst="rect">
            <a:avLst/>
          </a:prstGeom>
        </p:spPr>
        <p:txBody>
          <a:bodyPr anchor="t" rtlCol="false" tIns="0" lIns="0" bIns="0" rIns="0">
            <a:spAutoFit/>
          </a:bodyPr>
          <a:lstStyle/>
          <a:p>
            <a:pPr algn="ctr">
              <a:lnSpc>
                <a:spcPts val="6066"/>
              </a:lnSpc>
            </a:pPr>
            <a:r>
              <a:rPr lang="en-US" sz="4332" b="true">
                <a:solidFill>
                  <a:srgbClr val="000000"/>
                </a:solidFill>
                <a:latin typeface="Canva Sans Bold"/>
                <a:ea typeface="Canva Sans Bold"/>
                <a:cs typeface="Canva Sans Bold"/>
                <a:sym typeface="Canva Sans Bold"/>
              </a:rPr>
              <a:t>INDIRECT IMPACT ON METERNAL HEALTH</a:t>
            </a:r>
          </a:p>
        </p:txBody>
      </p:sp>
      <p:sp>
        <p:nvSpPr>
          <p:cNvPr name="TextBox 9" id="9"/>
          <p:cNvSpPr txBox="true"/>
          <p:nvPr/>
        </p:nvSpPr>
        <p:spPr>
          <a:xfrm rot="0">
            <a:off x="1028700" y="5255804"/>
            <a:ext cx="2739294" cy="477694"/>
          </a:xfrm>
          <a:prstGeom prst="rect">
            <a:avLst/>
          </a:prstGeom>
        </p:spPr>
        <p:txBody>
          <a:bodyPr anchor="t" rtlCol="false" tIns="0" lIns="0" bIns="0" rIns="0">
            <a:spAutoFit/>
          </a:bodyPr>
          <a:lstStyle/>
          <a:p>
            <a:pPr algn="ctr">
              <a:lnSpc>
                <a:spcPts val="3953"/>
              </a:lnSpc>
            </a:pPr>
            <a:r>
              <a:rPr lang="en-US" sz="2824" b="true">
                <a:solidFill>
                  <a:srgbClr val="000000"/>
                </a:solidFill>
                <a:latin typeface="Canva Sans Bold"/>
                <a:ea typeface="Canva Sans Bold"/>
                <a:cs typeface="Canva Sans Bold"/>
                <a:sym typeface="Canva Sans Bold"/>
              </a:rPr>
              <a:t>Food Insecurity</a:t>
            </a:r>
          </a:p>
        </p:txBody>
      </p:sp>
      <p:sp>
        <p:nvSpPr>
          <p:cNvPr name="TextBox 10" id="10"/>
          <p:cNvSpPr txBox="true"/>
          <p:nvPr/>
        </p:nvSpPr>
        <p:spPr>
          <a:xfrm rot="0">
            <a:off x="796789" y="5914473"/>
            <a:ext cx="16462511" cy="1416355"/>
          </a:xfrm>
          <a:prstGeom prst="rect">
            <a:avLst/>
          </a:prstGeom>
        </p:spPr>
        <p:txBody>
          <a:bodyPr anchor="t" rtlCol="false" tIns="0" lIns="0" bIns="0" rIns="0">
            <a:spAutoFit/>
          </a:bodyPr>
          <a:lstStyle/>
          <a:p>
            <a:pPr algn="l" marL="578438" indent="-289219" lvl="1">
              <a:lnSpc>
                <a:spcPts val="3750"/>
              </a:lnSpc>
              <a:buFont typeface="Arial"/>
              <a:buChar char="•"/>
            </a:pPr>
            <a:r>
              <a:rPr lang="en-US" sz="2679">
                <a:solidFill>
                  <a:srgbClr val="000000"/>
                </a:solidFill>
                <a:latin typeface="Canva Sans"/>
                <a:ea typeface="Canva Sans"/>
                <a:cs typeface="Canva Sans"/>
                <a:sym typeface="Canva Sans"/>
              </a:rPr>
              <a:t>Climate change affects agricultural yiel</a:t>
            </a:r>
            <a:r>
              <a:rPr lang="en-US" sz="2679">
                <a:solidFill>
                  <a:srgbClr val="000000"/>
                </a:solidFill>
                <a:latin typeface="Canva Sans"/>
                <a:ea typeface="Canva Sans"/>
                <a:cs typeface="Canva Sans"/>
                <a:sym typeface="Canva Sans"/>
              </a:rPr>
              <a:t>ds, leading to malnutrition and insufficient nutrient intake for pregnant individuals.</a:t>
            </a:r>
          </a:p>
          <a:p>
            <a:pPr algn="l">
              <a:lnSpc>
                <a:spcPts val="3750"/>
              </a:lnSpc>
            </a:pPr>
          </a:p>
        </p:txBody>
      </p:sp>
      <p:sp>
        <p:nvSpPr>
          <p:cNvPr name="TextBox 11" id="11"/>
          <p:cNvSpPr txBox="true"/>
          <p:nvPr/>
        </p:nvSpPr>
        <p:spPr>
          <a:xfrm rot="0">
            <a:off x="1028700" y="7124148"/>
            <a:ext cx="3692485" cy="497920"/>
          </a:xfrm>
          <a:prstGeom prst="rect">
            <a:avLst/>
          </a:prstGeom>
        </p:spPr>
        <p:txBody>
          <a:bodyPr anchor="t" rtlCol="false" tIns="0" lIns="0" bIns="0" rIns="0">
            <a:spAutoFit/>
          </a:bodyPr>
          <a:lstStyle/>
          <a:p>
            <a:pPr algn="ctr">
              <a:lnSpc>
                <a:spcPts val="4055"/>
              </a:lnSpc>
            </a:pPr>
            <a:r>
              <a:rPr lang="en-US" sz="2896" b="true">
                <a:solidFill>
                  <a:srgbClr val="000000"/>
                </a:solidFill>
                <a:latin typeface="Canva Sans Bold"/>
                <a:ea typeface="Canva Sans Bold"/>
                <a:cs typeface="Canva Sans Bold"/>
                <a:sym typeface="Canva Sans Bold"/>
              </a:rPr>
              <a:t>Economic Instability</a:t>
            </a:r>
          </a:p>
        </p:txBody>
      </p:sp>
      <p:sp>
        <p:nvSpPr>
          <p:cNvPr name="TextBox 12" id="12"/>
          <p:cNvSpPr txBox="true"/>
          <p:nvPr/>
        </p:nvSpPr>
        <p:spPr>
          <a:xfrm rot="0">
            <a:off x="912745" y="7841945"/>
            <a:ext cx="16462511" cy="1416355"/>
          </a:xfrm>
          <a:prstGeom prst="rect">
            <a:avLst/>
          </a:prstGeom>
        </p:spPr>
        <p:txBody>
          <a:bodyPr anchor="t" rtlCol="false" tIns="0" lIns="0" bIns="0" rIns="0">
            <a:spAutoFit/>
          </a:bodyPr>
          <a:lstStyle/>
          <a:p>
            <a:pPr algn="l" marL="578438" indent="-289219" lvl="1">
              <a:lnSpc>
                <a:spcPts val="3750"/>
              </a:lnSpc>
              <a:buFont typeface="Arial"/>
              <a:buChar char="•"/>
            </a:pPr>
            <a:r>
              <a:rPr lang="en-US" sz="2679">
                <a:solidFill>
                  <a:srgbClr val="000000"/>
                </a:solidFill>
                <a:latin typeface="Canva Sans"/>
                <a:ea typeface="Canva Sans"/>
                <a:cs typeface="Canva Sans"/>
                <a:sym typeface="Canva Sans"/>
              </a:rPr>
              <a:t>Disruptions in local economies due to climate events can limit access to healthcare and essential services.</a:t>
            </a:r>
          </a:p>
          <a:p>
            <a:pPr algn="l">
              <a:lnSpc>
                <a:spcPts val="3750"/>
              </a:lnSpc>
            </a:pP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4187609" y="2542074"/>
            <a:ext cx="2618740" cy="0"/>
          </a:xfrm>
          <a:prstGeom prst="line">
            <a:avLst/>
          </a:prstGeom>
          <a:ln cap="flat" w="38100">
            <a:solidFill>
              <a:srgbClr val="000000"/>
            </a:solidFill>
            <a:prstDash val="solid"/>
            <a:headEnd type="none" len="sm" w="sm"/>
            <a:tailEnd type="none" len="sm" w="sm"/>
          </a:ln>
        </p:spPr>
      </p:sp>
      <p:grpSp>
        <p:nvGrpSpPr>
          <p:cNvPr name="Group 4" id="4"/>
          <p:cNvGrpSpPr/>
          <p:nvPr/>
        </p:nvGrpSpPr>
        <p:grpSpPr>
          <a:xfrm rot="0">
            <a:off x="0" y="0"/>
            <a:ext cx="3086100" cy="10287000"/>
            <a:chOff x="0" y="0"/>
            <a:chExt cx="812800" cy="2709333"/>
          </a:xfrm>
        </p:grpSpPr>
        <p:sp>
          <p:nvSpPr>
            <p:cNvPr name="Freeform 5" id="5"/>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6" id="6"/>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995118" y="1694292"/>
            <a:ext cx="5744744" cy="639446"/>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rchivo Black"/>
                <a:ea typeface="Archivo Black"/>
                <a:cs typeface="Archivo Black"/>
                <a:sym typeface="Archivo Black"/>
              </a:rPr>
              <a:t>Monitoring Strategies</a:t>
            </a:r>
          </a:p>
        </p:txBody>
      </p:sp>
      <p:sp>
        <p:nvSpPr>
          <p:cNvPr name="TextBox 8" id="8"/>
          <p:cNvSpPr txBox="true"/>
          <p:nvPr/>
        </p:nvSpPr>
        <p:spPr>
          <a:xfrm rot="0">
            <a:off x="4187609" y="2851011"/>
            <a:ext cx="8019812" cy="489379"/>
          </a:xfrm>
          <a:prstGeom prst="rect">
            <a:avLst/>
          </a:prstGeom>
        </p:spPr>
        <p:txBody>
          <a:bodyPr anchor="t" rtlCol="false" tIns="0" lIns="0" bIns="0" rIns="0">
            <a:spAutoFit/>
          </a:bodyPr>
          <a:lstStyle/>
          <a:p>
            <a:pPr algn="ctr">
              <a:lnSpc>
                <a:spcPts val="4001"/>
              </a:lnSpc>
            </a:pPr>
            <a:r>
              <a:rPr lang="en-US" sz="2858" b="true">
                <a:solidFill>
                  <a:srgbClr val="000000"/>
                </a:solidFill>
                <a:latin typeface="Canva Sans Bold"/>
                <a:ea typeface="Canva Sans Bold"/>
                <a:cs typeface="Canva Sans Bold"/>
                <a:sym typeface="Canva Sans Bold"/>
              </a:rPr>
              <a:t>Integrating Climate Data into Health Systems</a:t>
            </a:r>
          </a:p>
        </p:txBody>
      </p:sp>
      <p:sp>
        <p:nvSpPr>
          <p:cNvPr name="TextBox 9" id="9"/>
          <p:cNvSpPr txBox="true"/>
          <p:nvPr/>
        </p:nvSpPr>
        <p:spPr>
          <a:xfrm rot="0">
            <a:off x="3995118" y="3483265"/>
            <a:ext cx="13490338" cy="2334152"/>
          </a:xfrm>
          <a:prstGeom prst="rect">
            <a:avLst/>
          </a:prstGeom>
        </p:spPr>
        <p:txBody>
          <a:bodyPr anchor="t" rtlCol="false" tIns="0" lIns="0" bIns="0" rIns="0">
            <a:spAutoFit/>
          </a:bodyPr>
          <a:lstStyle/>
          <a:p>
            <a:pPr algn="l" marL="481293" indent="-240646" lvl="1">
              <a:lnSpc>
                <a:spcPts val="3120"/>
              </a:lnSpc>
              <a:buFont typeface="Arial"/>
              <a:buChar char="•"/>
            </a:pPr>
            <a:r>
              <a:rPr lang="en-US" sz="2229">
                <a:solidFill>
                  <a:srgbClr val="000000"/>
                </a:solidFill>
                <a:latin typeface="Canva Sans"/>
                <a:ea typeface="Canva Sans"/>
                <a:cs typeface="Canva Sans"/>
                <a:sym typeface="Canva Sans"/>
              </a:rPr>
              <a:t>Data Fusion: Incorporate climate </a:t>
            </a:r>
            <a:r>
              <a:rPr lang="en-US" sz="2229">
                <a:solidFill>
                  <a:srgbClr val="000000"/>
                </a:solidFill>
                <a:latin typeface="Canva Sans"/>
                <a:ea typeface="Canva Sans"/>
                <a:cs typeface="Canva Sans"/>
                <a:sym typeface="Canva Sans"/>
              </a:rPr>
              <a:t>data (e.g., temperature, air quality, extreme weather events) into existing maternal health monitoring systems to identify correlations and trends.</a:t>
            </a:r>
          </a:p>
          <a:p>
            <a:pPr algn="l">
              <a:lnSpc>
                <a:spcPts val="3120"/>
              </a:lnSpc>
            </a:pPr>
          </a:p>
          <a:p>
            <a:pPr algn="l" marL="481293" indent="-240646" lvl="1">
              <a:lnSpc>
                <a:spcPts val="3120"/>
              </a:lnSpc>
              <a:buFont typeface="Arial"/>
              <a:buChar char="•"/>
            </a:pPr>
            <a:r>
              <a:rPr lang="en-US" sz="2229">
                <a:solidFill>
                  <a:srgbClr val="000000"/>
                </a:solidFill>
                <a:latin typeface="Canva Sans"/>
                <a:ea typeface="Canva Sans"/>
                <a:cs typeface="Canva Sans"/>
                <a:sym typeface="Canva Sans"/>
              </a:rPr>
              <a:t>Predictive Analytics: Use data analytics to forecast potential health impacts based on climate projections, enabling proactive healthcare planning.</a:t>
            </a:r>
          </a:p>
          <a:p>
            <a:pPr algn="l">
              <a:lnSpc>
                <a:spcPts val="3120"/>
              </a:lnSpc>
            </a:pPr>
          </a:p>
        </p:txBody>
      </p:sp>
      <p:sp>
        <p:nvSpPr>
          <p:cNvPr name="TextBox 10" id="10"/>
          <p:cNvSpPr txBox="true"/>
          <p:nvPr/>
        </p:nvSpPr>
        <p:spPr>
          <a:xfrm rot="0">
            <a:off x="4187609" y="5540997"/>
            <a:ext cx="7585274" cy="495691"/>
          </a:xfrm>
          <a:prstGeom prst="rect">
            <a:avLst/>
          </a:prstGeom>
        </p:spPr>
        <p:txBody>
          <a:bodyPr anchor="t" rtlCol="false" tIns="0" lIns="0" bIns="0" rIns="0">
            <a:spAutoFit/>
          </a:bodyPr>
          <a:lstStyle/>
          <a:p>
            <a:pPr algn="ctr">
              <a:lnSpc>
                <a:spcPts val="4031"/>
              </a:lnSpc>
            </a:pPr>
            <a:r>
              <a:rPr lang="en-US" sz="2879" b="true">
                <a:solidFill>
                  <a:srgbClr val="000000"/>
                </a:solidFill>
                <a:latin typeface="Canva Sans Bold"/>
                <a:ea typeface="Canva Sans Bold"/>
                <a:cs typeface="Canva Sans Bold"/>
                <a:sym typeface="Canva Sans Bold"/>
              </a:rPr>
              <a:t>Community Engagement and Participation</a:t>
            </a:r>
          </a:p>
        </p:txBody>
      </p:sp>
      <p:sp>
        <p:nvSpPr>
          <p:cNvPr name="TextBox 11" id="11"/>
          <p:cNvSpPr txBox="true"/>
          <p:nvPr/>
        </p:nvSpPr>
        <p:spPr>
          <a:xfrm rot="0">
            <a:off x="3995118" y="6331963"/>
            <a:ext cx="13721761" cy="2050598"/>
          </a:xfrm>
          <a:prstGeom prst="rect">
            <a:avLst/>
          </a:prstGeom>
        </p:spPr>
        <p:txBody>
          <a:bodyPr anchor="t" rtlCol="false" tIns="0" lIns="0" bIns="0" rIns="0">
            <a:spAutoFit/>
          </a:bodyPr>
          <a:lstStyle/>
          <a:p>
            <a:pPr algn="ctr" marL="504562" indent="-252281" lvl="1">
              <a:lnSpc>
                <a:spcPts val="3271"/>
              </a:lnSpc>
              <a:buFont typeface="Arial"/>
              <a:buChar char="•"/>
            </a:pPr>
            <a:r>
              <a:rPr lang="en-US" sz="2337">
                <a:solidFill>
                  <a:srgbClr val="000000"/>
                </a:solidFill>
                <a:latin typeface="Canva Sans"/>
                <a:ea typeface="Canva Sans"/>
                <a:cs typeface="Canva Sans"/>
                <a:sym typeface="Canva Sans"/>
              </a:rPr>
              <a:t>Local Involvement: Involve community members in i</a:t>
            </a:r>
            <a:r>
              <a:rPr lang="en-US" sz="2337">
                <a:solidFill>
                  <a:srgbClr val="000000"/>
                </a:solidFill>
                <a:latin typeface="Canva Sans"/>
                <a:ea typeface="Canva Sans"/>
                <a:cs typeface="Canva Sans"/>
                <a:sym typeface="Canva Sans"/>
              </a:rPr>
              <a:t>dentifying climate-related health risks and solutions tailored to their specific needs.</a:t>
            </a:r>
          </a:p>
          <a:p>
            <a:pPr algn="ctr" marL="504562" indent="-252281" lvl="1">
              <a:lnSpc>
                <a:spcPts val="3271"/>
              </a:lnSpc>
              <a:buFont typeface="Arial"/>
              <a:buChar char="•"/>
            </a:pPr>
            <a:r>
              <a:rPr lang="en-US" sz="2337">
                <a:solidFill>
                  <a:srgbClr val="000000"/>
                </a:solidFill>
                <a:latin typeface="Canva Sans"/>
                <a:ea typeface="Canva Sans"/>
                <a:cs typeface="Canva Sans"/>
                <a:sym typeface="Canva Sans"/>
              </a:rPr>
              <a:t>Education and Awareness: Conduct workshops and training sessions to raise awareness about the impacts of climate change on maternal health and promote adaptive behaviors.</a:t>
            </a:r>
          </a:p>
          <a:p>
            <a:pPr algn="ctr">
              <a:lnSpc>
                <a:spcPts val="3271"/>
              </a:lnSpc>
            </a:pPr>
          </a:p>
        </p:txBody>
      </p:sp>
    </p:spTree>
  </p:cSld>
  <p:clrMapOvr>
    <a:masterClrMapping/>
  </p:clrMapOvr>
  <p:transition spd="fast">
    <p:cover dir="d"/>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83823" y="1047750"/>
            <a:ext cx="2618740"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029771" y="6556694"/>
            <a:ext cx="1049030" cy="1066481"/>
          </a:xfrm>
          <a:custGeom>
            <a:avLst/>
            <a:gdLst/>
            <a:ahLst/>
            <a:cxnLst/>
            <a:rect r="r" b="b" t="t" l="l"/>
            <a:pathLst>
              <a:path h="1066481" w="1049030">
                <a:moveTo>
                  <a:pt x="0" y="0"/>
                </a:moveTo>
                <a:lnTo>
                  <a:pt x="1049030" y="0"/>
                </a:lnTo>
                <a:lnTo>
                  <a:pt x="1049030" y="1066481"/>
                </a:lnTo>
                <a:lnTo>
                  <a:pt x="0" y="1066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86163" y="6556694"/>
            <a:ext cx="742206" cy="1002981"/>
          </a:xfrm>
          <a:custGeom>
            <a:avLst/>
            <a:gdLst/>
            <a:ahLst/>
            <a:cxnLst/>
            <a:rect r="r" b="b" t="t" l="l"/>
            <a:pathLst>
              <a:path h="1002981" w="742206">
                <a:moveTo>
                  <a:pt x="0" y="0"/>
                </a:moveTo>
                <a:lnTo>
                  <a:pt x="742206" y="0"/>
                </a:lnTo>
                <a:lnTo>
                  <a:pt x="742206" y="1002981"/>
                </a:lnTo>
                <a:lnTo>
                  <a:pt x="0" y="10029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93211" y="1135774"/>
            <a:ext cx="10957662" cy="4203291"/>
          </a:xfrm>
          <a:custGeom>
            <a:avLst/>
            <a:gdLst/>
            <a:ahLst/>
            <a:cxnLst/>
            <a:rect r="r" b="b" t="t" l="l"/>
            <a:pathLst>
              <a:path h="4203291" w="10957662">
                <a:moveTo>
                  <a:pt x="0" y="0"/>
                </a:moveTo>
                <a:lnTo>
                  <a:pt x="10957662" y="0"/>
                </a:lnTo>
                <a:lnTo>
                  <a:pt x="10957662" y="4203291"/>
                </a:lnTo>
                <a:lnTo>
                  <a:pt x="0" y="4203291"/>
                </a:lnTo>
                <a:lnTo>
                  <a:pt x="0" y="0"/>
                </a:lnTo>
                <a:close/>
              </a:path>
            </a:pathLst>
          </a:custGeom>
          <a:blipFill>
            <a:blip r:embed="rId6"/>
            <a:stretch>
              <a:fillRect l="0" t="0" r="0" b="0"/>
            </a:stretch>
          </a:blipFill>
        </p:spPr>
      </p:sp>
      <p:sp>
        <p:nvSpPr>
          <p:cNvPr name="Freeform 6" id="6"/>
          <p:cNvSpPr/>
          <p:nvPr/>
        </p:nvSpPr>
        <p:spPr>
          <a:xfrm flipH="false" flipV="false" rot="0">
            <a:off x="593211" y="5598893"/>
            <a:ext cx="10957662" cy="4360537"/>
          </a:xfrm>
          <a:custGeom>
            <a:avLst/>
            <a:gdLst/>
            <a:ahLst/>
            <a:cxnLst/>
            <a:rect r="r" b="b" t="t" l="l"/>
            <a:pathLst>
              <a:path h="4360537" w="10957662">
                <a:moveTo>
                  <a:pt x="0" y="0"/>
                </a:moveTo>
                <a:lnTo>
                  <a:pt x="10957662" y="0"/>
                </a:lnTo>
                <a:lnTo>
                  <a:pt x="10957662" y="4360537"/>
                </a:lnTo>
                <a:lnTo>
                  <a:pt x="0" y="4360537"/>
                </a:lnTo>
                <a:lnTo>
                  <a:pt x="0" y="0"/>
                </a:lnTo>
                <a:close/>
              </a:path>
            </a:pathLst>
          </a:custGeom>
          <a:blipFill>
            <a:blip r:embed="rId7"/>
            <a:stretch>
              <a:fillRect l="0" t="0" r="-3741" b="0"/>
            </a:stretch>
          </a:blipFill>
        </p:spPr>
      </p:sp>
      <p:sp>
        <p:nvSpPr>
          <p:cNvPr name="TextBox 7" id="7"/>
          <p:cNvSpPr txBox="true"/>
          <p:nvPr/>
        </p:nvSpPr>
        <p:spPr>
          <a:xfrm rot="0">
            <a:off x="583823" y="299987"/>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DEMO</a:t>
            </a:r>
          </a:p>
        </p:txBody>
      </p:sp>
      <p:sp>
        <p:nvSpPr>
          <p:cNvPr name="TextBox 8" id="8"/>
          <p:cNvSpPr txBox="true"/>
          <p:nvPr/>
        </p:nvSpPr>
        <p:spPr>
          <a:xfrm rot="0">
            <a:off x="12413809" y="379587"/>
            <a:ext cx="4523098" cy="756188"/>
          </a:xfrm>
          <a:prstGeom prst="rect">
            <a:avLst/>
          </a:prstGeom>
        </p:spPr>
        <p:txBody>
          <a:bodyPr anchor="t" rtlCol="false" tIns="0" lIns="0" bIns="0" rIns="0">
            <a:spAutoFit/>
          </a:bodyPr>
          <a:lstStyle/>
          <a:p>
            <a:pPr algn="ctr">
              <a:lnSpc>
                <a:spcPts val="6102"/>
              </a:lnSpc>
            </a:pPr>
            <a:r>
              <a:rPr lang="en-US" sz="4358" b="true">
                <a:solidFill>
                  <a:srgbClr val="593C8F"/>
                </a:solidFill>
                <a:latin typeface="Canva Sans Bold"/>
                <a:ea typeface="Canva Sans Bold"/>
                <a:cs typeface="Canva Sans Bold"/>
                <a:sym typeface="Canva Sans Bold"/>
              </a:rPr>
              <a:t>LIBRARIES USED</a:t>
            </a:r>
          </a:p>
        </p:txBody>
      </p:sp>
      <p:sp>
        <p:nvSpPr>
          <p:cNvPr name="AutoShape 9" id="9"/>
          <p:cNvSpPr/>
          <p:nvPr/>
        </p:nvSpPr>
        <p:spPr>
          <a:xfrm>
            <a:off x="1028700" y="2252109"/>
            <a:ext cx="2618740" cy="0"/>
          </a:xfrm>
          <a:prstGeom prst="line">
            <a:avLst/>
          </a:prstGeom>
          <a:ln cap="flat" w="38100">
            <a:solidFill>
              <a:srgbClr val="000000"/>
            </a:solidFill>
            <a:prstDash val="solid"/>
            <a:headEnd type="none" len="sm" w="sm"/>
            <a:tailEnd type="none" len="sm" w="sm"/>
          </a:ln>
        </p:spPr>
      </p:sp>
      <p:sp>
        <p:nvSpPr>
          <p:cNvPr name="AutoShape 10" id="10"/>
          <p:cNvSpPr/>
          <p:nvPr/>
        </p:nvSpPr>
        <p:spPr>
          <a:xfrm>
            <a:off x="583823" y="1047750"/>
            <a:ext cx="2618740" cy="0"/>
          </a:xfrm>
          <a:prstGeom prst="line">
            <a:avLst/>
          </a:prstGeom>
          <a:ln cap="flat" w="38100">
            <a:solidFill>
              <a:srgbClr val="000000"/>
            </a:solidFill>
            <a:prstDash val="solid"/>
            <a:headEnd type="none" len="sm" w="sm"/>
            <a:tailEnd type="none" len="sm" w="sm"/>
          </a:ln>
        </p:spPr>
      </p:sp>
      <p:sp>
        <p:nvSpPr>
          <p:cNvPr name="TextBox 11" id="11"/>
          <p:cNvSpPr txBox="true"/>
          <p:nvPr/>
        </p:nvSpPr>
        <p:spPr>
          <a:xfrm rot="0">
            <a:off x="12413809" y="1296130"/>
            <a:ext cx="4254029" cy="5519419"/>
          </a:xfrm>
          <a:prstGeom prst="rect">
            <a:avLst/>
          </a:prstGeom>
        </p:spPr>
        <p:txBody>
          <a:bodyPr anchor="t" rtlCol="false" tIns="0" lIns="0" bIns="0" rIns="0">
            <a:spAutoFit/>
          </a:bodyPr>
          <a:lstStyle/>
          <a:p>
            <a:pPr algn="ctr">
              <a:lnSpc>
                <a:spcPts val="3998"/>
              </a:lnSpc>
            </a:pPr>
            <a:r>
              <a:rPr lang="en-US" sz="2855">
                <a:solidFill>
                  <a:srgbClr val="000000"/>
                </a:solidFill>
                <a:latin typeface="Canva Sans"/>
                <a:ea typeface="Canva Sans"/>
                <a:cs typeface="Canva Sans"/>
                <a:sym typeface="Canva Sans"/>
              </a:rPr>
              <a:t>&gt;import dash from dash &gt; import dcc, html from dash.dependencies &gt;import Input, Output import dash_bootstrap_components as dbc</a:t>
            </a:r>
          </a:p>
          <a:p>
            <a:pPr algn="ctr">
              <a:lnSpc>
                <a:spcPts val="3998"/>
              </a:lnSpc>
            </a:pPr>
            <a:r>
              <a:rPr lang="en-US" sz="2855">
                <a:solidFill>
                  <a:srgbClr val="000000"/>
                </a:solidFill>
                <a:latin typeface="Canva Sans"/>
                <a:ea typeface="Canva Sans"/>
                <a:cs typeface="Canva Sans"/>
                <a:sym typeface="Canva Sans"/>
              </a:rPr>
              <a:t> &gt; import plotly.express as px</a:t>
            </a:r>
          </a:p>
          <a:p>
            <a:pPr algn="ctr">
              <a:lnSpc>
                <a:spcPts val="3998"/>
              </a:lnSpc>
            </a:pPr>
            <a:r>
              <a:rPr lang="en-US" sz="2855">
                <a:solidFill>
                  <a:srgbClr val="000000"/>
                </a:solidFill>
                <a:latin typeface="Canva Sans"/>
                <a:ea typeface="Canva Sans"/>
                <a:cs typeface="Canva Sans"/>
                <a:sym typeface="Canva Sans"/>
              </a:rPr>
              <a:t>&gt; import pandas as pd &gt;import numpy as np </a:t>
            </a:r>
          </a:p>
        </p:txBody>
      </p:sp>
    </p:spTree>
  </p:cSld>
  <p:clrMapOvr>
    <a:masterClrMapping/>
  </p:clrMapOvr>
  <p:transition spd="fast">
    <p:cover dir="rd"/>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00" y="408971"/>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CONCLUSION</a:t>
            </a:r>
          </a:p>
        </p:txBody>
      </p:sp>
      <p:sp>
        <p:nvSpPr>
          <p:cNvPr name="AutoShape 4" id="4"/>
          <p:cNvSpPr/>
          <p:nvPr/>
        </p:nvSpPr>
        <p:spPr>
          <a:xfrm flipV="true">
            <a:off x="1029771" y="1109109"/>
            <a:ext cx="3254698"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5201900" y="0"/>
            <a:ext cx="3086100" cy="10287000"/>
            <a:chOff x="0" y="0"/>
            <a:chExt cx="812800" cy="2709333"/>
          </a:xfrm>
        </p:grpSpPr>
        <p:sp>
          <p:nvSpPr>
            <p:cNvPr name="Freeform 6" id="6"/>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7" id="7"/>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9771" y="1264204"/>
            <a:ext cx="13916037" cy="2576267"/>
          </a:xfrm>
          <a:prstGeom prst="rect">
            <a:avLst/>
          </a:prstGeom>
        </p:spPr>
        <p:txBody>
          <a:bodyPr anchor="t" rtlCol="false" tIns="0" lIns="0" bIns="0" rIns="0">
            <a:spAutoFit/>
          </a:bodyPr>
          <a:lstStyle/>
          <a:p>
            <a:pPr algn="l">
              <a:lnSpc>
                <a:spcPts val="4114"/>
              </a:lnSpc>
            </a:pPr>
            <a:r>
              <a:rPr lang="en-US" sz="2939">
                <a:solidFill>
                  <a:srgbClr val="593C8F"/>
                </a:solidFill>
                <a:latin typeface="Canva Sans"/>
                <a:ea typeface="Canva Sans"/>
                <a:cs typeface="Canva Sans"/>
                <a:sym typeface="Canva Sans"/>
              </a:rPr>
              <a:t>This project framework provides a comprehensive approach to analyzing and visualizing the impact of climate change on maternal health. By utilizing Python libraries, you can create an interactive dashboard that offers insights and facilitates discussions on this critical issue. Adjust the details based on your specific data sources and analysis requirements!</a:t>
            </a:r>
          </a:p>
        </p:txBody>
      </p:sp>
      <p:sp>
        <p:nvSpPr>
          <p:cNvPr name="TextBox 9" id="9"/>
          <p:cNvSpPr txBox="true"/>
          <p:nvPr/>
        </p:nvSpPr>
        <p:spPr>
          <a:xfrm rot="0">
            <a:off x="1028700" y="4226172"/>
            <a:ext cx="4258013" cy="881876"/>
          </a:xfrm>
          <a:prstGeom prst="rect">
            <a:avLst/>
          </a:prstGeom>
        </p:spPr>
        <p:txBody>
          <a:bodyPr anchor="t" rtlCol="false" tIns="0" lIns="0" bIns="0" rIns="0">
            <a:spAutoFit/>
          </a:bodyPr>
          <a:lstStyle/>
          <a:p>
            <a:pPr algn="ctr">
              <a:lnSpc>
                <a:spcPts val="7262"/>
              </a:lnSpc>
            </a:pPr>
            <a:r>
              <a:rPr lang="en-US" sz="5187" b="true">
                <a:solidFill>
                  <a:srgbClr val="593C8F"/>
                </a:solidFill>
                <a:latin typeface="Canva Sans Bold"/>
                <a:ea typeface="Canva Sans Bold"/>
                <a:cs typeface="Canva Sans Bold"/>
                <a:sym typeface="Canva Sans Bold"/>
              </a:rPr>
              <a:t>REFERENCES</a:t>
            </a:r>
          </a:p>
        </p:txBody>
      </p:sp>
      <p:sp>
        <p:nvSpPr>
          <p:cNvPr name="AutoShape 10" id="10"/>
          <p:cNvSpPr/>
          <p:nvPr/>
        </p:nvSpPr>
        <p:spPr>
          <a:xfrm flipV="true">
            <a:off x="1029883" y="5098523"/>
            <a:ext cx="3254698" cy="19050"/>
          </a:xfrm>
          <a:prstGeom prst="line">
            <a:avLst/>
          </a:prstGeom>
          <a:ln cap="flat" w="38100">
            <a:solidFill>
              <a:srgbClr val="000000"/>
            </a:solidFill>
            <a:prstDash val="solid"/>
            <a:headEnd type="none" len="sm" w="sm"/>
            <a:tailEnd type="none" len="sm" w="sm"/>
          </a:ln>
        </p:spPr>
      </p:sp>
      <p:sp>
        <p:nvSpPr>
          <p:cNvPr name="TextBox 11" id="11"/>
          <p:cNvSpPr txBox="true"/>
          <p:nvPr/>
        </p:nvSpPr>
        <p:spPr>
          <a:xfrm rot="0">
            <a:off x="822952" y="5241398"/>
            <a:ext cx="3039823" cy="23806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593C8F"/>
                </a:solidFill>
                <a:latin typeface="Canva Sans"/>
                <a:ea typeface="Canva Sans"/>
                <a:cs typeface="Canva Sans"/>
                <a:sym typeface="Canva Sans"/>
              </a:rPr>
              <a:t>Wikipedia</a:t>
            </a:r>
          </a:p>
          <a:p>
            <a:pPr algn="ctr" marL="734059" indent="-367030" lvl="1">
              <a:lnSpc>
                <a:spcPts val="4759"/>
              </a:lnSpc>
              <a:buFont typeface="Arial"/>
              <a:buChar char="•"/>
            </a:pPr>
            <a:r>
              <a:rPr lang="en-US" sz="3399">
                <a:solidFill>
                  <a:srgbClr val="593C8F"/>
                </a:solidFill>
                <a:latin typeface="Canva Sans"/>
                <a:ea typeface="Canva Sans"/>
                <a:cs typeface="Canva Sans"/>
                <a:sym typeface="Canva Sans"/>
              </a:rPr>
              <a:t>Chatgpt</a:t>
            </a:r>
          </a:p>
          <a:p>
            <a:pPr algn="ctr">
              <a:lnSpc>
                <a:spcPts val="4759"/>
              </a:lnSpc>
            </a:pPr>
          </a:p>
          <a:p>
            <a:pPr algn="ctr">
              <a:lnSpc>
                <a:spcPts val="4759"/>
              </a:lnSpc>
            </a:pPr>
          </a:p>
        </p:txBody>
      </p:sp>
      <p:sp>
        <p:nvSpPr>
          <p:cNvPr name="TextBox 12" id="12"/>
          <p:cNvSpPr txBox="true"/>
          <p:nvPr/>
        </p:nvSpPr>
        <p:spPr>
          <a:xfrm rot="0">
            <a:off x="822952" y="6398368"/>
            <a:ext cx="6605111"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593C8F"/>
                </a:solidFill>
                <a:latin typeface="Canva Sans"/>
                <a:ea typeface="Canva Sans"/>
                <a:cs typeface="Canva Sans"/>
                <a:sym typeface="Canva Sans"/>
              </a:rPr>
              <a:t>Nasa Global Climate Change</a:t>
            </a:r>
          </a:p>
        </p:txBody>
      </p:sp>
    </p:spTree>
  </p:cSld>
  <p:clrMapOvr>
    <a:masterClrMapping/>
  </p:clrMapOvr>
  <p:transition spd="slow">
    <p:cover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DAGSxKePuao</dc:identifier>
  <dcterms:modified xsi:type="dcterms:W3CDTF">2011-08-01T06:04:30Z</dcterms:modified>
  <cp:revision>1</cp:revision>
  <dc:title>Climate Change and Maternal Health Monitoring</dc:title>
</cp:coreProperties>
</file>