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0" r:id="rId1"/>
  </p:sldMasterIdLst>
  <p:sldIdLst>
    <p:sldId id="256" r:id="rId2"/>
    <p:sldId id="258" r:id="rId3"/>
    <p:sldId id="257" r:id="rId4"/>
    <p:sldId id="260" r:id="rId5"/>
    <p:sldId id="271" r:id="rId6"/>
    <p:sldId id="264" r:id="rId7"/>
    <p:sldId id="279" r:id="rId8"/>
    <p:sldId id="265" r:id="rId9"/>
    <p:sldId id="267" r:id="rId10"/>
    <p:sldId id="266" r:id="rId11"/>
    <p:sldId id="263" r:id="rId12"/>
    <p:sldId id="275" r:id="rId13"/>
    <p:sldId id="276" r:id="rId14"/>
    <p:sldId id="27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3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5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5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FEC5C-FD88-4942-87F2-DE96C5EC6C1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21AAEB-856F-47C3-A09C-0875FD6937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Purpose</a:t>
          </a:r>
          <a:r>
            <a:rPr lang="en-IN" b="0" i="0"/>
            <a:t>: </a:t>
          </a:r>
          <a:r>
            <a:rPr lang="en-US" b="0" i="0"/>
            <a:t>Formulate strategies for denying loans, reducing loan amounts, and setting higher interest rates for risky applicants. </a:t>
          </a:r>
          <a:endParaRPr lang="en-US"/>
        </a:p>
      </dgm:t>
    </dgm:pt>
    <dgm:pt modelId="{5B0B7C2E-0F7E-4114-9029-922420246DA5}" type="parTrans" cxnId="{88B02E5B-0312-4711-BFA1-F65E65B601A4}">
      <dgm:prSet/>
      <dgm:spPr/>
      <dgm:t>
        <a:bodyPr/>
        <a:lstStyle/>
        <a:p>
          <a:endParaRPr lang="en-US"/>
        </a:p>
      </dgm:t>
    </dgm:pt>
    <dgm:pt modelId="{281D5984-E6ED-4CAF-8C00-DCC2A6799052}" type="sibTrans" cxnId="{88B02E5B-0312-4711-BFA1-F65E65B601A4}">
      <dgm:prSet/>
      <dgm:spPr/>
      <dgm:t>
        <a:bodyPr/>
        <a:lstStyle/>
        <a:p>
          <a:endParaRPr lang="en-US"/>
        </a:p>
      </dgm:t>
    </dgm:pt>
    <dgm:pt modelId="{D6C4296F-8601-47D1-85BC-8AAD0BC2D8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 dirty="0"/>
            <a:t>Target Audience</a:t>
          </a:r>
          <a:r>
            <a:rPr lang="en-IN" b="0" i="0" dirty="0"/>
            <a:t>:</a:t>
          </a:r>
          <a:endParaRPr lang="en-US" dirty="0"/>
        </a:p>
      </dgm:t>
    </dgm:pt>
    <dgm:pt modelId="{E8E0D7B2-60DA-4014-88F0-3E21E75EC57D}" type="parTrans" cxnId="{2986C085-3CA7-4585-BFAC-2E0A3F73387D}">
      <dgm:prSet/>
      <dgm:spPr/>
      <dgm:t>
        <a:bodyPr/>
        <a:lstStyle/>
        <a:p>
          <a:endParaRPr lang="en-US"/>
        </a:p>
      </dgm:t>
    </dgm:pt>
    <dgm:pt modelId="{85BCFD5A-ECB7-49DA-B08F-861AFF746F36}" type="sibTrans" cxnId="{2986C085-3CA7-4585-BFAC-2E0A3F73387D}">
      <dgm:prSet/>
      <dgm:spPr/>
      <dgm:t>
        <a:bodyPr/>
        <a:lstStyle/>
        <a:p>
          <a:endParaRPr lang="en-US"/>
        </a:p>
      </dgm:t>
    </dgm:pt>
    <dgm:pt modelId="{154FF5EA-18F6-4E4A-81C3-16D6FBEA6B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1" i="0" dirty="0"/>
            <a:t>Bank Agents</a:t>
          </a:r>
          <a:r>
            <a:rPr lang="en-IN" sz="1400" b="0" i="0" dirty="0"/>
            <a:t>: To assist in loan applicant evaluation and risk analysis.</a:t>
          </a:r>
          <a:endParaRPr lang="en-US" sz="1400" dirty="0"/>
        </a:p>
      </dgm:t>
    </dgm:pt>
    <dgm:pt modelId="{76A58AE2-B77E-438B-82D2-D9454A0E319E}" type="parTrans" cxnId="{4624553F-F195-4361-8DF8-3ACF76E00157}">
      <dgm:prSet/>
      <dgm:spPr/>
      <dgm:t>
        <a:bodyPr/>
        <a:lstStyle/>
        <a:p>
          <a:endParaRPr lang="en-US"/>
        </a:p>
      </dgm:t>
    </dgm:pt>
    <dgm:pt modelId="{72764375-97EC-4E73-940E-B7FE84201005}" type="sibTrans" cxnId="{4624553F-F195-4361-8DF8-3ACF76E00157}">
      <dgm:prSet/>
      <dgm:spPr/>
      <dgm:t>
        <a:bodyPr/>
        <a:lstStyle/>
        <a:p>
          <a:endParaRPr lang="en-US"/>
        </a:p>
      </dgm:t>
    </dgm:pt>
    <dgm:pt modelId="{F3C76C75-8B1D-4E7B-B5D5-C7D7411AF0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1" i="0" dirty="0"/>
            <a:t>Loan Applicants</a:t>
          </a:r>
          <a:r>
            <a:rPr lang="en-IN" sz="1400" b="0" i="0" dirty="0"/>
            <a:t>: For </a:t>
          </a:r>
          <a:r>
            <a:rPr lang="en-IN" sz="1600" b="0" i="0" dirty="0"/>
            <a:t>gaining</a:t>
          </a:r>
          <a:r>
            <a:rPr lang="en-IN" sz="1400" b="0" i="0" dirty="0"/>
            <a:t> insights into the current status of their loan eligibility.</a:t>
          </a:r>
          <a:endParaRPr lang="en-US" sz="1400" dirty="0"/>
        </a:p>
      </dgm:t>
    </dgm:pt>
    <dgm:pt modelId="{B475F2B8-7189-469F-B298-E1181AE0E52C}" type="parTrans" cxnId="{CA80A67D-AD62-488C-B990-5497A8A7A944}">
      <dgm:prSet/>
      <dgm:spPr/>
      <dgm:t>
        <a:bodyPr/>
        <a:lstStyle/>
        <a:p>
          <a:endParaRPr lang="en-US"/>
        </a:p>
      </dgm:t>
    </dgm:pt>
    <dgm:pt modelId="{DCD6B82E-F717-4E20-88DA-7E1AC5C7BB58}" type="sibTrans" cxnId="{CA80A67D-AD62-488C-B990-5497A8A7A944}">
      <dgm:prSet/>
      <dgm:spPr/>
      <dgm:t>
        <a:bodyPr/>
        <a:lstStyle/>
        <a:p>
          <a:endParaRPr lang="en-US"/>
        </a:p>
      </dgm:t>
    </dgm:pt>
    <dgm:pt modelId="{72120D40-AC21-4150-91CF-5C6FAECC12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User-Friendly Interface</a:t>
          </a:r>
          <a:r>
            <a:rPr lang="en-IN" b="0" i="0"/>
            <a:t>: The app offers an easy-to-use interface, allowing users to input specific financial details and receive instant loan eligibility estimates.</a:t>
          </a:r>
          <a:endParaRPr lang="en-US"/>
        </a:p>
      </dgm:t>
    </dgm:pt>
    <dgm:pt modelId="{88E3C2D7-230A-4420-83D1-E920B7638EE6}" type="parTrans" cxnId="{59ACF649-94B9-4414-B21F-F7655D222146}">
      <dgm:prSet/>
      <dgm:spPr/>
      <dgm:t>
        <a:bodyPr/>
        <a:lstStyle/>
        <a:p>
          <a:endParaRPr lang="en-US"/>
        </a:p>
      </dgm:t>
    </dgm:pt>
    <dgm:pt modelId="{B15C09CD-39FD-48D7-92D2-D84C4BE1B3CB}" type="sibTrans" cxnId="{59ACF649-94B9-4414-B21F-F7655D222146}">
      <dgm:prSet/>
      <dgm:spPr/>
      <dgm:t>
        <a:bodyPr/>
        <a:lstStyle/>
        <a:p>
          <a:endParaRPr lang="en-US"/>
        </a:p>
      </dgm:t>
    </dgm:pt>
    <dgm:pt modelId="{CD3D41D9-C259-40BB-8B1A-526B26F89BCC}" type="pres">
      <dgm:prSet presAssocID="{66DFEC5C-FD88-4942-87F2-DE96C5EC6C1B}" presName="root" presStyleCnt="0">
        <dgm:presLayoutVars>
          <dgm:dir/>
          <dgm:resizeHandles val="exact"/>
        </dgm:presLayoutVars>
      </dgm:prSet>
      <dgm:spPr/>
    </dgm:pt>
    <dgm:pt modelId="{ADAEFE30-86BB-4335-B06E-D1095BF1AF85}" type="pres">
      <dgm:prSet presAssocID="{5D21AAEB-856F-47C3-A09C-0875FD6937CE}" presName="compNode" presStyleCnt="0"/>
      <dgm:spPr/>
    </dgm:pt>
    <dgm:pt modelId="{29105C82-F704-4E94-BED4-F2DB37D31414}" type="pres">
      <dgm:prSet presAssocID="{5D21AAEB-856F-47C3-A09C-0875FD6937C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7A92F53-6766-4C9F-A8DE-92ED71CCD101}" type="pres">
      <dgm:prSet presAssocID="{5D21AAEB-856F-47C3-A09C-0875FD6937CE}" presName="iconSpace" presStyleCnt="0"/>
      <dgm:spPr/>
    </dgm:pt>
    <dgm:pt modelId="{5519886A-42D1-457F-A212-F21F20D3AD77}" type="pres">
      <dgm:prSet presAssocID="{5D21AAEB-856F-47C3-A09C-0875FD6937CE}" presName="parTx" presStyleLbl="revTx" presStyleIdx="0" presStyleCnt="6">
        <dgm:presLayoutVars>
          <dgm:chMax val="0"/>
          <dgm:chPref val="0"/>
        </dgm:presLayoutVars>
      </dgm:prSet>
      <dgm:spPr/>
    </dgm:pt>
    <dgm:pt modelId="{DC5124BA-F858-4A65-AD91-77DBB944F21B}" type="pres">
      <dgm:prSet presAssocID="{5D21AAEB-856F-47C3-A09C-0875FD6937CE}" presName="txSpace" presStyleCnt="0"/>
      <dgm:spPr/>
    </dgm:pt>
    <dgm:pt modelId="{67B725B8-180B-4FBB-B244-D080753E4C08}" type="pres">
      <dgm:prSet presAssocID="{5D21AAEB-856F-47C3-A09C-0875FD6937CE}" presName="desTx" presStyleLbl="revTx" presStyleIdx="1" presStyleCnt="6">
        <dgm:presLayoutVars/>
      </dgm:prSet>
      <dgm:spPr/>
    </dgm:pt>
    <dgm:pt modelId="{ED8AB25D-83B5-470C-93ED-D8683976F14E}" type="pres">
      <dgm:prSet presAssocID="{281D5984-E6ED-4CAF-8C00-DCC2A6799052}" presName="sibTrans" presStyleCnt="0"/>
      <dgm:spPr/>
    </dgm:pt>
    <dgm:pt modelId="{3D1B6918-A5FD-4A8A-90DE-3364574E3168}" type="pres">
      <dgm:prSet presAssocID="{D6C4296F-8601-47D1-85BC-8AAD0BC2D8F4}" presName="compNode" presStyleCnt="0"/>
      <dgm:spPr/>
    </dgm:pt>
    <dgm:pt modelId="{FA36D923-DB41-47C4-83D9-39EADF967708}" type="pres">
      <dgm:prSet presAssocID="{D6C4296F-8601-47D1-85BC-8AAD0BC2D8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D03745B-1CAF-4D4E-B9BE-AF22624156ED}" type="pres">
      <dgm:prSet presAssocID="{D6C4296F-8601-47D1-85BC-8AAD0BC2D8F4}" presName="iconSpace" presStyleCnt="0"/>
      <dgm:spPr/>
    </dgm:pt>
    <dgm:pt modelId="{BC78C6B5-53C3-4964-837A-926AF21DAFCF}" type="pres">
      <dgm:prSet presAssocID="{D6C4296F-8601-47D1-85BC-8AAD0BC2D8F4}" presName="parTx" presStyleLbl="revTx" presStyleIdx="2" presStyleCnt="6">
        <dgm:presLayoutVars>
          <dgm:chMax val="0"/>
          <dgm:chPref val="0"/>
        </dgm:presLayoutVars>
      </dgm:prSet>
      <dgm:spPr/>
    </dgm:pt>
    <dgm:pt modelId="{80267B91-BD6C-4DF3-846D-40DF969FBC9A}" type="pres">
      <dgm:prSet presAssocID="{D6C4296F-8601-47D1-85BC-8AAD0BC2D8F4}" presName="txSpace" presStyleCnt="0"/>
      <dgm:spPr/>
    </dgm:pt>
    <dgm:pt modelId="{05514DCA-B13D-4233-83B2-B7C47A105DE1}" type="pres">
      <dgm:prSet presAssocID="{D6C4296F-8601-47D1-85BC-8AAD0BC2D8F4}" presName="desTx" presStyleLbl="revTx" presStyleIdx="3" presStyleCnt="6" custLinFactNeighborY="-55817">
        <dgm:presLayoutVars/>
      </dgm:prSet>
      <dgm:spPr/>
    </dgm:pt>
    <dgm:pt modelId="{D9775CAC-DB49-4DA7-B82C-7E428A65F2C5}" type="pres">
      <dgm:prSet presAssocID="{85BCFD5A-ECB7-49DA-B08F-861AFF746F36}" presName="sibTrans" presStyleCnt="0"/>
      <dgm:spPr/>
    </dgm:pt>
    <dgm:pt modelId="{B0D80B5F-2A62-4E14-800D-AE278825A8E6}" type="pres">
      <dgm:prSet presAssocID="{72120D40-AC21-4150-91CF-5C6FAECC129C}" presName="compNode" presStyleCnt="0"/>
      <dgm:spPr/>
    </dgm:pt>
    <dgm:pt modelId="{74FE38CC-CCFD-4E46-AC6D-05675AF65916}" type="pres">
      <dgm:prSet presAssocID="{72120D40-AC21-4150-91CF-5C6FAECC12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80B7360D-67FA-41A2-ACD0-C632072C357B}" type="pres">
      <dgm:prSet presAssocID="{72120D40-AC21-4150-91CF-5C6FAECC129C}" presName="iconSpace" presStyleCnt="0"/>
      <dgm:spPr/>
    </dgm:pt>
    <dgm:pt modelId="{37D29256-550C-46CF-8CE7-6D62D518C496}" type="pres">
      <dgm:prSet presAssocID="{72120D40-AC21-4150-91CF-5C6FAECC129C}" presName="parTx" presStyleLbl="revTx" presStyleIdx="4" presStyleCnt="6">
        <dgm:presLayoutVars>
          <dgm:chMax val="0"/>
          <dgm:chPref val="0"/>
        </dgm:presLayoutVars>
      </dgm:prSet>
      <dgm:spPr/>
    </dgm:pt>
    <dgm:pt modelId="{DCCB4CE3-DA53-4E64-9596-74C02E3602B5}" type="pres">
      <dgm:prSet presAssocID="{72120D40-AC21-4150-91CF-5C6FAECC129C}" presName="txSpace" presStyleCnt="0"/>
      <dgm:spPr/>
    </dgm:pt>
    <dgm:pt modelId="{EAA14F46-7DA5-4176-9E03-E1D231129E09}" type="pres">
      <dgm:prSet presAssocID="{72120D40-AC21-4150-91CF-5C6FAECC129C}" presName="desTx" presStyleLbl="revTx" presStyleIdx="5" presStyleCnt="6">
        <dgm:presLayoutVars/>
      </dgm:prSet>
      <dgm:spPr/>
    </dgm:pt>
  </dgm:ptLst>
  <dgm:cxnLst>
    <dgm:cxn modelId="{97660A39-CFD1-476F-980F-689D4BE5980B}" type="presOf" srcId="{F3C76C75-8B1D-4E7B-B5D5-C7D7411AF06B}" destId="{05514DCA-B13D-4233-83B2-B7C47A105DE1}" srcOrd="0" destOrd="1" presId="urn:microsoft.com/office/officeart/2018/5/layout/CenteredIconLabelDescriptionList"/>
    <dgm:cxn modelId="{4624553F-F195-4361-8DF8-3ACF76E00157}" srcId="{D6C4296F-8601-47D1-85BC-8AAD0BC2D8F4}" destId="{154FF5EA-18F6-4E4A-81C3-16D6FBEA6BFC}" srcOrd="0" destOrd="0" parTransId="{76A58AE2-B77E-438B-82D2-D9454A0E319E}" sibTransId="{72764375-97EC-4E73-940E-B7FE84201005}"/>
    <dgm:cxn modelId="{88B02E5B-0312-4711-BFA1-F65E65B601A4}" srcId="{66DFEC5C-FD88-4942-87F2-DE96C5EC6C1B}" destId="{5D21AAEB-856F-47C3-A09C-0875FD6937CE}" srcOrd="0" destOrd="0" parTransId="{5B0B7C2E-0F7E-4114-9029-922420246DA5}" sibTransId="{281D5984-E6ED-4CAF-8C00-DCC2A6799052}"/>
    <dgm:cxn modelId="{59ACF649-94B9-4414-B21F-F7655D222146}" srcId="{66DFEC5C-FD88-4942-87F2-DE96C5EC6C1B}" destId="{72120D40-AC21-4150-91CF-5C6FAECC129C}" srcOrd="2" destOrd="0" parTransId="{88E3C2D7-230A-4420-83D1-E920B7638EE6}" sibTransId="{B15C09CD-39FD-48D7-92D2-D84C4BE1B3CB}"/>
    <dgm:cxn modelId="{CA80A67D-AD62-488C-B990-5497A8A7A944}" srcId="{D6C4296F-8601-47D1-85BC-8AAD0BC2D8F4}" destId="{F3C76C75-8B1D-4E7B-B5D5-C7D7411AF06B}" srcOrd="1" destOrd="0" parTransId="{B475F2B8-7189-469F-B298-E1181AE0E52C}" sibTransId="{DCD6B82E-F717-4E20-88DA-7E1AC5C7BB58}"/>
    <dgm:cxn modelId="{2986C085-3CA7-4585-BFAC-2E0A3F73387D}" srcId="{66DFEC5C-FD88-4942-87F2-DE96C5EC6C1B}" destId="{D6C4296F-8601-47D1-85BC-8AAD0BC2D8F4}" srcOrd="1" destOrd="0" parTransId="{E8E0D7B2-60DA-4014-88F0-3E21E75EC57D}" sibTransId="{85BCFD5A-ECB7-49DA-B08F-861AFF746F36}"/>
    <dgm:cxn modelId="{9AFD478F-E84E-4EF6-ABD1-04BBA30FF681}" type="presOf" srcId="{5D21AAEB-856F-47C3-A09C-0875FD6937CE}" destId="{5519886A-42D1-457F-A212-F21F20D3AD77}" srcOrd="0" destOrd="0" presId="urn:microsoft.com/office/officeart/2018/5/layout/CenteredIconLabelDescriptionList"/>
    <dgm:cxn modelId="{4A1771A1-6FCA-434F-8CDE-7C48AC6B5EFE}" type="presOf" srcId="{72120D40-AC21-4150-91CF-5C6FAECC129C}" destId="{37D29256-550C-46CF-8CE7-6D62D518C496}" srcOrd="0" destOrd="0" presId="urn:microsoft.com/office/officeart/2018/5/layout/CenteredIconLabelDescriptionList"/>
    <dgm:cxn modelId="{86DE61C7-8CF5-4CF1-88EF-0C5B686F3507}" type="presOf" srcId="{D6C4296F-8601-47D1-85BC-8AAD0BC2D8F4}" destId="{BC78C6B5-53C3-4964-837A-926AF21DAFCF}" srcOrd="0" destOrd="0" presId="urn:microsoft.com/office/officeart/2018/5/layout/CenteredIconLabelDescriptionList"/>
    <dgm:cxn modelId="{7F85A0CD-1E08-4C09-A543-67016F1E2EA5}" type="presOf" srcId="{66DFEC5C-FD88-4942-87F2-DE96C5EC6C1B}" destId="{CD3D41D9-C259-40BB-8B1A-526B26F89BCC}" srcOrd="0" destOrd="0" presId="urn:microsoft.com/office/officeart/2018/5/layout/CenteredIconLabelDescriptionList"/>
    <dgm:cxn modelId="{D5599BD7-8F6B-4D2B-A9C9-E7A3C789F0F5}" type="presOf" srcId="{154FF5EA-18F6-4E4A-81C3-16D6FBEA6BFC}" destId="{05514DCA-B13D-4233-83B2-B7C47A105DE1}" srcOrd="0" destOrd="0" presId="urn:microsoft.com/office/officeart/2018/5/layout/CenteredIconLabelDescriptionList"/>
    <dgm:cxn modelId="{211F9A11-705A-483D-A346-74E5D04A6EED}" type="presParOf" srcId="{CD3D41D9-C259-40BB-8B1A-526B26F89BCC}" destId="{ADAEFE30-86BB-4335-B06E-D1095BF1AF85}" srcOrd="0" destOrd="0" presId="urn:microsoft.com/office/officeart/2018/5/layout/CenteredIconLabelDescriptionList"/>
    <dgm:cxn modelId="{D7E14B51-1CFD-41D1-812F-12D670BC6A2F}" type="presParOf" srcId="{ADAEFE30-86BB-4335-B06E-D1095BF1AF85}" destId="{29105C82-F704-4E94-BED4-F2DB37D31414}" srcOrd="0" destOrd="0" presId="urn:microsoft.com/office/officeart/2018/5/layout/CenteredIconLabelDescriptionList"/>
    <dgm:cxn modelId="{D3EDB833-D808-421B-9AE7-24A4062BDE33}" type="presParOf" srcId="{ADAEFE30-86BB-4335-B06E-D1095BF1AF85}" destId="{47A92F53-6766-4C9F-A8DE-92ED71CCD101}" srcOrd="1" destOrd="0" presId="urn:microsoft.com/office/officeart/2018/5/layout/CenteredIconLabelDescriptionList"/>
    <dgm:cxn modelId="{2F4020A9-554B-4940-9E15-2DDF7C06ED9F}" type="presParOf" srcId="{ADAEFE30-86BB-4335-B06E-D1095BF1AF85}" destId="{5519886A-42D1-457F-A212-F21F20D3AD77}" srcOrd="2" destOrd="0" presId="urn:microsoft.com/office/officeart/2018/5/layout/CenteredIconLabelDescriptionList"/>
    <dgm:cxn modelId="{7D844829-4B82-4E79-BA3A-F284E5745777}" type="presParOf" srcId="{ADAEFE30-86BB-4335-B06E-D1095BF1AF85}" destId="{DC5124BA-F858-4A65-AD91-77DBB944F21B}" srcOrd="3" destOrd="0" presId="urn:microsoft.com/office/officeart/2018/5/layout/CenteredIconLabelDescriptionList"/>
    <dgm:cxn modelId="{B50D7A80-4B8E-462E-BE2E-135672454A9C}" type="presParOf" srcId="{ADAEFE30-86BB-4335-B06E-D1095BF1AF85}" destId="{67B725B8-180B-4FBB-B244-D080753E4C08}" srcOrd="4" destOrd="0" presId="urn:microsoft.com/office/officeart/2018/5/layout/CenteredIconLabelDescriptionList"/>
    <dgm:cxn modelId="{B5EBB888-E850-4856-81B4-9DBD25B0F1EB}" type="presParOf" srcId="{CD3D41D9-C259-40BB-8B1A-526B26F89BCC}" destId="{ED8AB25D-83B5-470C-93ED-D8683976F14E}" srcOrd="1" destOrd="0" presId="urn:microsoft.com/office/officeart/2018/5/layout/CenteredIconLabelDescriptionList"/>
    <dgm:cxn modelId="{24BCF0B6-5969-453E-880E-00FDDEB18603}" type="presParOf" srcId="{CD3D41D9-C259-40BB-8B1A-526B26F89BCC}" destId="{3D1B6918-A5FD-4A8A-90DE-3364574E3168}" srcOrd="2" destOrd="0" presId="urn:microsoft.com/office/officeart/2018/5/layout/CenteredIconLabelDescriptionList"/>
    <dgm:cxn modelId="{6D9B59E1-48EA-44C1-864C-E64F0EE6AC17}" type="presParOf" srcId="{3D1B6918-A5FD-4A8A-90DE-3364574E3168}" destId="{FA36D923-DB41-47C4-83D9-39EADF967708}" srcOrd="0" destOrd="0" presId="urn:microsoft.com/office/officeart/2018/5/layout/CenteredIconLabelDescriptionList"/>
    <dgm:cxn modelId="{C9444C60-86D6-4D43-AFA0-B663BE09BA25}" type="presParOf" srcId="{3D1B6918-A5FD-4A8A-90DE-3364574E3168}" destId="{4D03745B-1CAF-4D4E-B9BE-AF22624156ED}" srcOrd="1" destOrd="0" presId="urn:microsoft.com/office/officeart/2018/5/layout/CenteredIconLabelDescriptionList"/>
    <dgm:cxn modelId="{7309A487-6885-446D-9233-125526B5CF20}" type="presParOf" srcId="{3D1B6918-A5FD-4A8A-90DE-3364574E3168}" destId="{BC78C6B5-53C3-4964-837A-926AF21DAFCF}" srcOrd="2" destOrd="0" presId="urn:microsoft.com/office/officeart/2018/5/layout/CenteredIconLabelDescriptionList"/>
    <dgm:cxn modelId="{3E27995E-52E2-433C-9654-F2C1CC7C2025}" type="presParOf" srcId="{3D1B6918-A5FD-4A8A-90DE-3364574E3168}" destId="{80267B91-BD6C-4DF3-846D-40DF969FBC9A}" srcOrd="3" destOrd="0" presId="urn:microsoft.com/office/officeart/2018/5/layout/CenteredIconLabelDescriptionList"/>
    <dgm:cxn modelId="{92B2E6C2-E8A2-4E57-8191-C4D55567366D}" type="presParOf" srcId="{3D1B6918-A5FD-4A8A-90DE-3364574E3168}" destId="{05514DCA-B13D-4233-83B2-B7C47A105DE1}" srcOrd="4" destOrd="0" presId="urn:microsoft.com/office/officeart/2018/5/layout/CenteredIconLabelDescriptionList"/>
    <dgm:cxn modelId="{22C3918D-32A2-4AB7-8E60-C3C0EFE24CFA}" type="presParOf" srcId="{CD3D41D9-C259-40BB-8B1A-526B26F89BCC}" destId="{D9775CAC-DB49-4DA7-B82C-7E428A65F2C5}" srcOrd="3" destOrd="0" presId="urn:microsoft.com/office/officeart/2018/5/layout/CenteredIconLabelDescriptionList"/>
    <dgm:cxn modelId="{3AF43491-D3DC-4F32-BD28-871B87274DF1}" type="presParOf" srcId="{CD3D41D9-C259-40BB-8B1A-526B26F89BCC}" destId="{B0D80B5F-2A62-4E14-800D-AE278825A8E6}" srcOrd="4" destOrd="0" presId="urn:microsoft.com/office/officeart/2018/5/layout/CenteredIconLabelDescriptionList"/>
    <dgm:cxn modelId="{50180128-35FF-4A66-A703-84367C6AFAC4}" type="presParOf" srcId="{B0D80B5F-2A62-4E14-800D-AE278825A8E6}" destId="{74FE38CC-CCFD-4E46-AC6D-05675AF65916}" srcOrd="0" destOrd="0" presId="urn:microsoft.com/office/officeart/2018/5/layout/CenteredIconLabelDescriptionList"/>
    <dgm:cxn modelId="{EDDEC259-F0BD-4D51-8D57-C4FA1011F1F9}" type="presParOf" srcId="{B0D80B5F-2A62-4E14-800D-AE278825A8E6}" destId="{80B7360D-67FA-41A2-ACD0-C632072C357B}" srcOrd="1" destOrd="0" presId="urn:microsoft.com/office/officeart/2018/5/layout/CenteredIconLabelDescriptionList"/>
    <dgm:cxn modelId="{24579587-BAD4-46B5-B1BB-BEA794E39082}" type="presParOf" srcId="{B0D80B5F-2A62-4E14-800D-AE278825A8E6}" destId="{37D29256-550C-46CF-8CE7-6D62D518C496}" srcOrd="2" destOrd="0" presId="urn:microsoft.com/office/officeart/2018/5/layout/CenteredIconLabelDescriptionList"/>
    <dgm:cxn modelId="{B5B885F7-30C2-41E6-9704-A86A3F7F8977}" type="presParOf" srcId="{B0D80B5F-2A62-4E14-800D-AE278825A8E6}" destId="{DCCB4CE3-DA53-4E64-9596-74C02E3602B5}" srcOrd="3" destOrd="0" presId="urn:microsoft.com/office/officeart/2018/5/layout/CenteredIconLabelDescriptionList"/>
    <dgm:cxn modelId="{AA0145DD-CD50-4F2A-95E5-9EA8ED07BEDF}" type="presParOf" srcId="{B0D80B5F-2A62-4E14-800D-AE278825A8E6}" destId="{EAA14F46-7DA5-4176-9E03-E1D231129E0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2AFDA-0834-455B-92F4-16B6578E6C3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3DC5CE-6EAD-4606-A5FE-1D1CE087A4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User-Friendly Design</a:t>
          </a:r>
          <a:r>
            <a:rPr lang="en-IN" b="0" i="0"/>
            <a:t>: The app is designed for ease of use, allowing both bank agents and individuals to input data effortlessly.</a:t>
          </a:r>
          <a:endParaRPr lang="en-US"/>
        </a:p>
      </dgm:t>
    </dgm:pt>
    <dgm:pt modelId="{8B1BF29B-79D9-49A1-9DCE-244F97FC80D8}" type="parTrans" cxnId="{EA9E7932-BCD7-4B94-936A-1CBFD9DDFAC5}">
      <dgm:prSet/>
      <dgm:spPr/>
      <dgm:t>
        <a:bodyPr/>
        <a:lstStyle/>
        <a:p>
          <a:endParaRPr lang="en-US"/>
        </a:p>
      </dgm:t>
    </dgm:pt>
    <dgm:pt modelId="{3A56FB97-B3E0-4867-8C48-F363271BC1F0}" type="sibTrans" cxnId="{EA9E7932-BCD7-4B94-936A-1CBFD9DDFAC5}">
      <dgm:prSet/>
      <dgm:spPr/>
      <dgm:t>
        <a:bodyPr/>
        <a:lstStyle/>
        <a:p>
          <a:endParaRPr lang="en-US"/>
        </a:p>
      </dgm:t>
    </dgm:pt>
    <dgm:pt modelId="{E5CE01DE-A8CA-4D78-940B-7B568772F2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Interactive Features</a:t>
          </a:r>
          <a:r>
            <a:rPr lang="en-IN" b="0" i="0"/>
            <a:t>:</a:t>
          </a:r>
          <a:endParaRPr lang="en-US"/>
        </a:p>
      </dgm:t>
    </dgm:pt>
    <dgm:pt modelId="{6A570F4B-4167-41D3-9435-99AFAC6C250F}" type="parTrans" cxnId="{8AAB406B-3BDB-4F4C-B5CE-3114A2155F99}">
      <dgm:prSet/>
      <dgm:spPr/>
      <dgm:t>
        <a:bodyPr/>
        <a:lstStyle/>
        <a:p>
          <a:endParaRPr lang="en-US"/>
        </a:p>
      </dgm:t>
    </dgm:pt>
    <dgm:pt modelId="{BEB4BEC5-635F-4517-B700-70245CA62602}" type="sibTrans" cxnId="{8AAB406B-3BDB-4F4C-B5CE-3114A2155F99}">
      <dgm:prSet/>
      <dgm:spPr/>
      <dgm:t>
        <a:bodyPr/>
        <a:lstStyle/>
        <a:p>
          <a:endParaRPr lang="en-US"/>
        </a:p>
      </dgm:t>
    </dgm:pt>
    <dgm:pt modelId="{38AF812F-2756-4737-9422-FC56ECB26F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b="1" i="0" dirty="0"/>
            <a:t>Modifiable Inputs</a:t>
          </a:r>
          <a:r>
            <a:rPr lang="en-IN" sz="1400" b="0" i="0" dirty="0"/>
            <a:t>: Users can input key financial details such as.</a:t>
          </a:r>
          <a:endParaRPr lang="en-US" sz="1400" dirty="0"/>
        </a:p>
      </dgm:t>
    </dgm:pt>
    <dgm:pt modelId="{68A8F90D-EFD4-45B6-8ABE-0EB9DDFDC160}" type="parTrans" cxnId="{DC4B47F1-3B7E-45F8-8A4C-463AE60C4CF8}">
      <dgm:prSet/>
      <dgm:spPr/>
      <dgm:t>
        <a:bodyPr/>
        <a:lstStyle/>
        <a:p>
          <a:endParaRPr lang="en-US"/>
        </a:p>
      </dgm:t>
    </dgm:pt>
    <dgm:pt modelId="{49147293-8022-4B05-B0C1-2855EC70D650}" type="sibTrans" cxnId="{DC4B47F1-3B7E-45F8-8A4C-463AE60C4CF8}">
      <dgm:prSet/>
      <dgm:spPr/>
      <dgm:t>
        <a:bodyPr/>
        <a:lstStyle/>
        <a:p>
          <a:endParaRPr lang="en-US"/>
        </a:p>
      </dgm:t>
    </dgm:pt>
    <dgm:pt modelId="{156D551C-5A6E-43B8-B819-E80BE05F24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Instant Predictions</a:t>
          </a:r>
          <a:r>
            <a:rPr lang="en-IN" b="0" i="0"/>
            <a:t>: Upon entering the financial details, users can click the “Submit" button to receive instant predictions.</a:t>
          </a:r>
          <a:endParaRPr lang="en-US"/>
        </a:p>
      </dgm:t>
    </dgm:pt>
    <dgm:pt modelId="{AACB225A-1F06-4E3F-90FA-715CB38DDBAC}" type="parTrans" cxnId="{0A81C44A-7A2B-4E21-A657-FFD188B1E4C9}">
      <dgm:prSet/>
      <dgm:spPr/>
      <dgm:t>
        <a:bodyPr/>
        <a:lstStyle/>
        <a:p>
          <a:endParaRPr lang="en-US"/>
        </a:p>
      </dgm:t>
    </dgm:pt>
    <dgm:pt modelId="{A81CDEC0-21AD-4432-A91A-7E49BB787245}" type="sibTrans" cxnId="{0A81C44A-7A2B-4E21-A657-FFD188B1E4C9}">
      <dgm:prSet/>
      <dgm:spPr/>
      <dgm:t>
        <a:bodyPr/>
        <a:lstStyle/>
        <a:p>
          <a:endParaRPr lang="en-US"/>
        </a:p>
      </dgm:t>
    </dgm:pt>
    <dgm:pt modelId="{ACD2728C-C8E4-4D9E-A64C-E467A137DC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i="0"/>
            <a:t>Underlying Process</a:t>
          </a:r>
          <a:r>
            <a:rPr lang="en-IN" b="0" i="0"/>
            <a:t>: The app processes the inputs through the trained Random Forest model, considering both user-provided and default feature values</a:t>
          </a:r>
          <a:endParaRPr lang="en-US"/>
        </a:p>
      </dgm:t>
    </dgm:pt>
    <dgm:pt modelId="{245A2778-1B50-4240-9D3B-EB7EB28DCBE8}" type="parTrans" cxnId="{D99FFB1B-1FF0-48BB-BD13-A4AB01427D94}">
      <dgm:prSet/>
      <dgm:spPr/>
      <dgm:t>
        <a:bodyPr/>
        <a:lstStyle/>
        <a:p>
          <a:endParaRPr lang="en-US"/>
        </a:p>
      </dgm:t>
    </dgm:pt>
    <dgm:pt modelId="{2159095E-F775-45EE-951A-0B65209E968A}" type="sibTrans" cxnId="{D99FFB1B-1FF0-48BB-BD13-A4AB01427D94}">
      <dgm:prSet/>
      <dgm:spPr/>
      <dgm:t>
        <a:bodyPr/>
        <a:lstStyle/>
        <a:p>
          <a:endParaRPr lang="en-US"/>
        </a:p>
      </dgm:t>
    </dgm:pt>
    <dgm:pt modelId="{F37E390B-9CB3-4681-BDD7-803F21E465F4}" type="pres">
      <dgm:prSet presAssocID="{C112AFDA-0834-455B-92F4-16B6578E6C33}" presName="root" presStyleCnt="0">
        <dgm:presLayoutVars>
          <dgm:dir/>
          <dgm:resizeHandles val="exact"/>
        </dgm:presLayoutVars>
      </dgm:prSet>
      <dgm:spPr/>
    </dgm:pt>
    <dgm:pt modelId="{F7783080-E53F-453D-A3CA-25612E4801BC}" type="pres">
      <dgm:prSet presAssocID="{EB3DC5CE-6EAD-4606-A5FE-1D1CE087A43E}" presName="compNode" presStyleCnt="0"/>
      <dgm:spPr/>
    </dgm:pt>
    <dgm:pt modelId="{1EF8270A-5C89-4C80-ACED-9232F2D7E03C}" type="pres">
      <dgm:prSet presAssocID="{EB3DC5CE-6EAD-4606-A5FE-1D1CE087A4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130CEE8-307A-4CC1-A4CE-0431C79E5579}" type="pres">
      <dgm:prSet presAssocID="{EB3DC5CE-6EAD-4606-A5FE-1D1CE087A43E}" presName="iconSpace" presStyleCnt="0"/>
      <dgm:spPr/>
    </dgm:pt>
    <dgm:pt modelId="{404BDC4C-5EE6-42AF-A016-5106A20125C1}" type="pres">
      <dgm:prSet presAssocID="{EB3DC5CE-6EAD-4606-A5FE-1D1CE087A43E}" presName="parTx" presStyleLbl="revTx" presStyleIdx="0" presStyleCnt="8">
        <dgm:presLayoutVars>
          <dgm:chMax val="0"/>
          <dgm:chPref val="0"/>
        </dgm:presLayoutVars>
      </dgm:prSet>
      <dgm:spPr/>
    </dgm:pt>
    <dgm:pt modelId="{AB0AA30B-26B7-479D-B214-97A870B4BE99}" type="pres">
      <dgm:prSet presAssocID="{EB3DC5CE-6EAD-4606-A5FE-1D1CE087A43E}" presName="txSpace" presStyleCnt="0"/>
      <dgm:spPr/>
    </dgm:pt>
    <dgm:pt modelId="{FE95002B-1A8B-4108-82F4-34B24E1A7000}" type="pres">
      <dgm:prSet presAssocID="{EB3DC5CE-6EAD-4606-A5FE-1D1CE087A43E}" presName="desTx" presStyleLbl="revTx" presStyleIdx="1" presStyleCnt="8">
        <dgm:presLayoutVars/>
      </dgm:prSet>
      <dgm:spPr/>
    </dgm:pt>
    <dgm:pt modelId="{715FA05B-A716-4EF5-8DE5-28DAC54A0B91}" type="pres">
      <dgm:prSet presAssocID="{3A56FB97-B3E0-4867-8C48-F363271BC1F0}" presName="sibTrans" presStyleCnt="0"/>
      <dgm:spPr/>
    </dgm:pt>
    <dgm:pt modelId="{735DCCC7-C698-4AFA-AE81-05D5DDC9DF01}" type="pres">
      <dgm:prSet presAssocID="{E5CE01DE-A8CA-4D78-940B-7B568772F20B}" presName="compNode" presStyleCnt="0"/>
      <dgm:spPr/>
    </dgm:pt>
    <dgm:pt modelId="{01BA0B69-42CA-4F1C-8E3E-CAE8048C4C52}" type="pres">
      <dgm:prSet presAssocID="{E5CE01DE-A8CA-4D78-940B-7B568772F2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32901F3-8987-4220-AF62-5A28448190A4}" type="pres">
      <dgm:prSet presAssocID="{E5CE01DE-A8CA-4D78-940B-7B568772F20B}" presName="iconSpace" presStyleCnt="0"/>
      <dgm:spPr/>
    </dgm:pt>
    <dgm:pt modelId="{2A855B0C-C7D0-4814-B5E5-CF7C964056F6}" type="pres">
      <dgm:prSet presAssocID="{E5CE01DE-A8CA-4D78-940B-7B568772F20B}" presName="parTx" presStyleLbl="revTx" presStyleIdx="2" presStyleCnt="8">
        <dgm:presLayoutVars>
          <dgm:chMax val="0"/>
          <dgm:chPref val="0"/>
        </dgm:presLayoutVars>
      </dgm:prSet>
      <dgm:spPr/>
    </dgm:pt>
    <dgm:pt modelId="{CD5CB4C6-185E-4775-BBCF-AD748AA25F26}" type="pres">
      <dgm:prSet presAssocID="{E5CE01DE-A8CA-4D78-940B-7B568772F20B}" presName="txSpace" presStyleCnt="0"/>
      <dgm:spPr/>
    </dgm:pt>
    <dgm:pt modelId="{956DABE3-0F70-46D2-A721-871E65A07A8D}" type="pres">
      <dgm:prSet presAssocID="{E5CE01DE-A8CA-4D78-940B-7B568772F20B}" presName="desTx" presStyleLbl="revTx" presStyleIdx="3" presStyleCnt="8" custLinFactY="-100000" custLinFactNeighborX="-6592" custLinFactNeighborY="-126820">
        <dgm:presLayoutVars/>
      </dgm:prSet>
      <dgm:spPr/>
    </dgm:pt>
    <dgm:pt modelId="{229B0F40-3762-4967-B925-B672DC8BE487}" type="pres">
      <dgm:prSet presAssocID="{BEB4BEC5-635F-4517-B700-70245CA62602}" presName="sibTrans" presStyleCnt="0"/>
      <dgm:spPr/>
    </dgm:pt>
    <dgm:pt modelId="{3C539FAF-283D-40DA-BFF3-9B89A0B30F0C}" type="pres">
      <dgm:prSet presAssocID="{156D551C-5A6E-43B8-B819-E80BE05F2424}" presName="compNode" presStyleCnt="0"/>
      <dgm:spPr/>
    </dgm:pt>
    <dgm:pt modelId="{FBD8E994-A8B3-4877-B627-A65A7D055301}" type="pres">
      <dgm:prSet presAssocID="{156D551C-5A6E-43B8-B819-E80BE05F24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F7411F6-D411-40F1-9ED0-C7188B5D2C28}" type="pres">
      <dgm:prSet presAssocID="{156D551C-5A6E-43B8-B819-E80BE05F2424}" presName="iconSpace" presStyleCnt="0"/>
      <dgm:spPr/>
    </dgm:pt>
    <dgm:pt modelId="{E194C68F-BFDB-4BB9-AB16-21BC711A85CC}" type="pres">
      <dgm:prSet presAssocID="{156D551C-5A6E-43B8-B819-E80BE05F2424}" presName="parTx" presStyleLbl="revTx" presStyleIdx="4" presStyleCnt="8">
        <dgm:presLayoutVars>
          <dgm:chMax val="0"/>
          <dgm:chPref val="0"/>
        </dgm:presLayoutVars>
      </dgm:prSet>
      <dgm:spPr/>
    </dgm:pt>
    <dgm:pt modelId="{4CA32A5B-1918-43F7-AA18-AD50DE375986}" type="pres">
      <dgm:prSet presAssocID="{156D551C-5A6E-43B8-B819-E80BE05F2424}" presName="txSpace" presStyleCnt="0"/>
      <dgm:spPr/>
    </dgm:pt>
    <dgm:pt modelId="{6B0FDFFE-B898-4BA5-891C-FC2DBAF3326A}" type="pres">
      <dgm:prSet presAssocID="{156D551C-5A6E-43B8-B819-E80BE05F2424}" presName="desTx" presStyleLbl="revTx" presStyleIdx="5" presStyleCnt="8">
        <dgm:presLayoutVars/>
      </dgm:prSet>
      <dgm:spPr/>
    </dgm:pt>
    <dgm:pt modelId="{BEE4D094-779C-43B4-A319-35398725FE3A}" type="pres">
      <dgm:prSet presAssocID="{A81CDEC0-21AD-4432-A91A-7E49BB787245}" presName="sibTrans" presStyleCnt="0"/>
      <dgm:spPr/>
    </dgm:pt>
    <dgm:pt modelId="{581BC7A2-09BA-458C-97D4-A6136A115E23}" type="pres">
      <dgm:prSet presAssocID="{ACD2728C-C8E4-4D9E-A64C-E467A137DC3F}" presName="compNode" presStyleCnt="0"/>
      <dgm:spPr/>
    </dgm:pt>
    <dgm:pt modelId="{1C726B29-3A0D-4092-9255-948C79917285}" type="pres">
      <dgm:prSet presAssocID="{ACD2728C-C8E4-4D9E-A64C-E467A137DC3F}" presName="iconRect" presStyleLbl="node1" presStyleIdx="3" presStyleCnt="4"/>
      <dgm:spPr>
        <a:xfrm>
          <a:off x="8187194" y="810046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accent1"/>
          </a:solidFill>
          <a:prstDash val="solid"/>
          <a:miter lim="800000"/>
        </a:ln>
        <a:effectLst/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DC3A85DD-12D6-4E85-B542-49CF4D47ABAD}" type="pres">
      <dgm:prSet presAssocID="{ACD2728C-C8E4-4D9E-A64C-E467A137DC3F}" presName="iconSpace" presStyleCnt="0"/>
      <dgm:spPr/>
    </dgm:pt>
    <dgm:pt modelId="{D7E49732-5462-40D0-8A09-3A918923AD54}" type="pres">
      <dgm:prSet presAssocID="{ACD2728C-C8E4-4D9E-A64C-E467A137DC3F}" presName="parTx" presStyleLbl="revTx" presStyleIdx="6" presStyleCnt="8">
        <dgm:presLayoutVars>
          <dgm:chMax val="0"/>
          <dgm:chPref val="0"/>
        </dgm:presLayoutVars>
      </dgm:prSet>
      <dgm:spPr/>
    </dgm:pt>
    <dgm:pt modelId="{1BB3A82E-05FD-45CA-8588-2E4408AE8AED}" type="pres">
      <dgm:prSet presAssocID="{ACD2728C-C8E4-4D9E-A64C-E467A137DC3F}" presName="txSpace" presStyleCnt="0"/>
      <dgm:spPr/>
    </dgm:pt>
    <dgm:pt modelId="{7B81D61E-A76A-4B1F-84E7-3B9FFA1BD563}" type="pres">
      <dgm:prSet presAssocID="{ACD2728C-C8E4-4D9E-A64C-E467A137DC3F}" presName="desTx" presStyleLbl="revTx" presStyleIdx="7" presStyleCnt="8">
        <dgm:presLayoutVars/>
      </dgm:prSet>
      <dgm:spPr/>
    </dgm:pt>
  </dgm:ptLst>
  <dgm:cxnLst>
    <dgm:cxn modelId="{0CB4E308-BD6B-46B0-A132-A13AE003DF59}" type="presOf" srcId="{38AF812F-2756-4737-9422-FC56ECB26F3D}" destId="{956DABE3-0F70-46D2-A721-871E65A07A8D}" srcOrd="0" destOrd="0" presId="urn:microsoft.com/office/officeart/2018/2/layout/IconLabelDescriptionList"/>
    <dgm:cxn modelId="{D99FFB1B-1FF0-48BB-BD13-A4AB01427D94}" srcId="{C112AFDA-0834-455B-92F4-16B6578E6C33}" destId="{ACD2728C-C8E4-4D9E-A64C-E467A137DC3F}" srcOrd="3" destOrd="0" parTransId="{245A2778-1B50-4240-9D3B-EB7EB28DCBE8}" sibTransId="{2159095E-F775-45EE-951A-0B65209E968A}"/>
    <dgm:cxn modelId="{5D99902F-25E4-47D4-B362-9A22C22AD805}" type="presOf" srcId="{EB3DC5CE-6EAD-4606-A5FE-1D1CE087A43E}" destId="{404BDC4C-5EE6-42AF-A016-5106A20125C1}" srcOrd="0" destOrd="0" presId="urn:microsoft.com/office/officeart/2018/2/layout/IconLabelDescriptionList"/>
    <dgm:cxn modelId="{EA9E7932-BCD7-4B94-936A-1CBFD9DDFAC5}" srcId="{C112AFDA-0834-455B-92F4-16B6578E6C33}" destId="{EB3DC5CE-6EAD-4606-A5FE-1D1CE087A43E}" srcOrd="0" destOrd="0" parTransId="{8B1BF29B-79D9-49A1-9DCE-244F97FC80D8}" sibTransId="{3A56FB97-B3E0-4867-8C48-F363271BC1F0}"/>
    <dgm:cxn modelId="{1D50F036-9C7B-4DE9-8887-29005819955A}" type="presOf" srcId="{156D551C-5A6E-43B8-B819-E80BE05F2424}" destId="{E194C68F-BFDB-4BB9-AB16-21BC711A85CC}" srcOrd="0" destOrd="0" presId="urn:microsoft.com/office/officeart/2018/2/layout/IconLabelDescriptionList"/>
    <dgm:cxn modelId="{0A81C44A-7A2B-4E21-A657-FFD188B1E4C9}" srcId="{C112AFDA-0834-455B-92F4-16B6578E6C33}" destId="{156D551C-5A6E-43B8-B819-E80BE05F2424}" srcOrd="2" destOrd="0" parTransId="{AACB225A-1F06-4E3F-90FA-715CB38DDBAC}" sibTransId="{A81CDEC0-21AD-4432-A91A-7E49BB787245}"/>
    <dgm:cxn modelId="{8AAB406B-3BDB-4F4C-B5CE-3114A2155F99}" srcId="{C112AFDA-0834-455B-92F4-16B6578E6C33}" destId="{E5CE01DE-A8CA-4D78-940B-7B568772F20B}" srcOrd="1" destOrd="0" parTransId="{6A570F4B-4167-41D3-9435-99AFAC6C250F}" sibTransId="{BEB4BEC5-635F-4517-B700-70245CA62602}"/>
    <dgm:cxn modelId="{8DE8F76C-7A46-438A-8D9C-E6682A1C61F9}" type="presOf" srcId="{C112AFDA-0834-455B-92F4-16B6578E6C33}" destId="{F37E390B-9CB3-4681-BDD7-803F21E465F4}" srcOrd="0" destOrd="0" presId="urn:microsoft.com/office/officeart/2018/2/layout/IconLabelDescriptionList"/>
    <dgm:cxn modelId="{F746FEB8-4955-4E41-9F58-6DC083923A21}" type="presOf" srcId="{ACD2728C-C8E4-4D9E-A64C-E467A137DC3F}" destId="{D7E49732-5462-40D0-8A09-3A918923AD54}" srcOrd="0" destOrd="0" presId="urn:microsoft.com/office/officeart/2018/2/layout/IconLabelDescriptionList"/>
    <dgm:cxn modelId="{844804DF-CB31-42CE-8C40-79705712A03D}" type="presOf" srcId="{E5CE01DE-A8CA-4D78-940B-7B568772F20B}" destId="{2A855B0C-C7D0-4814-B5E5-CF7C964056F6}" srcOrd="0" destOrd="0" presId="urn:microsoft.com/office/officeart/2018/2/layout/IconLabelDescriptionList"/>
    <dgm:cxn modelId="{DC4B47F1-3B7E-45F8-8A4C-463AE60C4CF8}" srcId="{E5CE01DE-A8CA-4D78-940B-7B568772F20B}" destId="{38AF812F-2756-4737-9422-FC56ECB26F3D}" srcOrd="0" destOrd="0" parTransId="{68A8F90D-EFD4-45B6-8ABE-0EB9DDFDC160}" sibTransId="{49147293-8022-4B05-B0C1-2855EC70D650}"/>
    <dgm:cxn modelId="{68E6C2ED-89F2-43E2-8BF1-EA5D3A7CFD95}" type="presParOf" srcId="{F37E390B-9CB3-4681-BDD7-803F21E465F4}" destId="{F7783080-E53F-453D-A3CA-25612E4801BC}" srcOrd="0" destOrd="0" presId="urn:microsoft.com/office/officeart/2018/2/layout/IconLabelDescriptionList"/>
    <dgm:cxn modelId="{CDA8A202-21A7-4172-AEE5-E3089DE270E7}" type="presParOf" srcId="{F7783080-E53F-453D-A3CA-25612E4801BC}" destId="{1EF8270A-5C89-4C80-ACED-9232F2D7E03C}" srcOrd="0" destOrd="0" presId="urn:microsoft.com/office/officeart/2018/2/layout/IconLabelDescriptionList"/>
    <dgm:cxn modelId="{250255B7-B6A5-44F6-9F9B-4ACCDC1ED4D8}" type="presParOf" srcId="{F7783080-E53F-453D-A3CA-25612E4801BC}" destId="{0130CEE8-307A-4CC1-A4CE-0431C79E5579}" srcOrd="1" destOrd="0" presId="urn:microsoft.com/office/officeart/2018/2/layout/IconLabelDescriptionList"/>
    <dgm:cxn modelId="{E741D52B-D1A7-4E7D-87B6-0FBA4084010B}" type="presParOf" srcId="{F7783080-E53F-453D-A3CA-25612E4801BC}" destId="{404BDC4C-5EE6-42AF-A016-5106A20125C1}" srcOrd="2" destOrd="0" presId="urn:microsoft.com/office/officeart/2018/2/layout/IconLabelDescriptionList"/>
    <dgm:cxn modelId="{F5CCFC17-1FB8-4A6A-840F-FBB787E311DE}" type="presParOf" srcId="{F7783080-E53F-453D-A3CA-25612E4801BC}" destId="{AB0AA30B-26B7-479D-B214-97A870B4BE99}" srcOrd="3" destOrd="0" presId="urn:microsoft.com/office/officeart/2018/2/layout/IconLabelDescriptionList"/>
    <dgm:cxn modelId="{4CAEAF6F-04F7-4D50-9867-636FC26A67E5}" type="presParOf" srcId="{F7783080-E53F-453D-A3CA-25612E4801BC}" destId="{FE95002B-1A8B-4108-82F4-34B24E1A7000}" srcOrd="4" destOrd="0" presId="urn:microsoft.com/office/officeart/2018/2/layout/IconLabelDescriptionList"/>
    <dgm:cxn modelId="{0957E4BC-07A6-4ED2-901E-12434A82189C}" type="presParOf" srcId="{F37E390B-9CB3-4681-BDD7-803F21E465F4}" destId="{715FA05B-A716-4EF5-8DE5-28DAC54A0B91}" srcOrd="1" destOrd="0" presId="urn:microsoft.com/office/officeart/2018/2/layout/IconLabelDescriptionList"/>
    <dgm:cxn modelId="{B485145B-9691-4CF2-9857-29ADCDBDE26B}" type="presParOf" srcId="{F37E390B-9CB3-4681-BDD7-803F21E465F4}" destId="{735DCCC7-C698-4AFA-AE81-05D5DDC9DF01}" srcOrd="2" destOrd="0" presId="urn:microsoft.com/office/officeart/2018/2/layout/IconLabelDescriptionList"/>
    <dgm:cxn modelId="{4E72312A-7C9E-4FE2-8989-C0B0EF0CC1B7}" type="presParOf" srcId="{735DCCC7-C698-4AFA-AE81-05D5DDC9DF01}" destId="{01BA0B69-42CA-4F1C-8E3E-CAE8048C4C52}" srcOrd="0" destOrd="0" presId="urn:microsoft.com/office/officeart/2018/2/layout/IconLabelDescriptionList"/>
    <dgm:cxn modelId="{E9B38171-3D0A-4BF1-B8A6-6A9D4AEAF0B4}" type="presParOf" srcId="{735DCCC7-C698-4AFA-AE81-05D5DDC9DF01}" destId="{632901F3-8987-4220-AF62-5A28448190A4}" srcOrd="1" destOrd="0" presId="urn:microsoft.com/office/officeart/2018/2/layout/IconLabelDescriptionList"/>
    <dgm:cxn modelId="{06C33645-0725-4BBD-9DFC-2110BAF6A7BB}" type="presParOf" srcId="{735DCCC7-C698-4AFA-AE81-05D5DDC9DF01}" destId="{2A855B0C-C7D0-4814-B5E5-CF7C964056F6}" srcOrd="2" destOrd="0" presId="urn:microsoft.com/office/officeart/2018/2/layout/IconLabelDescriptionList"/>
    <dgm:cxn modelId="{E845BE93-6E19-428B-9D2A-85C78C6B9DEC}" type="presParOf" srcId="{735DCCC7-C698-4AFA-AE81-05D5DDC9DF01}" destId="{CD5CB4C6-185E-4775-BBCF-AD748AA25F26}" srcOrd="3" destOrd="0" presId="urn:microsoft.com/office/officeart/2018/2/layout/IconLabelDescriptionList"/>
    <dgm:cxn modelId="{13A5D03A-E127-431D-BE1E-751F3458AFA9}" type="presParOf" srcId="{735DCCC7-C698-4AFA-AE81-05D5DDC9DF01}" destId="{956DABE3-0F70-46D2-A721-871E65A07A8D}" srcOrd="4" destOrd="0" presId="urn:microsoft.com/office/officeart/2018/2/layout/IconLabelDescriptionList"/>
    <dgm:cxn modelId="{51C274EE-E201-47D3-9A62-C10262D86F4A}" type="presParOf" srcId="{F37E390B-9CB3-4681-BDD7-803F21E465F4}" destId="{229B0F40-3762-4967-B925-B672DC8BE487}" srcOrd="3" destOrd="0" presId="urn:microsoft.com/office/officeart/2018/2/layout/IconLabelDescriptionList"/>
    <dgm:cxn modelId="{92136955-F53A-4FAA-8B89-856A4448E12D}" type="presParOf" srcId="{F37E390B-9CB3-4681-BDD7-803F21E465F4}" destId="{3C539FAF-283D-40DA-BFF3-9B89A0B30F0C}" srcOrd="4" destOrd="0" presId="urn:microsoft.com/office/officeart/2018/2/layout/IconLabelDescriptionList"/>
    <dgm:cxn modelId="{34786103-314E-4B7F-A095-B39650C8649F}" type="presParOf" srcId="{3C539FAF-283D-40DA-BFF3-9B89A0B30F0C}" destId="{FBD8E994-A8B3-4877-B627-A65A7D055301}" srcOrd="0" destOrd="0" presId="urn:microsoft.com/office/officeart/2018/2/layout/IconLabelDescriptionList"/>
    <dgm:cxn modelId="{F755FD7B-BC37-419F-BA2E-005D200149B8}" type="presParOf" srcId="{3C539FAF-283D-40DA-BFF3-9B89A0B30F0C}" destId="{CF7411F6-D411-40F1-9ED0-C7188B5D2C28}" srcOrd="1" destOrd="0" presId="urn:microsoft.com/office/officeart/2018/2/layout/IconLabelDescriptionList"/>
    <dgm:cxn modelId="{B3BDBF76-DD8B-44C6-BF27-740242608D08}" type="presParOf" srcId="{3C539FAF-283D-40DA-BFF3-9B89A0B30F0C}" destId="{E194C68F-BFDB-4BB9-AB16-21BC711A85CC}" srcOrd="2" destOrd="0" presId="urn:microsoft.com/office/officeart/2018/2/layout/IconLabelDescriptionList"/>
    <dgm:cxn modelId="{4E9A8623-C6D3-4D51-B8DD-C9E7DF1D29CA}" type="presParOf" srcId="{3C539FAF-283D-40DA-BFF3-9B89A0B30F0C}" destId="{4CA32A5B-1918-43F7-AA18-AD50DE375986}" srcOrd="3" destOrd="0" presId="urn:microsoft.com/office/officeart/2018/2/layout/IconLabelDescriptionList"/>
    <dgm:cxn modelId="{03243102-4A57-49A4-B0B9-377F6CE05AC9}" type="presParOf" srcId="{3C539FAF-283D-40DA-BFF3-9B89A0B30F0C}" destId="{6B0FDFFE-B898-4BA5-891C-FC2DBAF3326A}" srcOrd="4" destOrd="0" presId="urn:microsoft.com/office/officeart/2018/2/layout/IconLabelDescriptionList"/>
    <dgm:cxn modelId="{198D938E-9762-4304-8DC1-AF161A865B6F}" type="presParOf" srcId="{F37E390B-9CB3-4681-BDD7-803F21E465F4}" destId="{BEE4D094-779C-43B4-A319-35398725FE3A}" srcOrd="5" destOrd="0" presId="urn:microsoft.com/office/officeart/2018/2/layout/IconLabelDescriptionList"/>
    <dgm:cxn modelId="{E887F3C8-EC00-4CD7-AC78-75B3E412E719}" type="presParOf" srcId="{F37E390B-9CB3-4681-BDD7-803F21E465F4}" destId="{581BC7A2-09BA-458C-97D4-A6136A115E23}" srcOrd="6" destOrd="0" presId="urn:microsoft.com/office/officeart/2018/2/layout/IconLabelDescriptionList"/>
    <dgm:cxn modelId="{EE53BBD8-0D5F-4FB7-9A03-DAE12453BDE5}" type="presParOf" srcId="{581BC7A2-09BA-458C-97D4-A6136A115E23}" destId="{1C726B29-3A0D-4092-9255-948C79917285}" srcOrd="0" destOrd="0" presId="urn:microsoft.com/office/officeart/2018/2/layout/IconLabelDescriptionList"/>
    <dgm:cxn modelId="{B48B838F-B3E2-4E88-A615-8AB8974FE060}" type="presParOf" srcId="{581BC7A2-09BA-458C-97D4-A6136A115E23}" destId="{DC3A85DD-12D6-4E85-B542-49CF4D47ABAD}" srcOrd="1" destOrd="0" presId="urn:microsoft.com/office/officeart/2018/2/layout/IconLabelDescriptionList"/>
    <dgm:cxn modelId="{02AD89B3-C1AA-45DE-95A4-7A17D57D03C6}" type="presParOf" srcId="{581BC7A2-09BA-458C-97D4-A6136A115E23}" destId="{D7E49732-5462-40D0-8A09-3A918923AD54}" srcOrd="2" destOrd="0" presId="urn:microsoft.com/office/officeart/2018/2/layout/IconLabelDescriptionList"/>
    <dgm:cxn modelId="{712E9DC0-3316-4C74-9D8E-FC94B5DEE9C9}" type="presParOf" srcId="{581BC7A2-09BA-458C-97D4-A6136A115E23}" destId="{1BB3A82E-05FD-45CA-8588-2E4408AE8AED}" srcOrd="3" destOrd="0" presId="urn:microsoft.com/office/officeart/2018/2/layout/IconLabelDescriptionList"/>
    <dgm:cxn modelId="{CDED6E91-2432-48E9-87AF-C524A0C154CE}" type="presParOf" srcId="{581BC7A2-09BA-458C-97D4-A6136A115E23}" destId="{7B81D61E-A76A-4B1F-84E7-3B9FFA1BD5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05C82-F704-4E94-BED4-F2DB37D31414}">
      <dsp:nvSpPr>
        <dsp:cNvPr id="0" name=""/>
        <dsp:cNvSpPr/>
      </dsp:nvSpPr>
      <dsp:spPr>
        <a:xfrm>
          <a:off x="1020487" y="43628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9886A-42D1-457F-A212-F21F20D3AD77}">
      <dsp:nvSpPr>
        <dsp:cNvPr id="0" name=""/>
        <dsp:cNvSpPr/>
      </dsp:nvSpPr>
      <dsp:spPr>
        <a:xfrm>
          <a:off x="393" y="1680200"/>
          <a:ext cx="3138750" cy="868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Purpose</a:t>
          </a:r>
          <a:r>
            <a:rPr lang="en-IN" sz="1400" b="0" i="0" kern="1200"/>
            <a:t>: </a:t>
          </a:r>
          <a:r>
            <a:rPr lang="en-US" sz="1400" b="0" i="0" kern="1200"/>
            <a:t>Formulate strategies for denying loans, reducing loan amounts, and setting higher interest rates for risky applicants. </a:t>
          </a:r>
          <a:endParaRPr lang="en-US" sz="1400" kern="1200"/>
        </a:p>
      </dsp:txBody>
      <dsp:txXfrm>
        <a:off x="393" y="1680200"/>
        <a:ext cx="3138750" cy="868060"/>
      </dsp:txXfrm>
    </dsp:sp>
    <dsp:sp modelId="{67B725B8-180B-4FBB-B244-D080753E4C08}">
      <dsp:nvSpPr>
        <dsp:cNvPr id="0" name=""/>
        <dsp:cNvSpPr/>
      </dsp:nvSpPr>
      <dsp:spPr>
        <a:xfrm>
          <a:off x="393" y="2615867"/>
          <a:ext cx="3138750" cy="119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36D923-DB41-47C4-83D9-39EADF967708}">
      <dsp:nvSpPr>
        <dsp:cNvPr id="0" name=""/>
        <dsp:cNvSpPr/>
      </dsp:nvSpPr>
      <dsp:spPr>
        <a:xfrm>
          <a:off x="4708518" y="43628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8C6B5-53C3-4964-837A-926AF21DAFCF}">
      <dsp:nvSpPr>
        <dsp:cNvPr id="0" name=""/>
        <dsp:cNvSpPr/>
      </dsp:nvSpPr>
      <dsp:spPr>
        <a:xfrm>
          <a:off x="3688425" y="1680200"/>
          <a:ext cx="3138750" cy="868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 dirty="0"/>
            <a:t>Target Audience</a:t>
          </a:r>
          <a:r>
            <a:rPr lang="en-IN" sz="1400" b="0" i="0" kern="1200" dirty="0"/>
            <a:t>:</a:t>
          </a:r>
          <a:endParaRPr lang="en-US" sz="1400" kern="1200" dirty="0"/>
        </a:p>
      </dsp:txBody>
      <dsp:txXfrm>
        <a:off x="3688425" y="1680200"/>
        <a:ext cx="3138750" cy="868060"/>
      </dsp:txXfrm>
    </dsp:sp>
    <dsp:sp modelId="{05514DCA-B13D-4233-83B2-B7C47A105DE1}">
      <dsp:nvSpPr>
        <dsp:cNvPr id="0" name=""/>
        <dsp:cNvSpPr/>
      </dsp:nvSpPr>
      <dsp:spPr>
        <a:xfrm>
          <a:off x="3688425" y="1946170"/>
          <a:ext cx="3138750" cy="119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Bank Agents</a:t>
          </a:r>
          <a:r>
            <a:rPr lang="en-IN" sz="1400" b="0" i="0" kern="1200" dirty="0"/>
            <a:t>: To assist in loan applicant evaluation and risk analysis.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Loan Applicants</a:t>
          </a:r>
          <a:r>
            <a:rPr lang="en-IN" sz="1400" b="0" i="0" kern="1200" dirty="0"/>
            <a:t>: For </a:t>
          </a:r>
          <a:r>
            <a:rPr lang="en-IN" sz="1600" b="0" i="0" kern="1200" dirty="0"/>
            <a:t>gaining</a:t>
          </a:r>
          <a:r>
            <a:rPr lang="en-IN" sz="1400" b="0" i="0" kern="1200" dirty="0"/>
            <a:t> insights into the current status of their loan eligibility.</a:t>
          </a:r>
          <a:endParaRPr lang="en-US" sz="1400" kern="1200" dirty="0"/>
        </a:p>
      </dsp:txBody>
      <dsp:txXfrm>
        <a:off x="3688425" y="1946170"/>
        <a:ext cx="3138750" cy="1199808"/>
      </dsp:txXfrm>
    </dsp:sp>
    <dsp:sp modelId="{74FE38CC-CCFD-4E46-AC6D-05675AF65916}">
      <dsp:nvSpPr>
        <dsp:cNvPr id="0" name=""/>
        <dsp:cNvSpPr/>
      </dsp:nvSpPr>
      <dsp:spPr>
        <a:xfrm>
          <a:off x="8396550" y="43628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29256-550C-46CF-8CE7-6D62D518C496}">
      <dsp:nvSpPr>
        <dsp:cNvPr id="0" name=""/>
        <dsp:cNvSpPr/>
      </dsp:nvSpPr>
      <dsp:spPr>
        <a:xfrm>
          <a:off x="7376456" y="1680200"/>
          <a:ext cx="3138750" cy="868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User-Friendly Interface</a:t>
          </a:r>
          <a:r>
            <a:rPr lang="en-IN" sz="1400" b="0" i="0" kern="1200"/>
            <a:t>: The app offers an easy-to-use interface, allowing users to input specific financial details and receive instant loan eligibility estimates.</a:t>
          </a:r>
          <a:endParaRPr lang="en-US" sz="1400" kern="1200"/>
        </a:p>
      </dsp:txBody>
      <dsp:txXfrm>
        <a:off x="7376456" y="1680200"/>
        <a:ext cx="3138750" cy="868060"/>
      </dsp:txXfrm>
    </dsp:sp>
    <dsp:sp modelId="{EAA14F46-7DA5-4176-9E03-E1D231129E09}">
      <dsp:nvSpPr>
        <dsp:cNvPr id="0" name=""/>
        <dsp:cNvSpPr/>
      </dsp:nvSpPr>
      <dsp:spPr>
        <a:xfrm>
          <a:off x="7376456" y="2615867"/>
          <a:ext cx="3138750" cy="1199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8270A-5C89-4C80-ACED-9232F2D7E03C}">
      <dsp:nvSpPr>
        <dsp:cNvPr id="0" name=""/>
        <dsp:cNvSpPr/>
      </dsp:nvSpPr>
      <dsp:spPr>
        <a:xfrm>
          <a:off x="8092" y="854206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BDC4C-5EE6-42AF-A016-5106A20125C1}">
      <dsp:nvSpPr>
        <dsp:cNvPr id="0" name=""/>
        <dsp:cNvSpPr/>
      </dsp:nvSpPr>
      <dsp:spPr>
        <a:xfrm>
          <a:off x="8092" y="1775688"/>
          <a:ext cx="2320312" cy="130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User-Friendly Design</a:t>
          </a:r>
          <a:r>
            <a:rPr lang="en-IN" sz="1400" b="0" i="0" kern="1200"/>
            <a:t>: The app is designed for ease of use, allowing both bank agents and individuals to input data effortlessly.</a:t>
          </a:r>
          <a:endParaRPr lang="en-US" sz="1400" kern="1200"/>
        </a:p>
      </dsp:txBody>
      <dsp:txXfrm>
        <a:off x="8092" y="1775688"/>
        <a:ext cx="2320312" cy="1308710"/>
      </dsp:txXfrm>
    </dsp:sp>
    <dsp:sp modelId="{FE95002B-1A8B-4108-82F4-34B24E1A7000}">
      <dsp:nvSpPr>
        <dsp:cNvPr id="0" name=""/>
        <dsp:cNvSpPr/>
      </dsp:nvSpPr>
      <dsp:spPr>
        <a:xfrm>
          <a:off x="8092" y="3135270"/>
          <a:ext cx="2320312" cy="262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A0B69-42CA-4F1C-8E3E-CAE8048C4C52}">
      <dsp:nvSpPr>
        <dsp:cNvPr id="0" name=""/>
        <dsp:cNvSpPr/>
      </dsp:nvSpPr>
      <dsp:spPr>
        <a:xfrm>
          <a:off x="2734460" y="736500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55B0C-C7D0-4814-B5E5-CF7C964056F6}">
      <dsp:nvSpPr>
        <dsp:cNvPr id="0" name=""/>
        <dsp:cNvSpPr/>
      </dsp:nvSpPr>
      <dsp:spPr>
        <a:xfrm>
          <a:off x="2734460" y="1668108"/>
          <a:ext cx="2320312" cy="130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Interactive Features</a:t>
          </a:r>
          <a:r>
            <a:rPr lang="en-IN" sz="1400" b="0" i="0" kern="1200"/>
            <a:t>:</a:t>
          </a:r>
          <a:endParaRPr lang="en-US" sz="1400" kern="1200"/>
        </a:p>
      </dsp:txBody>
      <dsp:txXfrm>
        <a:off x="2734460" y="1668108"/>
        <a:ext cx="2320312" cy="1308710"/>
      </dsp:txXfrm>
    </dsp:sp>
    <dsp:sp modelId="{956DABE3-0F70-46D2-A721-871E65A07A8D}">
      <dsp:nvSpPr>
        <dsp:cNvPr id="0" name=""/>
        <dsp:cNvSpPr/>
      </dsp:nvSpPr>
      <dsp:spPr>
        <a:xfrm>
          <a:off x="2581505" y="1936724"/>
          <a:ext cx="2320312" cy="483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Modifiable Inputs</a:t>
          </a:r>
          <a:r>
            <a:rPr lang="en-IN" sz="1400" b="0" i="0" kern="1200" dirty="0"/>
            <a:t>: Users can input key financial details such as.</a:t>
          </a:r>
          <a:endParaRPr lang="en-US" sz="1400" kern="1200" dirty="0"/>
        </a:p>
      </dsp:txBody>
      <dsp:txXfrm>
        <a:off x="2581505" y="1936724"/>
        <a:ext cx="2320312" cy="483059"/>
      </dsp:txXfrm>
    </dsp:sp>
    <dsp:sp modelId="{FBD8E994-A8B3-4877-B627-A65A7D055301}">
      <dsp:nvSpPr>
        <dsp:cNvPr id="0" name=""/>
        <dsp:cNvSpPr/>
      </dsp:nvSpPr>
      <dsp:spPr>
        <a:xfrm>
          <a:off x="5460827" y="736500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4C68F-BFDB-4BB9-AB16-21BC711A85CC}">
      <dsp:nvSpPr>
        <dsp:cNvPr id="0" name=""/>
        <dsp:cNvSpPr/>
      </dsp:nvSpPr>
      <dsp:spPr>
        <a:xfrm>
          <a:off x="5460827" y="1668108"/>
          <a:ext cx="2320312" cy="130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Instant Predictions</a:t>
          </a:r>
          <a:r>
            <a:rPr lang="en-IN" sz="1400" b="0" i="0" kern="1200"/>
            <a:t>: Upon entering the financial details, users can click the “Submit" button to receive instant predictions.</a:t>
          </a:r>
          <a:endParaRPr lang="en-US" sz="1400" kern="1200"/>
        </a:p>
      </dsp:txBody>
      <dsp:txXfrm>
        <a:off x="5460827" y="1668108"/>
        <a:ext cx="2320312" cy="1308710"/>
      </dsp:txXfrm>
    </dsp:sp>
    <dsp:sp modelId="{6B0FDFFE-B898-4BA5-891C-FC2DBAF3326A}">
      <dsp:nvSpPr>
        <dsp:cNvPr id="0" name=""/>
        <dsp:cNvSpPr/>
      </dsp:nvSpPr>
      <dsp:spPr>
        <a:xfrm>
          <a:off x="5460827" y="3032399"/>
          <a:ext cx="2320312" cy="483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26B29-3A0D-4092-9255-948C79917285}">
      <dsp:nvSpPr>
        <dsp:cNvPr id="0" name=""/>
        <dsp:cNvSpPr/>
      </dsp:nvSpPr>
      <dsp:spPr>
        <a:xfrm>
          <a:off x="8187194" y="736500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49732-5462-40D0-8A09-3A918923AD54}">
      <dsp:nvSpPr>
        <dsp:cNvPr id="0" name=""/>
        <dsp:cNvSpPr/>
      </dsp:nvSpPr>
      <dsp:spPr>
        <a:xfrm>
          <a:off x="8187194" y="1668108"/>
          <a:ext cx="2320312" cy="130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Underlying Process</a:t>
          </a:r>
          <a:r>
            <a:rPr lang="en-IN" sz="1400" b="0" i="0" kern="1200"/>
            <a:t>: The app processes the inputs through the trained Random Forest model, considering both user-provided and default feature values</a:t>
          </a:r>
          <a:endParaRPr lang="en-US" sz="1400" kern="1200"/>
        </a:p>
      </dsp:txBody>
      <dsp:txXfrm>
        <a:off x="8187194" y="1668108"/>
        <a:ext cx="2320312" cy="1308710"/>
      </dsp:txXfrm>
    </dsp:sp>
    <dsp:sp modelId="{7B81D61E-A76A-4B1F-84E7-3B9FFA1BD563}">
      <dsp:nvSpPr>
        <dsp:cNvPr id="0" name=""/>
        <dsp:cNvSpPr/>
      </dsp:nvSpPr>
      <dsp:spPr>
        <a:xfrm>
          <a:off x="8187194" y="3032399"/>
          <a:ext cx="2320312" cy="483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8D7A-A06C-9740-8802-D39FF243A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0D44-9354-5709-52A5-BC74DBE4A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9907-B151-B3A5-6C6C-C25F637A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369-EB56-9044-A6BA-F53E43BF49B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ACED-0AE9-076F-2D9B-0A0E19E6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C505A-7E53-6038-85B2-33EA6BC7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967-15B8-0E46-97E5-4A65B9A7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40CA-6A97-11D9-2648-99C02F16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8CC77-231A-78B8-2A9C-3B744746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9DC1-5C4D-FED6-ECB3-76517484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369-EB56-9044-A6BA-F53E43BF49B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3138F-D596-F5AD-FEAA-5CBF4C6E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6A7EF-7990-B1EF-ABD8-04C76CCC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967-15B8-0E46-97E5-4A65B9A7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FBEFF-F137-0271-0B29-A54162FBE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D73B2-D351-E570-47A0-38C218E94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FB0E-43A0-0973-B697-D13F0CAC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369-EB56-9044-A6BA-F53E43BF49B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B38A-8DBC-D2E5-16EB-2DF0DF34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A12A9-D570-EB2E-EDD6-437FAD80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967-15B8-0E46-97E5-4A65B9A7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9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9418-E8B1-7A3D-15C1-3104D069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1CE7-D7F7-F15A-C41E-F4C49C3B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43BF-2846-94E5-60B6-E8B9BD3C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369-EB56-9044-A6BA-F53E43BF49B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1346-E6D3-40BB-A42C-0012AA90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0A264-4E68-AB60-5BEF-13E5D35D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967-15B8-0E46-97E5-4A65B9A7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2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C552-99D5-5C56-A1D4-4308B8C0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67B1C-03FC-2BE4-5AF6-71FD18B90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88246-889A-DB55-8690-62D6630B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369-EB56-9044-A6BA-F53E43BF49B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2438-E046-B609-7A2B-2AABF501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7736-9472-3B58-1A3B-B42A3D5F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967-15B8-0E46-97E5-4A65B9A7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444C-DB70-5B39-0BD8-B2F5E2B1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DAF7-5A41-9D76-F2ED-8521DD36F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5D01B-BB78-F1A0-123C-6F75E5FDF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CED4-3579-DE17-C6DE-8FF472DE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369-EB56-9044-A6BA-F53E43BF49B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EFF8F-14B1-8B8D-C75B-BEB44E87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DA303-5397-43D9-59D5-6CD57D84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967-15B8-0E46-97E5-4A65B9A7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D77A-04D9-D937-9180-BCCD28416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F7CE-CD7D-DF00-494D-9522BBDD9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D8596-09CE-C251-A643-4B2E32C97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5EE8C-B0A6-F605-9669-3DFAAD27C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FAA7C-6E79-68F8-A45D-3D80AC76B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88A72-A2F9-BA72-8638-C803244D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369-EB56-9044-A6BA-F53E43BF49B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3DC84-4565-6678-0AC2-6D701456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11BE3-C879-5200-DA21-11A97F77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967-15B8-0E46-97E5-4A65B9A7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6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12F3-28EA-DD55-4727-360EE0DD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0A113-F34B-38B7-DC4D-F98BC4EC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369-EB56-9044-A6BA-F53E43BF49B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8A20F-7D94-EDBC-B091-96EF3B5F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4100C-AABB-2B3E-A643-2CF5B55A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967-15B8-0E46-97E5-4A65B9A7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92DC7-D4C5-4440-E0D3-A0C57B07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369-EB56-9044-A6BA-F53E43BF49B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E30F7-E7E4-610A-1878-66599804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6D37D-A905-65A5-B799-77320E70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967-15B8-0E46-97E5-4A65B9A7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B079-2425-13DA-B16D-717069CF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55AA-F343-D4EB-5CB8-90651EDF5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C0057-1342-F054-DF26-3A40355F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2538E-0351-BBCB-A754-BDC76050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369-EB56-9044-A6BA-F53E43BF49B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82A2E-208E-20E0-669C-9465DE90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18052-660D-677A-7FF4-5D722F37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967-15B8-0E46-97E5-4A65B9A7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E006-61FE-21C0-2A80-C1381691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36749-3525-DB2D-6BAA-2A0435A63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2F761-214F-E39C-E3EE-3AABB8F2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F4833-FC08-AF5D-B9CF-EF9DB225E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9369-EB56-9044-A6BA-F53E43BF49B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A8BF1-2148-EB5D-AA69-1A2011D6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D0087-1AA3-1E76-0A3A-7D69D0A1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967-15B8-0E46-97E5-4A65B9A7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5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CEA3A-7067-334D-3BF4-36617402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40293-17AF-885B-0DAA-DCBB703F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F77D-F1BA-D836-E400-D8F5595F9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89369-EB56-9044-A6BA-F53E43BF49B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6C2CC-A69B-B972-A57E-C8621A264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0BCCB-0E63-2B1B-0755-871052332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E0967-15B8-0E46-97E5-4A65B9A74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7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eric.ed.gov/fulltext/EJ1279989.pdf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ikith2201/BankLoanCaseStudy_Project" TargetMode="External"/><Relationship Id="rId5" Type="http://schemas.openxmlformats.org/officeDocument/2006/relationships/hyperlink" Target="https://medium.com/nerd-for-tech/loan-defaulter-predication-case-study-a4cd457273be" TargetMode="External"/><Relationship Id="rId4" Type="http://schemas.openxmlformats.org/officeDocument/2006/relationships/hyperlink" Target="https://www.analyticsvidhya.com/blog/2022/04/predicting-possible-loan-default-using-machine-learning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F9062F1-5301-D7EC-0C6B-5836A6411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72" r="9091" b="65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B8D26-2D8F-B634-AE1E-6F314D4FC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ALY 6040 – Data Mining Applications</a:t>
            </a:r>
            <a:br>
              <a:rPr lang="en-US" sz="4400"/>
            </a:br>
            <a:r>
              <a:rPr lang="en-US" sz="4400"/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A0782-7823-649C-65C9-20A8DE559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/>
              <a:t>Group 6 - 	</a:t>
            </a:r>
          </a:p>
          <a:p>
            <a:pPr algn="l"/>
            <a:r>
              <a:rPr lang="en-US" dirty="0"/>
              <a:t>Rohith Krishnamurthy </a:t>
            </a:r>
          </a:p>
          <a:p>
            <a:pPr algn="l"/>
            <a:r>
              <a:rPr lang="en-US" dirty="0"/>
              <a:t>Likith Garimella</a:t>
            </a:r>
          </a:p>
          <a:p>
            <a:pPr algn="l"/>
            <a:r>
              <a:rPr lang="en-US" dirty="0"/>
              <a:t>Maheswar Veerlanka</a:t>
            </a:r>
          </a:p>
          <a:p>
            <a:pPr algn="l"/>
            <a:r>
              <a:rPr lang="en-US" dirty="0"/>
              <a:t>Likith Sai Challa</a:t>
            </a:r>
          </a:p>
          <a:p>
            <a:pPr algn="l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8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B2CD-2A1B-ABB2-9156-B2FC90E09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2965-C746-713E-A5BD-C50E7FF2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36" y="486959"/>
            <a:ext cx="10515600" cy="1325563"/>
          </a:xfrm>
        </p:spPr>
        <p:txBody>
          <a:bodyPr>
            <a:noAutofit/>
          </a:bodyPr>
          <a:lstStyle/>
          <a:p>
            <a:r>
              <a:rPr lang="en-IN" sz="5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Overview</a:t>
            </a:r>
            <a:br>
              <a:rPr lang="en-IN" sz="5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D2C516-6ECD-35C2-4FD2-D4C08385C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70972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02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96C17E-EAAB-BD03-BDC7-0986DCA0C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B88BAE0-3A2D-1207-E930-BC4E4ECB5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6" r="19418"/>
          <a:stretch/>
        </p:blipFill>
        <p:spPr>
          <a:xfrm>
            <a:off x="20" y="10"/>
            <a:ext cx="9141724" cy="6863475"/>
          </a:xfrm>
          <a:custGeom>
            <a:avLst/>
            <a:gdLst/>
            <a:ahLst/>
            <a:cxnLst/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9F0EE49-6EFF-F244-C820-23DF0B124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4" r="46694" b="1"/>
          <a:stretch/>
        </p:blipFill>
        <p:spPr>
          <a:xfrm>
            <a:off x="5790353" y="10"/>
            <a:ext cx="6401647" cy="6852984"/>
          </a:xfrm>
          <a:custGeom>
            <a:avLst/>
            <a:gdLst/>
            <a:ahLst/>
            <a:cxnLst/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878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97140A-97E4-8508-9F02-6BF5AD729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95A8-3921-8B30-91A0-D74D2E7E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DE4C158-C809-0E84-7A80-C1621B710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49" r="40213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4975-B1E8-4C01-7F56-E98BF89CB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Incorporate additional features identified as predictive of default risk such as number of credit inquiries, number of open accounts, and past bankruptcy flags. Expanding feature set can improve model accuracy.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Track model performance over time with new data and retrain periodically. Set triggers to retrain if metrics like accuracy or AUC fall below thresholds.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Build in explainability using methods like SHAP values to understand feature importance and derive business insights.</a:t>
            </a:r>
          </a:p>
        </p:txBody>
      </p:sp>
    </p:spTree>
    <p:extLst>
      <p:ext uri="{BB962C8B-B14F-4D97-AF65-F5344CB8AC3E}">
        <p14:creationId xmlns:p14="http://schemas.microsoft.com/office/powerpoint/2010/main" val="302713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8695C5-2695-FCAE-ACC8-50B1A38D4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1DB6B-0B92-5522-6C8A-605E41C4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18" name="Picture 17" descr="Graph">
            <a:extLst>
              <a:ext uri="{FF2B5EF4-FFF2-40B4-BE49-F238E27FC236}">
                <a16:creationId xmlns:a16="http://schemas.microsoft.com/office/drawing/2014/main" id="{082A23B5-D65C-2535-6ECA-7C01DDB529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2" r="29695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C2FC-1884-2141-5820-2ECE7B8B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1959429"/>
            <a:ext cx="5410734" cy="42175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Our study underscores the complexity of lending and the necessity of leveraging data analytics for risk management and customer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Implementing targeted loan products and automating data processes are key to enhancing financial stability and operational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-apple-system"/>
              </a:rPr>
              <a:t>Continual model optimization and fostering a data-centric culture within lending institutions are vital for adapting to the dynamic financial landscape.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3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CB0D43-1107-8E8B-E370-EE6C2E60E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C21F-4D6E-891F-CDD2-A3BE7B399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8E82B659-4E5E-6320-E0A1-7C1FAD730A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7" b="3375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890B-FE5D-285B-9733-7A20F1C1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Scikit-learn developers. (2022).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sklearn.ensemble.GradientBoostingClassifier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Scikit-learn.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Scikit-learn developers. (2022).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sklearn.tree.DecisionTreeClassifier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Scikit-learn.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Prediction of Default Risk in Peer-to-Peer Lending Using Structured and Unstructured</a:t>
            </a: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</a:t>
            </a:r>
            <a:r>
              <a:rPr lang="en-US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Jei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Young Lee </a:t>
            </a:r>
            <a:r>
              <a:rPr lang="en-US" sz="1400" u="none" strike="no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https://files.eric.ed.gov/fulltext/EJ1279989.pdf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Predicting Possible Loan Default Using Machine Learning (</a:t>
            </a:r>
            <a:r>
              <a:rPr lang="en-US" sz="1400" u="none" strike="noStrik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https://www.analyticsvidhya.com/blog/2022/04/predicting-possible-loan-default-using-machine-learning/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Loan Defaulter Predication Case Study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kern="100" dirty="0">
                <a:latin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https://medium.com/nerd-for-tech/loan-defaulter-predication-case-study-a4cd457273be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https://github.com/likith2201/BankLoanCaseStudy_Project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76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70F76A0C-1781-B537-F640-411CEB2383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1833" b="1316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3CF37F-01EF-1E05-6269-2AA66C8C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8067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alculator, pen, compass, money and a paper with graphs printed on it">
            <a:extLst>
              <a:ext uri="{FF2B5EF4-FFF2-40B4-BE49-F238E27FC236}">
                <a16:creationId xmlns:a16="http://schemas.microsoft.com/office/drawing/2014/main" id="{C9E73CFC-0260-B4B3-14BB-6E0FB9ABE5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661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BB8D26-2D8F-B634-AE1E-6F314D4FC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5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Analysis of Banking Loan Data </a:t>
            </a:r>
            <a:br>
              <a:rPr lang="en-US" sz="5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Predictive Model Evaluation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534F-8D56-CD62-38B6-44C406B3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0028E0-8D68-8EAE-0832-C3E74ECE2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187910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89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4534F-8D56-CD62-38B6-44C406B3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D806-4052-DBB1-DFE6-AD6722C3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r>
              <a:rPr lang="en-IN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"Banking Loan Case Study Data" from Kaggle presents a comprehensive dataset for in-depth analysis, comprising 39,717 rows and 111 columns. </a:t>
            </a:r>
            <a:endParaRPr lang="en-IN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 Feature Set</a:t>
            </a:r>
            <a:r>
              <a:rPr lang="en-IN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Includes comprehensive details such </a:t>
            </a:r>
            <a:r>
              <a:rPr lang="en-US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 	distribution, borrower profiles, and overarching lending trends within the banking domain.</a:t>
            </a:r>
            <a:endParaRPr lang="en-IN" sz="19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Reliability</a:t>
            </a:r>
            <a:r>
              <a:rPr lang="en-IN" sz="19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is sourced from reliable records, ensuring accuracy and dependability of predictions.</a:t>
            </a:r>
          </a:p>
          <a:p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BA090CFD-ED52-9068-9474-29D465274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3" r="2108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46D282-53DA-E2E8-E1C6-2621E481C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7CE09-43EC-B37F-F276-45412775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IN" sz="54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Analytical Approach</a:t>
            </a:r>
            <a:br>
              <a:rPr lang="en-IN" sz="540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553AF8BD-243F-E018-B9CC-6834BBE8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06" r="2606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C1CF-4254-F54D-6A57-3610A9B7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31,534</a:t>
            </a: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fully paid loans and 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5,203</a:t>
            </a:r>
            <a:r>
              <a:rPr lang="en-US" sz="17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charged off</a:t>
            </a:r>
            <a:endParaRPr lang="en-IN" sz="17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'loan_status' column is label-encoded, transforming the textual categories into a numeric format (1 for 'Fully Paid', 0 for 'Charged Off') for machine learning purposes.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Mapping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categorical variables like '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home_ownership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'purpose', and 'state', custom mapping is applied to convert text values to numeric codes, facilitating their use in predictive modeling.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for Class Balancing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SMOTE (Synthetic Minority Over-sampling Technique) algorithm is applied to the training data to balance the classes, addressing the issue of class imbalance by oversampling the minority class in the training set.</a:t>
            </a:r>
          </a:p>
        </p:txBody>
      </p:sp>
    </p:spTree>
    <p:extLst>
      <p:ext uri="{BB962C8B-B14F-4D97-AF65-F5344CB8AC3E}">
        <p14:creationId xmlns:p14="http://schemas.microsoft.com/office/powerpoint/2010/main" val="3088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4534F-8D56-CD62-38B6-44C406B3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Performed – Loan Status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4BF153A7-131E-4DEE-8829-F1A7C8745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6" r="2040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4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D806-4052-DBB1-DFE6-AD6722C3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Exploration Strategy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ensure the most effective model was selected for our application, a range of machine learning models were evaluated, each known for their strengths in regression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 a baseline model, Linear Regression was initially used to establish a benchmark for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Experimented with Decision Trees to understand feature relationships and for their interpretability.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Chosen for its ability to handle complex datasets and provide more accurate predictions. It's an ensemble of Decision Trees, which reduces the risk of overfitting and improves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 Classifier</a:t>
            </a:r>
            <a:r>
              <a:rPr lang="en-IN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Tested for its advanced capabilities in handling large datasets and its efficiency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6722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EA7643-73AF-6E18-8658-2D93AA470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E833E-6DA8-9557-C760-71992391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>
                <a:latin typeface="Times New Roman" panose="02020603050405020304" pitchFamily="18" charset="0"/>
                <a:cs typeface="Times New Roman" panose="02020603050405020304" pitchFamily="18" charset="0"/>
              </a:rPr>
              <a:t>Models Performed – Interest Rate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3E62A792-C4F6-E602-4254-8BA6765DC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6" r="2040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AD55-D01B-4052-4F15-D3017057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Exploration Strategy: 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most effective model was selected for our application, a range of machine learning models were evaluated, each known for their strengths in regression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Regressor: 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Experimented with Random Forest Regressor for its robust performance and ability to capture nonlinear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 Regressor: 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Tested XGBoost Regressor due to its regularization to prevent overfitting and ability to handle sparse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Elastic Net Regressor: 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Evaluated Elastic Net Regressor for its combined regularization and ability to perform variable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GridSearchCV with Elastic Net: </a:t>
            </a: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Performed hyperparameter tuning on Elastic Net using GridSearchCV to optimize model performance</a:t>
            </a:r>
            <a:r>
              <a:rPr lang="en-US" sz="1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30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534F-8D56-CD62-38B6-44C406B3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297" y="647700"/>
            <a:ext cx="3259479" cy="5557838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Selected</a:t>
            </a:r>
          </a:p>
        </p:txBody>
      </p:sp>
      <p:pic>
        <p:nvPicPr>
          <p:cNvPr id="5" name="Picture 4" descr="Arrows going up">
            <a:extLst>
              <a:ext uri="{FF2B5EF4-FFF2-40B4-BE49-F238E27FC236}">
                <a16:creationId xmlns:a16="http://schemas.microsoft.com/office/drawing/2014/main" id="{15FBDBC2-2B19-2C27-E47C-4C8793D2D6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2" r="14268" b="1"/>
          <a:stretch/>
        </p:blipFill>
        <p:spPr>
          <a:xfrm>
            <a:off x="20" y="-1"/>
            <a:ext cx="4143544" cy="6856413"/>
          </a:xfrm>
          <a:custGeom>
            <a:avLst/>
            <a:gdLst/>
            <a:ahLst/>
            <a:cxnLst/>
            <a:rect l="l" t="t" r="r" b="b"/>
            <a:pathLst>
              <a:path w="4143564" h="6856413">
                <a:moveTo>
                  <a:pt x="0" y="0"/>
                </a:moveTo>
                <a:lnTo>
                  <a:pt x="4141667" y="0"/>
                </a:lnTo>
                <a:lnTo>
                  <a:pt x="4141086" y="145208"/>
                </a:lnTo>
                <a:cubicBezTo>
                  <a:pt x="4109790" y="1611281"/>
                  <a:pt x="3796834" y="3077353"/>
                  <a:pt x="4047199" y="4543426"/>
                </a:cubicBezTo>
                <a:cubicBezTo>
                  <a:pt x="4172382" y="5276463"/>
                  <a:pt x="4156734" y="6009499"/>
                  <a:pt x="4105878" y="6742536"/>
                </a:cubicBezTo>
                <a:lnTo>
                  <a:pt x="4096763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D806-4052-DBB1-DFE6-AD6722C3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509" y="647700"/>
            <a:ext cx="3662891" cy="5557838"/>
          </a:xfrm>
        </p:spPr>
        <p:txBody>
          <a:bodyPr anchor="ctr">
            <a:norm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model was rigorously tested using metrics like Mean Squared Error (MSE) and R² Score. This process ensured the selection of the model that best captured the nuances of our data.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Selection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(Loan Status)  The Random Forest Regressor was selected due to its superior performance, robustness against overfitting, and ability to handle a mix of numerical and categorical data effectively.</a:t>
            </a:r>
          </a:p>
          <a:p>
            <a:r>
              <a:rPr lang="en-IN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Selection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(Interest Rate)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XGBRegressor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was selected due to its strong predictive accuracy on the test set, computational efficiency in training, and inbuilt regularization to prevent overfitting.</a:t>
            </a:r>
          </a:p>
        </p:txBody>
      </p:sp>
    </p:spTree>
    <p:extLst>
      <p:ext uri="{BB962C8B-B14F-4D97-AF65-F5344CB8AC3E}">
        <p14:creationId xmlns:p14="http://schemas.microsoft.com/office/powerpoint/2010/main" val="248434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4534F-8D56-CD62-38B6-44C406B37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D23C516B-A7E7-AE95-C68A-021401E3A6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66" r="32375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D806-4052-DBB1-DFE6-AD6722C3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301" y="3351276"/>
            <a:ext cx="7216511" cy="3234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r>
              <a:rPr lang="en-IN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model's effectiveness is demonstrated through key metrics: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38905-7230-1E7B-F84B-9A2A5138E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04975"/>
              </p:ext>
            </p:extLst>
          </p:nvPr>
        </p:nvGraphicFramePr>
        <p:xfrm>
          <a:off x="4695301" y="4426170"/>
          <a:ext cx="721651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222">
                  <a:extLst>
                    <a:ext uri="{9D8B030D-6E8A-4147-A177-3AD203B41FA5}">
                      <a16:colId xmlns:a16="http://schemas.microsoft.com/office/drawing/2014/main" val="3763145518"/>
                    </a:ext>
                  </a:extLst>
                </a:gridCol>
                <a:gridCol w="3048014">
                  <a:extLst>
                    <a:ext uri="{9D8B030D-6E8A-4147-A177-3AD203B41FA5}">
                      <a16:colId xmlns:a16="http://schemas.microsoft.com/office/drawing/2014/main" val="927071103"/>
                    </a:ext>
                  </a:extLst>
                </a:gridCol>
                <a:gridCol w="2454275">
                  <a:extLst>
                    <a:ext uri="{9D8B030D-6E8A-4147-A177-3AD203B41FA5}">
                      <a16:colId xmlns:a16="http://schemas.microsoft.com/office/drawing/2014/main" val="3449497054"/>
                    </a:ext>
                  </a:extLst>
                </a:gridCol>
              </a:tblGrid>
              <a:tr h="332868">
                <a:tc>
                  <a:txBody>
                    <a:bodyPr/>
                    <a:lstStyle/>
                    <a:p>
                      <a:r>
                        <a:rPr lang="en-US" dirty="0"/>
                        <a:t>Target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Squared Error (MSE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 (R²) Score</a:t>
                      </a:r>
                      <a:r>
                        <a:rPr lang="en-IN" sz="18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38670"/>
                  </a:ext>
                </a:extLst>
              </a:tr>
              <a:tr h="332868">
                <a:tc>
                  <a:txBody>
                    <a:bodyPr/>
                    <a:lstStyle/>
                    <a:p>
                      <a:r>
                        <a:rPr lang="en-US" dirty="0"/>
                        <a:t>Loan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0.2142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81402"/>
                  </a:ext>
                </a:extLst>
              </a:tr>
              <a:tr h="332868">
                <a:tc>
                  <a:txBody>
                    <a:bodyPr/>
                    <a:lstStyle/>
                    <a:p>
                      <a:r>
                        <a:rPr lang="en-US" dirty="0"/>
                        <a:t>Interest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2.1126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41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79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1041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Aptos</vt:lpstr>
      <vt:lpstr>Aptos Display</vt:lpstr>
      <vt:lpstr>Arial</vt:lpstr>
      <vt:lpstr>Calibri</vt:lpstr>
      <vt:lpstr>Times New Roman</vt:lpstr>
      <vt:lpstr>Office Theme</vt:lpstr>
      <vt:lpstr>ALY 6040 – Data Mining Applications Final Project Presentation</vt:lpstr>
      <vt:lpstr>Comprehensive Analysis of Banking Loan Data  and Predictive Model Evaluation</vt:lpstr>
      <vt:lpstr>Introduction</vt:lpstr>
      <vt:lpstr>Data Overview</vt:lpstr>
      <vt:lpstr>Analytical Approach </vt:lpstr>
      <vt:lpstr>Models Performed – Loan Status</vt:lpstr>
      <vt:lpstr>Models Performed – Interest Rate</vt:lpstr>
      <vt:lpstr>Model Selected</vt:lpstr>
      <vt:lpstr>Model Performance</vt:lpstr>
      <vt:lpstr>App Overview </vt:lpstr>
      <vt:lpstr>PowerPoint Presentation</vt:lpstr>
      <vt:lpstr>Recommendations</vt:lpstr>
      <vt:lpstr>Conclusion</vt:lpstr>
      <vt:lpstr>References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ALY 6040 – Data Mining Applications Final Project Presentation</dc:title>
  <dc:creator>Rohith Joginapally</dc:creator>
  <cp:lastModifiedBy>Rohith Krishnamurthy</cp:lastModifiedBy>
  <cp:revision>31</cp:revision>
  <dcterms:created xsi:type="dcterms:W3CDTF">2023-12-11T20:34:35Z</dcterms:created>
  <dcterms:modified xsi:type="dcterms:W3CDTF">2024-02-14T20:45:23Z</dcterms:modified>
</cp:coreProperties>
</file>