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7" r:id="rId3"/>
    <p:sldId id="257" r:id="rId4"/>
    <p:sldId id="264" r:id="rId5"/>
    <p:sldId id="258" r:id="rId6"/>
    <p:sldId id="271" r:id="rId7"/>
    <p:sldId id="269" r:id="rId8"/>
    <p:sldId id="273" r:id="rId9"/>
    <p:sldId id="284" r:id="rId10"/>
    <p:sldId id="276" r:id="rId11"/>
    <p:sldId id="277" r:id="rId12"/>
    <p:sldId id="278" r:id="rId13"/>
    <p:sldId id="281" r:id="rId14"/>
    <p:sldId id="282" r:id="rId15"/>
    <p:sldId id="288" r:id="rId16"/>
    <p:sldId id="289" r:id="rId17"/>
    <p:sldId id="270" r:id="rId18"/>
    <p:sldId id="268" r:id="rId19"/>
    <p:sldId id="285" r:id="rId20"/>
    <p:sldId id="266" r:id="rId21"/>
    <p:sldId id="261" r:id="rId22"/>
    <p:sldId id="286" r:id="rId23"/>
    <p:sldId id="263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8"/>
  </p:normalViewPr>
  <p:slideViewPr>
    <p:cSldViewPr snapToGrid="0" snapToObjects="1">
      <p:cViewPr>
        <p:scale>
          <a:sx n="108" d="100"/>
          <a:sy n="108" d="100"/>
        </p:scale>
        <p:origin x="80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50595"/>
            <a:ext cx="7094848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EVALUATING THE PERFORMANCE OF COMPLEX HYPERDIMENSIONAL COMPUTING ON RASPBERRY PI AND GOOGLE COLAB-GPU USING THE MNIST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704" y="3654207"/>
            <a:ext cx="6210593" cy="1209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effectLst/>
              </a:rPr>
              <a:t>ECE 618: Hardware Accelerators for Machine Learning </a:t>
            </a:r>
          </a:p>
          <a:p>
            <a:pPr defTabSz="914400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Raja Kumar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Janga</a:t>
            </a:r>
            <a:r>
              <a:rPr lang="en-US" sz="2000" dirty="0">
                <a:solidFill>
                  <a:schemeClr val="tx1"/>
                </a:solidFill>
                <a:effectLst/>
              </a:rPr>
              <a:t> - G01411489 </a:t>
            </a:r>
          </a:p>
          <a:p>
            <a:pPr defTabSz="914400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Rohith Kumar Kalisetti – G01410445 </a:t>
            </a:r>
            <a:endParaRPr lang="en-US" sz="20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E66D5-C20C-85F9-3DB2-2D34D40BB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B5AAE2-436A-AA91-501E-296A9932D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97B58AC9-2A67-A989-D55A-27225FC4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41C99C-3986-51E1-CD8F-99DE0C281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17EEB-BBFF-200A-29E4-FE2CAA57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" y="623275"/>
            <a:ext cx="7103967" cy="113711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Encoding</a:t>
            </a:r>
            <a:endParaRPr lang="en-IN" sz="4300" dirty="0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29D3532-24F2-2F92-7387-B5C9FA13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7" y="1968859"/>
            <a:ext cx="7918468" cy="1061898"/>
          </a:xfrm>
          <a:prstGeom prst="rect">
            <a:avLst/>
          </a:prstGeom>
        </p:spPr>
      </p:pic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09CB9588-8EC3-3DDF-DE35-869405EF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7" y="3442927"/>
            <a:ext cx="7351936" cy="122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0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0FA29-5DD9-8EB8-AC12-2DBE044FA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F51ED1-31B6-9BCC-E5A3-FE878F3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015B75E2-D208-A7C4-DFE0-1CDDD23C6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0A400B-CF28-19C9-76E2-485632DB2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E3389-1E32-041A-502A-B936FBA7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" y="623275"/>
            <a:ext cx="7103967" cy="11371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</a:t>
            </a:r>
            <a:endParaRPr lang="en-IN" sz="4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C83D3-5565-CCEC-928E-F586E675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" y="3600854"/>
            <a:ext cx="7372406" cy="2502952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8FF2107-AD8B-A520-8A16-664196D7A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623" y="1495399"/>
            <a:ext cx="7372406" cy="2208854"/>
          </a:xfrm>
        </p:spPr>
      </p:pic>
    </p:spTree>
    <p:extLst>
      <p:ext uri="{BB962C8B-B14F-4D97-AF65-F5344CB8AC3E}">
        <p14:creationId xmlns:p14="http://schemas.microsoft.com/office/powerpoint/2010/main" val="29456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FBA4D-7D51-F2BD-C459-FAE6D6A6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033C57-24D0-A0E4-CB78-87752E015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BDB6191-0E2F-B540-F867-C268B9D7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4E31B-5D4A-570E-376F-084D44B1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2D7FD-2ACC-0A32-2E10-D751A742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36" y="1039342"/>
            <a:ext cx="6826282" cy="928930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Experimental Setup –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BED7-F11B-9361-0097-DC034BCE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1" y="2079999"/>
            <a:ext cx="5468610" cy="3752793"/>
          </a:xfrm>
        </p:spPr>
        <p:txBody>
          <a:bodyPr anchor="t">
            <a:noAutofit/>
          </a:bodyPr>
          <a:lstStyle/>
          <a:p>
            <a:r>
              <a:rPr lang="en-US" sz="1800" dirty="0"/>
              <a:t>Focus: Implementing HDC on a resource-constrained device.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Preprocess MNIST dataset.</a:t>
            </a:r>
          </a:p>
          <a:p>
            <a:r>
              <a:rPr lang="en-US" sz="1800" dirty="0"/>
              <a:t>CPU: ARM Cortex-A72</a:t>
            </a:r>
          </a:p>
          <a:p>
            <a:r>
              <a:rPr lang="en-US" sz="1800" dirty="0"/>
              <a:t>Memory: 4 GB</a:t>
            </a:r>
          </a:p>
          <a:p>
            <a:r>
              <a:rPr lang="en-US" sz="1800" dirty="0"/>
              <a:t>OS: Debian-based Raspberry Pi OS</a:t>
            </a:r>
          </a:p>
          <a:p>
            <a:r>
              <a:rPr lang="en-US" sz="1800" dirty="0"/>
              <a:t>Use DIMENSIONS = 5000 for memory efficiency.</a:t>
            </a:r>
          </a:p>
          <a:p>
            <a:r>
              <a:rPr lang="en-US" sz="1800" dirty="0"/>
              <a:t>Set batch size to 1 to fit into limited RAM.</a:t>
            </a:r>
          </a:p>
          <a:p>
            <a:r>
              <a:rPr lang="en-US" sz="1800" dirty="0"/>
              <a:t>Train the HDC model using CPU.</a:t>
            </a:r>
          </a:p>
        </p:txBody>
      </p:sp>
      <p:pic>
        <p:nvPicPr>
          <p:cNvPr id="4" name="Picture 3" descr="A green circuit board with many different components&#10;&#10;Description automatically generated">
            <a:extLst>
              <a:ext uri="{FF2B5EF4-FFF2-40B4-BE49-F238E27FC236}">
                <a16:creationId xmlns:a16="http://schemas.microsoft.com/office/drawing/2014/main" id="{24E98F3E-9ED5-9BB2-FA43-57E82F1A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764" y="1839716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C53CC-BA2D-AF2E-655F-ACE3CD75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14F5CD-47B3-4A03-BE61-6D6F9D29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751C0B8F-1090-63CF-035F-C75B588A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4E855-BD07-294F-FE04-AD6C582B0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FF2FD-B621-CFF0-7409-29E07544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" y="623275"/>
            <a:ext cx="7103967" cy="113711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Encoding</a:t>
            </a:r>
            <a:endParaRPr lang="en-IN" sz="4300" dirty="0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7CCC38F-67C8-8B8A-14FC-77E5D517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7" y="1968859"/>
            <a:ext cx="7918468" cy="1061898"/>
          </a:xfrm>
          <a:prstGeom prst="rect">
            <a:avLst/>
          </a:prstGeom>
        </p:spPr>
      </p:pic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437D90B1-FE5B-9A18-2CA3-E8B45DC8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7" y="3442927"/>
            <a:ext cx="7351936" cy="1224258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736468B-8E51-4FF6-8998-62E7B4068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50" y="1923099"/>
            <a:ext cx="6786748" cy="1398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A1682-02D6-0424-66BF-7CEA3AF3F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22" y="3307222"/>
            <a:ext cx="6786748" cy="23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1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7CCFB9-4ADE-D01D-6C7B-DE46A8DC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8864CE-9240-12D8-7E2E-9B1B66BB5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3CECF060-E5FE-56A9-9970-DD637CB2E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91BDB4-8DC4-D39A-A780-EC8AAE9B2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F8971-16EA-FE48-B877-65ECBD22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" y="623275"/>
            <a:ext cx="7103967" cy="11371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</a:t>
            </a:r>
            <a:endParaRPr lang="en-IN" sz="43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88203AB-7805-3BAE-6420-DA9578F1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5" y="1627470"/>
            <a:ext cx="6644245" cy="1799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7C11A-EA89-CCDC-E1F7-F671E5A5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35" y="3370228"/>
            <a:ext cx="6644245" cy="27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5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7A05E-F3BE-3B62-9057-6D9C3330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301523-76CD-2078-AC93-232189069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353626C-14B2-76F8-4695-1AB84C8B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01114-05D4-95C0-82B8-EADCA2AF2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0089C-6487-D9D5-42D2-217EFD99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1" y="521395"/>
            <a:ext cx="6758489" cy="1180686"/>
          </a:xfrm>
        </p:spPr>
        <p:txBody>
          <a:bodyPr anchor="ctr">
            <a:normAutofit/>
          </a:bodyPr>
          <a:lstStyle/>
          <a:p>
            <a:pPr algn="l"/>
            <a:r>
              <a:rPr lang="en-US" sz="6300" dirty="0"/>
              <a:t>Optimization</a:t>
            </a:r>
            <a:endParaRPr lang="en-IN" sz="6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61091-0A9E-E3AA-0917-AD43398D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8177"/>
            <a:ext cx="7974281" cy="41326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Hard Quantization Optimization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Replaced the deprecated </a:t>
            </a:r>
            <a:r>
              <a:rPr lang="en-US" sz="2000" b="1" i="1" u="none" strike="noStrike" dirty="0" err="1">
                <a:solidFill>
                  <a:srgbClr val="000000"/>
                </a:solidFill>
                <a:effectLst/>
              </a:rPr>
              <a:t>torchhd.hard_quantize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with the recommended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1" i="1" u="none" strike="noStrike" dirty="0" err="1">
                <a:solidFill>
                  <a:srgbClr val="000000"/>
                </a:solidFill>
                <a:effectLst/>
              </a:rPr>
              <a:t>torchhd.normalize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for robust vector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Converts high-dimensional vectors into binary states (+1 or -1), simplifying computation.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Improves model compatibility with the latest libraries and ensures stable performance.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E066849-99A0-CE3D-A4DF-5138902A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06" y="4696805"/>
            <a:ext cx="5028497" cy="11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3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2D633-B5C5-8CC3-C660-37186AE48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07D2D8-D8FB-48C9-74C0-163627E9A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F80449E-507D-F0E4-E0BE-BB943462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E6704D-68CB-2879-574F-B31E26657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B9A6-40DF-9CF8-E1E5-E2123200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1" y="521395"/>
            <a:ext cx="6758489" cy="1180686"/>
          </a:xfrm>
        </p:spPr>
        <p:txBody>
          <a:bodyPr anchor="ctr">
            <a:normAutofit/>
          </a:bodyPr>
          <a:lstStyle/>
          <a:p>
            <a:pPr algn="l"/>
            <a:r>
              <a:rPr lang="en-US" sz="6300" dirty="0"/>
              <a:t>Optimization</a:t>
            </a:r>
            <a:endParaRPr lang="en-IN" sz="6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99608-ABCF-D476-D839-0E164D7B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8177"/>
            <a:ext cx="7475517" cy="4132613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Dimensionality Adjustment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Raspberry Pi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Reduced dimensionality (DIMENSIONS = 5000) to minimize memory usage and computation requirements.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Google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Colab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Increased dimensionality (DIMENSIONS = 10000) to fully utilize GPU capabilities and improve accuracy.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/>
              <a:t>Model Efficiency: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Lightwieght</a:t>
            </a:r>
            <a:r>
              <a:rPr lang="en-IN" dirty="0"/>
              <a:t> centroid-based HDC model avoids the complexity of traditional deep learning architectures.</a:t>
            </a:r>
          </a:p>
          <a:p>
            <a:pPr>
              <a:lnSpc>
                <a:spcPct val="120000"/>
              </a:lnSpc>
            </a:pPr>
            <a:r>
              <a:rPr lang="en-IN" dirty="0"/>
              <a:t>Encoders </a:t>
            </a:r>
            <a:r>
              <a:rPr lang="en-IN" dirty="0" err="1"/>
              <a:t>effieciently</a:t>
            </a:r>
            <a:r>
              <a:rPr lang="en-IN" dirty="0"/>
              <a:t> bind and </a:t>
            </a:r>
            <a:r>
              <a:rPr lang="en-IN" dirty="0" err="1"/>
              <a:t>qunatize</a:t>
            </a:r>
            <a:r>
              <a:rPr lang="en-IN" dirty="0"/>
              <a:t> data into hyperdimensional vectors, ensuring computationally simplicity.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5A482-8758-6706-4636-99305A44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46" y="1050595"/>
            <a:ext cx="6304696" cy="1618489"/>
          </a:xfrm>
        </p:spPr>
        <p:txBody>
          <a:bodyPr anchor="ctr">
            <a:normAutofit/>
          </a:bodyPr>
          <a:lstStyle/>
          <a:p>
            <a:pPr algn="l"/>
            <a:r>
              <a:rPr lang="en-US" sz="6300" dirty="0"/>
              <a:t>Results Overview</a:t>
            </a:r>
            <a:endParaRPr lang="en-IN" sz="63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120AF4-BA44-C3EF-0B7A-C84D75BB3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462544"/>
              </p:ext>
            </p:extLst>
          </p:nvPr>
        </p:nvGraphicFramePr>
        <p:xfrm>
          <a:off x="715345" y="2921000"/>
          <a:ext cx="6056111" cy="254375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514055">
                  <a:extLst>
                    <a:ext uri="{9D8B030D-6E8A-4147-A177-3AD203B41FA5}">
                      <a16:colId xmlns:a16="http://schemas.microsoft.com/office/drawing/2014/main" val="265169595"/>
                    </a:ext>
                  </a:extLst>
                </a:gridCol>
                <a:gridCol w="1733420">
                  <a:extLst>
                    <a:ext uri="{9D8B030D-6E8A-4147-A177-3AD203B41FA5}">
                      <a16:colId xmlns:a16="http://schemas.microsoft.com/office/drawing/2014/main" val="3860328473"/>
                    </a:ext>
                  </a:extLst>
                </a:gridCol>
                <a:gridCol w="1808636">
                  <a:extLst>
                    <a:ext uri="{9D8B030D-6E8A-4147-A177-3AD203B41FA5}">
                      <a16:colId xmlns:a16="http://schemas.microsoft.com/office/drawing/2014/main" val="2496005943"/>
                    </a:ext>
                  </a:extLst>
                </a:gridCol>
              </a:tblGrid>
              <a:tr h="50875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Metrics</a:t>
                      </a:r>
                      <a:endParaRPr lang="en-IN" sz="1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9727" marR="107483" marT="107483" marB="107483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Raspberry Pi</a:t>
                      </a:r>
                      <a:endParaRPr lang="en-IN" sz="1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9727" marR="107483" marT="107483" marB="10748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Google </a:t>
                      </a:r>
                      <a:r>
                        <a:rPr lang="en-US" sz="1600" b="0" cap="none" spc="0" err="1">
                          <a:solidFill>
                            <a:schemeClr val="bg1"/>
                          </a:solidFill>
                        </a:rPr>
                        <a:t>Colab</a:t>
                      </a:r>
                      <a:endParaRPr lang="en-IN" sz="1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9727" marR="107483" marT="107483" marB="10748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79301"/>
                  </a:ext>
                </a:extLst>
              </a:tr>
              <a:tr h="50875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Training Time (s)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1741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96.61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215513"/>
                  </a:ext>
                </a:extLst>
              </a:tr>
              <a:tr h="50875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Testing Time (s)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316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20.78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16066"/>
                  </a:ext>
                </a:extLst>
              </a:tr>
              <a:tr h="50875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Memory Usage (MB)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496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205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193971"/>
                  </a:ext>
                </a:extLst>
              </a:tr>
              <a:tr h="508751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Accuracy (%)</a:t>
                      </a:r>
                      <a:endParaRPr lang="en-IN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82.75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82.99</a:t>
                      </a:r>
                      <a:endParaRPr lang="en-IN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9727" marR="107483" marT="107483" marB="107483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6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84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E3BE-4F83-0FE8-379C-7512B9D2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5" y="970801"/>
            <a:ext cx="6817067" cy="889545"/>
          </a:xfrm>
        </p:spPr>
        <p:txBody>
          <a:bodyPr>
            <a:normAutofit/>
          </a:bodyPr>
          <a:lstStyle/>
          <a:p>
            <a:pPr algn="l"/>
            <a:r>
              <a:rPr lang="en-US" sz="5200" dirty="0"/>
              <a:t>Baseline results</a:t>
            </a:r>
            <a:endParaRPr lang="en-IN" sz="5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88E8A5-F6ED-E2A0-F12F-F6DD06ED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49" y="2218749"/>
            <a:ext cx="6188245" cy="32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9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C9E2E-CAEF-1A53-C887-5CA9486E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38" y="828891"/>
            <a:ext cx="6365805" cy="996423"/>
          </a:xfrm>
        </p:spPr>
        <p:txBody>
          <a:bodyPr>
            <a:normAutofit/>
          </a:bodyPr>
          <a:lstStyle/>
          <a:p>
            <a:pPr algn="l"/>
            <a:r>
              <a:rPr lang="en-US" sz="5200" dirty="0"/>
              <a:t>Raspberry pi results</a:t>
            </a:r>
            <a:endParaRPr lang="en-IN" sz="5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70203B-A1D3-1434-C5AA-B09F4991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61" y="2224233"/>
            <a:ext cx="6456220" cy="28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8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1232A-A91A-94BB-4295-2B862CD1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914400"/>
            <a:r>
              <a:rPr lang="en-US" sz="3600" b="1" kern="1200">
                <a:latin typeface="+mj-lt"/>
                <a:ea typeface="+mj-ea"/>
                <a:cs typeface="+mj-cs"/>
              </a:rPr>
              <a:t>CONTENTS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B471-D3F2-6684-5D76-EBD37A96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360" y="1412489"/>
            <a:ext cx="3754391" cy="4020493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Introduction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What is HDC?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Methodology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Experimental Setup – Baseline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Workflow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Code Analysis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Experimental Setup – Raspberry pi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Code Analysis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Optimization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Result Overview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Baseline Result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Edge Device Results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Analysis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Future Work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1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8151C-DF41-A230-6354-D1196BD84A8A}"/>
              </a:ext>
            </a:extLst>
          </p:cNvPr>
          <p:cNvSpPr txBox="1"/>
          <p:nvPr/>
        </p:nvSpPr>
        <p:spPr>
          <a:xfrm>
            <a:off x="6338703" y="1412489"/>
            <a:ext cx="219456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7271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D3C4F-8DCC-22DA-9630-43AF2CD4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093459" cy="769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dirty="0"/>
              <a:t>Accuracy and Timing Analysis</a:t>
            </a:r>
          </a:p>
        </p:txBody>
      </p:sp>
      <p:pic>
        <p:nvPicPr>
          <p:cNvPr id="7" name="Picture 6" descr="A green line graph with a green line&#10;&#10;Description automatically generated">
            <a:extLst>
              <a:ext uri="{FF2B5EF4-FFF2-40B4-BE49-F238E27FC236}">
                <a16:creationId xmlns:a16="http://schemas.microsoft.com/office/drawing/2014/main" id="{D842E15F-4F30-FDE4-64DA-E2EC768F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0" y="1605450"/>
            <a:ext cx="4371196" cy="3169117"/>
          </a:xfrm>
          <a:prstGeom prst="rect">
            <a:avLst/>
          </a:prstGeom>
        </p:spPr>
      </p:pic>
      <p:pic>
        <p:nvPicPr>
          <p:cNvPr id="5" name="Picture 4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CA68FC49-053E-58E1-6340-300931E0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64" y="3761958"/>
            <a:ext cx="4549178" cy="255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3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404015" cy="92928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dirty="0"/>
              <a:t>Memory Comparison</a:t>
            </a:r>
          </a:p>
        </p:txBody>
      </p:sp>
      <p:pic>
        <p:nvPicPr>
          <p:cNvPr id="7" name="Picture 6" descr="A circular graph with text and numbers&#10;&#10;Description automatically generated">
            <a:extLst>
              <a:ext uri="{FF2B5EF4-FFF2-40B4-BE49-F238E27FC236}">
                <a16:creationId xmlns:a16="http://schemas.microsoft.com/office/drawing/2014/main" id="{C3873B78-013E-8C10-694D-30840588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56" y="2862538"/>
            <a:ext cx="4471553" cy="2792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E7AE6-E3B8-FE6E-A624-F31F14E4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" y="1659535"/>
            <a:ext cx="4533338" cy="27924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F876E-0757-8B81-1326-8162CC61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Future 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5805-F4C3-DC1C-5E96-F2C7A573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Dataset Expansion: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Test on more complex datasets to evaluate scalability and accuracy (e.g., CIFAR-10, Tiny ImageNet).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Algorithm Improvements: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Enhance encoding mechanisms for higher precision and lower dimensionality.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Hardware Acceleration: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Develop FPGA/ASIC implementations for faster and more energy-efficient performance.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Hybrid Models: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Combine HDC with neural networks to create hybrid models leveraging the strengths of both paradigms.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Integration in Real-Time Systems: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Apply the method to real-time applications like handwriting recognition, gesture classification, or autonomous navigation.</a:t>
            </a:r>
          </a:p>
        </p:txBody>
      </p:sp>
    </p:spTree>
    <p:extLst>
      <p:ext uri="{BB962C8B-B14F-4D97-AF65-F5344CB8AC3E}">
        <p14:creationId xmlns:p14="http://schemas.microsoft.com/office/powerpoint/2010/main" val="85081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669084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0" i="0" u="none" strike="noStrike" dirty="0">
                <a:effectLst/>
                <a:latin typeface="-webkit-standard"/>
              </a:rPr>
              <a:t>This project highlights the adaptability of HDC and its potential in both edge and cloud computing environments.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Google </a:t>
            </a:r>
            <a:r>
              <a:rPr lang="en-US" sz="1900" dirty="0" err="1"/>
              <a:t>Colab</a:t>
            </a:r>
            <a:r>
              <a:rPr lang="en-US" sz="1900" dirty="0"/>
              <a:t> is optimal for time-sensitive tasks.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Raspberry Pi is suitable for cost-effective, offline experiments.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Binary representation makes the system ideal for hardware implementations, such as FPGA or ASIC accelerators.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507A-8499-269C-B896-0487573A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1" y="2567415"/>
            <a:ext cx="6980662" cy="1536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654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669085"/>
            <a:ext cx="6341222" cy="31007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Hyperdimensional Computing (HDC) offers an alternative to traditional ML by leveraging high-dimensional vectors for robust and efficient computation.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This project compares HDC performance on: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Raspberry Pi (low-cost, resource-limited)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Google </a:t>
            </a:r>
            <a:r>
              <a:rPr lang="en-US" sz="1600" dirty="0" err="1"/>
              <a:t>Colab</a:t>
            </a:r>
            <a:r>
              <a:rPr lang="en-US" sz="1600" dirty="0"/>
              <a:t> (GPU-enabled environment)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Objective: Evaluate Training Time, Testing Time, Memory Usage, and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17" y="1188637"/>
            <a:ext cx="7488461" cy="15972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/>
              <a:t>What is Hyperdimensional Computing (HDC)?</a:t>
            </a: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CBB680C7-E60B-FD56-2DD0-2857AC01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7" y="3658773"/>
            <a:ext cx="2650489" cy="14473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4" y="2998278"/>
            <a:ext cx="4107285" cy="2728198"/>
          </a:xfrm>
        </p:spPr>
        <p:txBody>
          <a:bodyPr anchor="t">
            <a:normAutofit fontScale="92500"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500" dirty="0"/>
              <a:t>Hyperdimensional Computing (HDC) is an alternative computational model inspired by the way the human brain processes information. It operates on high-dimensional vectors, which represent data overall.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Key Features: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- Robustness to noise and errors.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- Efficient and lightweight compared to traditional machine learning algorithms.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- Suitable for hardware-constrained environments like Raspberry Pi.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Applications: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- Cognitive computing.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- Pattern recognition and classification.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- Low-power, embedded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1" y="1050596"/>
            <a:ext cx="4693292" cy="928930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1" y="2079999"/>
            <a:ext cx="5468610" cy="375279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Dataset: MNIST (handwritten digit classification)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Model: HDC (Hyperdimensional Computing)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Platforms: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Raspberry Pi (D=5000, CPU)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Google </a:t>
            </a:r>
            <a:r>
              <a:rPr lang="en-US" sz="1800" dirty="0" err="1"/>
              <a:t>Colab</a:t>
            </a:r>
            <a:r>
              <a:rPr lang="en-US" sz="1800" dirty="0"/>
              <a:t> (D=10000, GPU)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Metrics Evaluated: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Training Time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Testing Time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Memory Usage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99A4-DEB3-40B2-78F0-EF11C2A14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66BDA-7997-E5A4-D44A-814710B4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2602522"/>
            <a:ext cx="3499296" cy="708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1"/>
            <a:ext cx="1834788" cy="5777808"/>
            <a:chOff x="329184" y="1"/>
            <a:chExt cx="524256" cy="57778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948" y="269324"/>
            <a:ext cx="4587584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CC3FCDF7-8CC8-352C-D46F-8E4237F6D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114" y="557360"/>
            <a:ext cx="297125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9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AEFBE7-8472-7698-6372-C3F859FF0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71F7C6-7667-42C1-2D47-D5F232066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454E575-DCF0-18F0-40BB-9D090E10F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3819B-B817-4B86-7FBC-F7608C1C5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A470D-CC78-5BBC-ACEE-19F010E1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1" y="1050596"/>
            <a:ext cx="5851648" cy="928930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Experimental Setup -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7EBF-45BC-B78C-2ED6-18361361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1" y="2079999"/>
            <a:ext cx="5468610" cy="3752793"/>
          </a:xfrm>
        </p:spPr>
        <p:txBody>
          <a:bodyPr anchor="t">
            <a:noAutofit/>
          </a:bodyPr>
          <a:lstStyle/>
          <a:p>
            <a:r>
              <a:rPr lang="en-US" sz="1800" dirty="0"/>
              <a:t>Focus: Leveraging GPU for faster computation.</a:t>
            </a:r>
          </a:p>
          <a:p>
            <a:endParaRPr lang="en-US" sz="1800" dirty="0"/>
          </a:p>
          <a:p>
            <a:r>
              <a:rPr lang="en-US" sz="1800" dirty="0"/>
              <a:t>Preprocess MNIST dataset.</a:t>
            </a:r>
          </a:p>
          <a:p>
            <a:r>
              <a:rPr lang="en-US" sz="1800" dirty="0"/>
              <a:t>GPU: NVIDIA Tesla T4</a:t>
            </a:r>
          </a:p>
          <a:p>
            <a:r>
              <a:rPr lang="en-US" sz="1800" dirty="0"/>
              <a:t>Memory: 16 GB</a:t>
            </a:r>
          </a:p>
          <a:p>
            <a:r>
              <a:rPr lang="en-US" sz="1800" dirty="0"/>
              <a:t>Use DIMENSIONS = 10000 to utilize GPU capabilities.</a:t>
            </a:r>
          </a:p>
          <a:p>
            <a:r>
              <a:rPr lang="en-US" sz="1800" dirty="0"/>
              <a:t>Set optimized batch size for parallel processing.</a:t>
            </a:r>
          </a:p>
          <a:p>
            <a:r>
              <a:rPr lang="en-US" sz="1800" dirty="0"/>
              <a:t>Train the HDC model using GPU.</a:t>
            </a:r>
          </a:p>
        </p:txBody>
      </p:sp>
      <p:pic>
        <p:nvPicPr>
          <p:cNvPr id="5" name="Picture 4" descr="A yellow letters on a black background&#10;&#10;Description automatically generated">
            <a:extLst>
              <a:ext uri="{FF2B5EF4-FFF2-40B4-BE49-F238E27FC236}">
                <a16:creationId xmlns:a16="http://schemas.microsoft.com/office/drawing/2014/main" id="{9EF21D20-DD4F-CC9A-2EF8-64EA8B34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221" y="2290005"/>
            <a:ext cx="3131299" cy="11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27997-A230-E8D9-121D-18BE4617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" y="623275"/>
            <a:ext cx="7103967" cy="1137111"/>
          </a:xfrm>
        </p:spPr>
        <p:txBody>
          <a:bodyPr>
            <a:normAutofit/>
          </a:bodyPr>
          <a:lstStyle/>
          <a:p>
            <a:r>
              <a:rPr lang="en-US" sz="4300" dirty="0"/>
              <a:t>Experimental Setup - Baseline</a:t>
            </a:r>
            <a:endParaRPr lang="en-IN" sz="4300" dirty="0"/>
          </a:p>
        </p:txBody>
      </p:sp>
      <p:pic>
        <p:nvPicPr>
          <p:cNvPr id="7" name="Picture 6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4FDEA1B6-FA88-76CD-917E-93FB90728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75" y="1983769"/>
            <a:ext cx="7059765" cy="14082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9234-F365-FE1C-AA2F-BF9B00E1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87" y="3768867"/>
            <a:ext cx="5809476" cy="1408222"/>
          </a:xfrm>
        </p:spPr>
        <p:txBody>
          <a:bodyPr anchor="t">
            <a:normAutofit/>
          </a:bodyPr>
          <a:lstStyle/>
          <a:p>
            <a:r>
              <a:rPr lang="en-US" sz="1700" dirty="0"/>
              <a:t>Pre-Process Data Set: MNIST</a:t>
            </a:r>
          </a:p>
          <a:p>
            <a:r>
              <a:rPr lang="en-IN" sz="1700" dirty="0"/>
              <a:t>70,000 hand-written images of the digits, 0-9</a:t>
            </a:r>
          </a:p>
          <a:p>
            <a:r>
              <a:rPr lang="en-IN" sz="1700" dirty="0"/>
              <a:t>Stored as 28x28 byte grayscale images with their associated labels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39000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9EA65-C695-5230-9B11-993C9835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1" y="521395"/>
            <a:ext cx="6758489" cy="1180686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Workflow</a:t>
            </a:r>
            <a:endParaRPr lang="en-IN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E82BA-C639-773D-D9CE-3F8EEE61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30" y="1603169"/>
            <a:ext cx="7748649" cy="4132613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Encoding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Hypervectors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Position Embedding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Assigns unique position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hypervectors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to each pixe</a:t>
            </a:r>
            <a:r>
              <a:rPr lang="en-US" dirty="0">
                <a:solidFill>
                  <a:srgbClr val="000000"/>
                </a:solidFill>
              </a:rPr>
              <a:t>l using 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</a:rPr>
              <a:t>embeddings.Random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Generates random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hypervectors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for the 28x28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Value Embedding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Quantizes pixel intensities into discrete levels (e.g., NUM_LEVELS =1000).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Maps these levels to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hypervectors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using 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</a:rPr>
              <a:t>embeddings.Level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Binding Operation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Combines position and value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hypervectors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using 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</a:rPr>
              <a:t>torchhd.bind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creating unique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hypervectors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that encode both pixel position and intensity.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Multiset Operation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Aggregates all bound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hypervectors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into a single high-dimensional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hypervector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using 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</a:rPr>
              <a:t>torchhd.multiset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for compact representation.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818</Words>
  <Application>Microsoft Macintosh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-webkit-standard</vt:lpstr>
      <vt:lpstr>Arial</vt:lpstr>
      <vt:lpstr>Calibri</vt:lpstr>
      <vt:lpstr>Office Theme</vt:lpstr>
      <vt:lpstr>EVALUATING THE PERFORMANCE OF COMPLEX HYPERDIMENSIONAL COMPUTING ON RASPBERRY PI AND GOOGLE COLAB-GPU USING THE MNIST DATASET</vt:lpstr>
      <vt:lpstr>CONTENTS</vt:lpstr>
      <vt:lpstr>Introduction</vt:lpstr>
      <vt:lpstr>What is Hyperdimensional Computing (HDC)?</vt:lpstr>
      <vt:lpstr>Methodology</vt:lpstr>
      <vt:lpstr>Methodology</vt:lpstr>
      <vt:lpstr>Experimental Setup - Baseline</vt:lpstr>
      <vt:lpstr>Experimental Setup - Baseline</vt:lpstr>
      <vt:lpstr>Workflow</vt:lpstr>
      <vt:lpstr>Encoding</vt:lpstr>
      <vt:lpstr>Training</vt:lpstr>
      <vt:lpstr>Experimental Setup – Raspberry Pi</vt:lpstr>
      <vt:lpstr>Encoding</vt:lpstr>
      <vt:lpstr>Training</vt:lpstr>
      <vt:lpstr>Optimization</vt:lpstr>
      <vt:lpstr>Optimization</vt:lpstr>
      <vt:lpstr>Results Overview</vt:lpstr>
      <vt:lpstr>Baseline results</vt:lpstr>
      <vt:lpstr>Raspberry pi results</vt:lpstr>
      <vt:lpstr>Accuracy and Timing Analysis</vt:lpstr>
      <vt:lpstr>Memory Comparison</vt:lpstr>
      <vt:lpstr>Future Work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mamatha_iruvaram@outlook.com</cp:lastModifiedBy>
  <cp:revision>9</cp:revision>
  <dcterms:created xsi:type="dcterms:W3CDTF">2013-01-27T09:14:16Z</dcterms:created>
  <dcterms:modified xsi:type="dcterms:W3CDTF">2024-12-09T23:15:07Z</dcterms:modified>
  <cp:category/>
</cp:coreProperties>
</file>