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64" r:id="rId2"/>
    <p:sldId id="407" r:id="rId3"/>
    <p:sldId id="406" r:id="rId4"/>
    <p:sldId id="258" r:id="rId5"/>
    <p:sldId id="266" r:id="rId6"/>
    <p:sldId id="260" r:id="rId7"/>
    <p:sldId id="262" r:id="rId8"/>
    <p:sldId id="270" r:id="rId9"/>
    <p:sldId id="408" r:id="rId10"/>
    <p:sldId id="411"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464905-06E6-12C1-B62E-45EC0479E46D}" v="2" dt="2021-07-04T09:27:49.878"/>
    <p1510:client id="{40C5208B-CF50-28A1-409C-6E6A53832A32}" v="56" dt="2021-07-04T11:29:32.464"/>
    <p1510:client id="{5ECA9323-3730-C577-0C9C-27577848405E}" v="1678" dt="2021-07-04T11:23:54.741"/>
    <p1510:client id="{DC65235C-15B1-468A-2D9F-4C1862892920}" v="289" dt="2021-07-04T09:46:52.0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B6FEEA-8BA2-471C-8ED1-08DED6331019}" type="datetimeFigureOut">
              <a:rPr lang="en-IN" smtClean="0"/>
              <a:t>28-07-2021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68C2E6-694F-4B20-9EDE-D6739C83C9B8}" type="slidenum">
              <a:rPr lang="en-IN" smtClean="0"/>
              <a:t>‹#›</a:t>
            </a:fld>
            <a:endParaRPr lang="en-IN"/>
          </a:p>
        </p:txBody>
      </p:sp>
    </p:spTree>
    <p:extLst>
      <p:ext uri="{BB962C8B-B14F-4D97-AF65-F5344CB8AC3E}">
        <p14:creationId xmlns:p14="http://schemas.microsoft.com/office/powerpoint/2010/main" val="1002658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3A94A-EB4D-4453-87D3-EE8CE08CF5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B92CDD-8C1F-4737-83A0-AD0B4F6C1B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99F25A-8B8D-4FDA-9DF8-15221423071C}"/>
              </a:ext>
            </a:extLst>
          </p:cNvPr>
          <p:cNvSpPr>
            <a:spLocks noGrp="1"/>
          </p:cNvSpPr>
          <p:nvPr>
            <p:ph type="dt" sz="half" idx="10"/>
          </p:nvPr>
        </p:nvSpPr>
        <p:spPr/>
        <p:txBody>
          <a:bodyPr/>
          <a:lstStyle/>
          <a:p>
            <a:fld id="{EFF51DAC-00EC-4BAD-9B55-F9B9A8E7BEBE}" type="datetime1">
              <a:rPr lang="en-IN" smtClean="0"/>
              <a:t>28-07-2021</a:t>
            </a:fld>
            <a:endParaRPr lang="en-IN"/>
          </a:p>
        </p:txBody>
      </p:sp>
      <p:sp>
        <p:nvSpPr>
          <p:cNvPr id="5" name="Footer Placeholder 4">
            <a:extLst>
              <a:ext uri="{FF2B5EF4-FFF2-40B4-BE49-F238E27FC236}">
                <a16:creationId xmlns:a16="http://schemas.microsoft.com/office/drawing/2014/main" id="{B6935ECF-130B-4EDE-89CC-B37E0439C9A5}"/>
              </a:ext>
            </a:extLst>
          </p:cNvPr>
          <p:cNvSpPr>
            <a:spLocks noGrp="1"/>
          </p:cNvSpPr>
          <p:nvPr>
            <p:ph type="ftr" sz="quarter" idx="11"/>
          </p:nvPr>
        </p:nvSpPr>
        <p:spPr/>
        <p:txBody>
          <a:bodyPr/>
          <a:lstStyle/>
          <a:p>
            <a:r>
              <a:rPr lang="en-IN"/>
              <a:t>Multimodal Medical Image Fusion Using Discrete Fractional Wavelet Transform (DFR) with Non-subsampled Contourlet Transform (NSCT) Hybrid Fusion Algorithm</a:t>
            </a:r>
          </a:p>
        </p:txBody>
      </p:sp>
      <p:sp>
        <p:nvSpPr>
          <p:cNvPr id="6" name="Slide Number Placeholder 5">
            <a:extLst>
              <a:ext uri="{FF2B5EF4-FFF2-40B4-BE49-F238E27FC236}">
                <a16:creationId xmlns:a16="http://schemas.microsoft.com/office/drawing/2014/main" id="{89D67EA0-B6D8-413A-A0EC-CB3060A02CB7}"/>
              </a:ext>
            </a:extLst>
          </p:cNvPr>
          <p:cNvSpPr>
            <a:spLocks noGrp="1"/>
          </p:cNvSpPr>
          <p:nvPr>
            <p:ph type="sldNum" sz="quarter" idx="12"/>
          </p:nvPr>
        </p:nvSpPr>
        <p:spPr/>
        <p:txBody>
          <a:bodyPr/>
          <a:lstStyle/>
          <a:p>
            <a:fld id="{36FE64B3-0767-4D0C-9ED3-41F5DF916619}" type="slidenum">
              <a:rPr lang="en-IN" smtClean="0"/>
              <a:t>‹#›</a:t>
            </a:fld>
            <a:endParaRPr lang="en-IN"/>
          </a:p>
        </p:txBody>
      </p:sp>
    </p:spTree>
    <p:extLst>
      <p:ext uri="{BB962C8B-B14F-4D97-AF65-F5344CB8AC3E}">
        <p14:creationId xmlns:p14="http://schemas.microsoft.com/office/powerpoint/2010/main" val="694526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4888-3422-41CD-92CD-7A6CB7B98D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E707C8-0612-4BFB-9E50-D669EBD15B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F407D7-6487-4C95-88B2-8EDD05EA71D3}"/>
              </a:ext>
            </a:extLst>
          </p:cNvPr>
          <p:cNvSpPr>
            <a:spLocks noGrp="1"/>
          </p:cNvSpPr>
          <p:nvPr>
            <p:ph type="dt" sz="half" idx="10"/>
          </p:nvPr>
        </p:nvSpPr>
        <p:spPr/>
        <p:txBody>
          <a:bodyPr/>
          <a:lstStyle/>
          <a:p>
            <a:fld id="{5732AAE2-EB4A-42E0-A5AE-5264E518E6C4}" type="datetime1">
              <a:rPr lang="en-IN" smtClean="0"/>
              <a:t>28-07-2021</a:t>
            </a:fld>
            <a:endParaRPr lang="en-IN"/>
          </a:p>
        </p:txBody>
      </p:sp>
      <p:sp>
        <p:nvSpPr>
          <p:cNvPr id="5" name="Footer Placeholder 4">
            <a:extLst>
              <a:ext uri="{FF2B5EF4-FFF2-40B4-BE49-F238E27FC236}">
                <a16:creationId xmlns:a16="http://schemas.microsoft.com/office/drawing/2014/main" id="{0B8CCBEA-5F16-478E-9385-069B40B6DFD9}"/>
              </a:ext>
            </a:extLst>
          </p:cNvPr>
          <p:cNvSpPr>
            <a:spLocks noGrp="1"/>
          </p:cNvSpPr>
          <p:nvPr>
            <p:ph type="ftr" sz="quarter" idx="11"/>
          </p:nvPr>
        </p:nvSpPr>
        <p:spPr/>
        <p:txBody>
          <a:bodyPr/>
          <a:lstStyle/>
          <a:p>
            <a:r>
              <a:rPr lang="en-IN"/>
              <a:t>Multimodal Medical Image Fusion Using Discrete Fractional Wavelet Transform (DFR) with Non-subsampled Contourlet Transform (NSCT) Hybrid Fusion Algorithm</a:t>
            </a:r>
          </a:p>
        </p:txBody>
      </p:sp>
      <p:sp>
        <p:nvSpPr>
          <p:cNvPr id="6" name="Slide Number Placeholder 5">
            <a:extLst>
              <a:ext uri="{FF2B5EF4-FFF2-40B4-BE49-F238E27FC236}">
                <a16:creationId xmlns:a16="http://schemas.microsoft.com/office/drawing/2014/main" id="{CA615192-C219-4E33-9CF6-A667D9EEB5ED}"/>
              </a:ext>
            </a:extLst>
          </p:cNvPr>
          <p:cNvSpPr>
            <a:spLocks noGrp="1"/>
          </p:cNvSpPr>
          <p:nvPr>
            <p:ph type="sldNum" sz="quarter" idx="12"/>
          </p:nvPr>
        </p:nvSpPr>
        <p:spPr/>
        <p:txBody>
          <a:bodyPr/>
          <a:lstStyle/>
          <a:p>
            <a:fld id="{36FE64B3-0767-4D0C-9ED3-41F5DF916619}" type="slidenum">
              <a:rPr lang="en-IN" smtClean="0"/>
              <a:t>‹#›</a:t>
            </a:fld>
            <a:endParaRPr lang="en-IN"/>
          </a:p>
        </p:txBody>
      </p:sp>
    </p:spTree>
    <p:extLst>
      <p:ext uri="{BB962C8B-B14F-4D97-AF65-F5344CB8AC3E}">
        <p14:creationId xmlns:p14="http://schemas.microsoft.com/office/powerpoint/2010/main" val="1719336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DCD3D6-3704-4DD0-BD16-694678FAB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0D6C8A-B93E-437A-99E3-60996E6398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1620D7-FA96-458B-A934-0CBAE3928FDA}"/>
              </a:ext>
            </a:extLst>
          </p:cNvPr>
          <p:cNvSpPr>
            <a:spLocks noGrp="1"/>
          </p:cNvSpPr>
          <p:nvPr>
            <p:ph type="dt" sz="half" idx="10"/>
          </p:nvPr>
        </p:nvSpPr>
        <p:spPr/>
        <p:txBody>
          <a:bodyPr/>
          <a:lstStyle/>
          <a:p>
            <a:fld id="{8D839935-9D37-48CD-BABA-F735A72334D2}" type="datetime1">
              <a:rPr lang="en-IN" smtClean="0"/>
              <a:t>28-07-2021</a:t>
            </a:fld>
            <a:endParaRPr lang="en-IN"/>
          </a:p>
        </p:txBody>
      </p:sp>
      <p:sp>
        <p:nvSpPr>
          <p:cNvPr id="5" name="Footer Placeholder 4">
            <a:extLst>
              <a:ext uri="{FF2B5EF4-FFF2-40B4-BE49-F238E27FC236}">
                <a16:creationId xmlns:a16="http://schemas.microsoft.com/office/drawing/2014/main" id="{A1DCF75B-3CD2-460E-878F-A0ECF9BD1D9E}"/>
              </a:ext>
            </a:extLst>
          </p:cNvPr>
          <p:cNvSpPr>
            <a:spLocks noGrp="1"/>
          </p:cNvSpPr>
          <p:nvPr>
            <p:ph type="ftr" sz="quarter" idx="11"/>
          </p:nvPr>
        </p:nvSpPr>
        <p:spPr/>
        <p:txBody>
          <a:bodyPr/>
          <a:lstStyle/>
          <a:p>
            <a:r>
              <a:rPr lang="en-IN"/>
              <a:t>Multimodal Medical Image Fusion Using Discrete Fractional Wavelet Transform (DFR) with Non-subsampled Contourlet Transform (NSCT) Hybrid Fusion Algorithm</a:t>
            </a:r>
          </a:p>
        </p:txBody>
      </p:sp>
      <p:sp>
        <p:nvSpPr>
          <p:cNvPr id="6" name="Slide Number Placeholder 5">
            <a:extLst>
              <a:ext uri="{FF2B5EF4-FFF2-40B4-BE49-F238E27FC236}">
                <a16:creationId xmlns:a16="http://schemas.microsoft.com/office/drawing/2014/main" id="{E026A941-A6A9-47A9-8E7B-0D16C668FEBA}"/>
              </a:ext>
            </a:extLst>
          </p:cNvPr>
          <p:cNvSpPr>
            <a:spLocks noGrp="1"/>
          </p:cNvSpPr>
          <p:nvPr>
            <p:ph type="sldNum" sz="quarter" idx="12"/>
          </p:nvPr>
        </p:nvSpPr>
        <p:spPr/>
        <p:txBody>
          <a:bodyPr/>
          <a:lstStyle/>
          <a:p>
            <a:fld id="{36FE64B3-0767-4D0C-9ED3-41F5DF916619}" type="slidenum">
              <a:rPr lang="en-IN" smtClean="0"/>
              <a:t>‹#›</a:t>
            </a:fld>
            <a:endParaRPr lang="en-IN"/>
          </a:p>
        </p:txBody>
      </p:sp>
    </p:spTree>
    <p:extLst>
      <p:ext uri="{BB962C8B-B14F-4D97-AF65-F5344CB8AC3E}">
        <p14:creationId xmlns:p14="http://schemas.microsoft.com/office/powerpoint/2010/main" val="1650066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6EF27-ADE0-4C32-B2AE-EFE731D549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AB8EB9-6A50-4F87-BE58-6FABED723C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F20FFD-CDC6-4584-BE2E-DC0204643D27}"/>
              </a:ext>
            </a:extLst>
          </p:cNvPr>
          <p:cNvSpPr>
            <a:spLocks noGrp="1"/>
          </p:cNvSpPr>
          <p:nvPr>
            <p:ph type="dt" sz="half" idx="10"/>
          </p:nvPr>
        </p:nvSpPr>
        <p:spPr/>
        <p:txBody>
          <a:bodyPr/>
          <a:lstStyle/>
          <a:p>
            <a:fld id="{E742844D-4F49-431C-B90F-5CC649D6EFCC}" type="datetime1">
              <a:rPr lang="en-IN" smtClean="0"/>
              <a:t>28-07-2021</a:t>
            </a:fld>
            <a:endParaRPr lang="en-IN"/>
          </a:p>
        </p:txBody>
      </p:sp>
      <p:sp>
        <p:nvSpPr>
          <p:cNvPr id="5" name="Footer Placeholder 4">
            <a:extLst>
              <a:ext uri="{FF2B5EF4-FFF2-40B4-BE49-F238E27FC236}">
                <a16:creationId xmlns:a16="http://schemas.microsoft.com/office/drawing/2014/main" id="{35FF49F5-2C7A-4E9A-8FF6-8DDF50D24242}"/>
              </a:ext>
            </a:extLst>
          </p:cNvPr>
          <p:cNvSpPr>
            <a:spLocks noGrp="1"/>
          </p:cNvSpPr>
          <p:nvPr>
            <p:ph type="ftr" sz="quarter" idx="11"/>
          </p:nvPr>
        </p:nvSpPr>
        <p:spPr/>
        <p:txBody>
          <a:bodyPr/>
          <a:lstStyle/>
          <a:p>
            <a:r>
              <a:rPr lang="en-IN"/>
              <a:t>Multimodal Medical Image Fusion Using Discrete Fractional Wavelet Transform (DFR) with Non-subsampled Contourlet Transform (NSCT) Hybrid Fusion Algorithm</a:t>
            </a:r>
          </a:p>
        </p:txBody>
      </p:sp>
      <p:sp>
        <p:nvSpPr>
          <p:cNvPr id="6" name="Slide Number Placeholder 5">
            <a:extLst>
              <a:ext uri="{FF2B5EF4-FFF2-40B4-BE49-F238E27FC236}">
                <a16:creationId xmlns:a16="http://schemas.microsoft.com/office/drawing/2014/main" id="{BCB70C7E-21CD-4A60-840B-68D2FAAFA743}"/>
              </a:ext>
            </a:extLst>
          </p:cNvPr>
          <p:cNvSpPr>
            <a:spLocks noGrp="1"/>
          </p:cNvSpPr>
          <p:nvPr>
            <p:ph type="sldNum" sz="quarter" idx="12"/>
          </p:nvPr>
        </p:nvSpPr>
        <p:spPr/>
        <p:txBody>
          <a:bodyPr/>
          <a:lstStyle/>
          <a:p>
            <a:fld id="{36FE64B3-0767-4D0C-9ED3-41F5DF916619}" type="slidenum">
              <a:rPr lang="en-IN" smtClean="0"/>
              <a:t>‹#›</a:t>
            </a:fld>
            <a:endParaRPr lang="en-IN"/>
          </a:p>
        </p:txBody>
      </p:sp>
    </p:spTree>
    <p:extLst>
      <p:ext uri="{BB962C8B-B14F-4D97-AF65-F5344CB8AC3E}">
        <p14:creationId xmlns:p14="http://schemas.microsoft.com/office/powerpoint/2010/main" val="264062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635CE-02CD-4D5A-8E77-794877C596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177C94-5EDB-41BC-AD1F-61E5AE1EB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560308-DE96-4DD9-95EB-A90DE46B982A}"/>
              </a:ext>
            </a:extLst>
          </p:cNvPr>
          <p:cNvSpPr>
            <a:spLocks noGrp="1"/>
          </p:cNvSpPr>
          <p:nvPr>
            <p:ph type="dt" sz="half" idx="10"/>
          </p:nvPr>
        </p:nvSpPr>
        <p:spPr/>
        <p:txBody>
          <a:bodyPr/>
          <a:lstStyle/>
          <a:p>
            <a:fld id="{53B79F20-9DD9-4785-B8D6-A2F19DBBFA62}" type="datetime1">
              <a:rPr lang="en-IN" smtClean="0"/>
              <a:t>28-07-2021</a:t>
            </a:fld>
            <a:endParaRPr lang="en-IN"/>
          </a:p>
        </p:txBody>
      </p:sp>
      <p:sp>
        <p:nvSpPr>
          <p:cNvPr id="5" name="Footer Placeholder 4">
            <a:extLst>
              <a:ext uri="{FF2B5EF4-FFF2-40B4-BE49-F238E27FC236}">
                <a16:creationId xmlns:a16="http://schemas.microsoft.com/office/drawing/2014/main" id="{A42F66D4-FDEA-4AFF-9EF3-6E6373DC440E}"/>
              </a:ext>
            </a:extLst>
          </p:cNvPr>
          <p:cNvSpPr>
            <a:spLocks noGrp="1"/>
          </p:cNvSpPr>
          <p:nvPr>
            <p:ph type="ftr" sz="quarter" idx="11"/>
          </p:nvPr>
        </p:nvSpPr>
        <p:spPr/>
        <p:txBody>
          <a:bodyPr/>
          <a:lstStyle/>
          <a:p>
            <a:r>
              <a:rPr lang="en-IN"/>
              <a:t>Multimodal Medical Image Fusion Using Discrete Fractional Wavelet Transform (DFR) with Non-subsampled Contourlet Transform (NSCT) Hybrid Fusion Algorithm</a:t>
            </a:r>
          </a:p>
        </p:txBody>
      </p:sp>
      <p:sp>
        <p:nvSpPr>
          <p:cNvPr id="6" name="Slide Number Placeholder 5">
            <a:extLst>
              <a:ext uri="{FF2B5EF4-FFF2-40B4-BE49-F238E27FC236}">
                <a16:creationId xmlns:a16="http://schemas.microsoft.com/office/drawing/2014/main" id="{AB3686E8-F378-4623-B6AB-2BFEA43B48A9}"/>
              </a:ext>
            </a:extLst>
          </p:cNvPr>
          <p:cNvSpPr>
            <a:spLocks noGrp="1"/>
          </p:cNvSpPr>
          <p:nvPr>
            <p:ph type="sldNum" sz="quarter" idx="12"/>
          </p:nvPr>
        </p:nvSpPr>
        <p:spPr/>
        <p:txBody>
          <a:bodyPr/>
          <a:lstStyle/>
          <a:p>
            <a:fld id="{36FE64B3-0767-4D0C-9ED3-41F5DF916619}" type="slidenum">
              <a:rPr lang="en-IN" smtClean="0"/>
              <a:t>‹#›</a:t>
            </a:fld>
            <a:endParaRPr lang="en-IN"/>
          </a:p>
        </p:txBody>
      </p:sp>
    </p:spTree>
    <p:extLst>
      <p:ext uri="{BB962C8B-B14F-4D97-AF65-F5344CB8AC3E}">
        <p14:creationId xmlns:p14="http://schemas.microsoft.com/office/powerpoint/2010/main" val="1474126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290B-5DAF-4486-9D41-6C7558CCA0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30EFA3-A94A-43AA-B153-C1E55E3F68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F58852-C2D1-4CF1-838A-A6CE9C9F69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2BA864-B607-4344-A2FB-4D321BE232A2}"/>
              </a:ext>
            </a:extLst>
          </p:cNvPr>
          <p:cNvSpPr>
            <a:spLocks noGrp="1"/>
          </p:cNvSpPr>
          <p:nvPr>
            <p:ph type="dt" sz="half" idx="10"/>
          </p:nvPr>
        </p:nvSpPr>
        <p:spPr/>
        <p:txBody>
          <a:bodyPr/>
          <a:lstStyle/>
          <a:p>
            <a:fld id="{DE89F7D0-82E6-4CE2-B47D-0731322A8BFF}" type="datetime1">
              <a:rPr lang="en-IN" smtClean="0"/>
              <a:t>28-07-2021</a:t>
            </a:fld>
            <a:endParaRPr lang="en-IN"/>
          </a:p>
        </p:txBody>
      </p:sp>
      <p:sp>
        <p:nvSpPr>
          <p:cNvPr id="6" name="Footer Placeholder 5">
            <a:extLst>
              <a:ext uri="{FF2B5EF4-FFF2-40B4-BE49-F238E27FC236}">
                <a16:creationId xmlns:a16="http://schemas.microsoft.com/office/drawing/2014/main" id="{C0F26FEB-9418-4F34-B204-3D0C9F806776}"/>
              </a:ext>
            </a:extLst>
          </p:cNvPr>
          <p:cNvSpPr>
            <a:spLocks noGrp="1"/>
          </p:cNvSpPr>
          <p:nvPr>
            <p:ph type="ftr" sz="quarter" idx="11"/>
          </p:nvPr>
        </p:nvSpPr>
        <p:spPr/>
        <p:txBody>
          <a:bodyPr/>
          <a:lstStyle/>
          <a:p>
            <a:r>
              <a:rPr lang="en-IN"/>
              <a:t>Multimodal Medical Image Fusion Using Discrete Fractional Wavelet Transform (DFR) with Non-subsampled Contourlet Transform (NSCT) Hybrid Fusion Algorithm</a:t>
            </a:r>
          </a:p>
        </p:txBody>
      </p:sp>
      <p:sp>
        <p:nvSpPr>
          <p:cNvPr id="7" name="Slide Number Placeholder 6">
            <a:extLst>
              <a:ext uri="{FF2B5EF4-FFF2-40B4-BE49-F238E27FC236}">
                <a16:creationId xmlns:a16="http://schemas.microsoft.com/office/drawing/2014/main" id="{798782DB-BFD8-43C5-909B-6A033BB1BDDA}"/>
              </a:ext>
            </a:extLst>
          </p:cNvPr>
          <p:cNvSpPr>
            <a:spLocks noGrp="1"/>
          </p:cNvSpPr>
          <p:nvPr>
            <p:ph type="sldNum" sz="quarter" idx="12"/>
          </p:nvPr>
        </p:nvSpPr>
        <p:spPr/>
        <p:txBody>
          <a:bodyPr/>
          <a:lstStyle/>
          <a:p>
            <a:fld id="{36FE64B3-0767-4D0C-9ED3-41F5DF916619}" type="slidenum">
              <a:rPr lang="en-IN" smtClean="0"/>
              <a:t>‹#›</a:t>
            </a:fld>
            <a:endParaRPr lang="en-IN"/>
          </a:p>
        </p:txBody>
      </p:sp>
    </p:spTree>
    <p:extLst>
      <p:ext uri="{BB962C8B-B14F-4D97-AF65-F5344CB8AC3E}">
        <p14:creationId xmlns:p14="http://schemas.microsoft.com/office/powerpoint/2010/main" val="226201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1E0EE-BBBB-4238-B1F4-B237AFF972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1A4771-6960-4177-AA72-853C5480D0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FE9352-D1D1-4145-8D42-1C8B92B701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D59C42-7831-47EA-8F8B-6B81A49FCD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B47944-7F33-42FC-A27A-5BBAE97E7F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3992B3-EF5D-4073-83A6-A6EEDA7ECA52}"/>
              </a:ext>
            </a:extLst>
          </p:cNvPr>
          <p:cNvSpPr>
            <a:spLocks noGrp="1"/>
          </p:cNvSpPr>
          <p:nvPr>
            <p:ph type="dt" sz="half" idx="10"/>
          </p:nvPr>
        </p:nvSpPr>
        <p:spPr/>
        <p:txBody>
          <a:bodyPr/>
          <a:lstStyle/>
          <a:p>
            <a:fld id="{84830447-2EEC-416C-81EB-7C15CC167B45}" type="datetime1">
              <a:rPr lang="en-IN" smtClean="0"/>
              <a:t>28-07-2021</a:t>
            </a:fld>
            <a:endParaRPr lang="en-IN"/>
          </a:p>
        </p:txBody>
      </p:sp>
      <p:sp>
        <p:nvSpPr>
          <p:cNvPr id="8" name="Footer Placeholder 7">
            <a:extLst>
              <a:ext uri="{FF2B5EF4-FFF2-40B4-BE49-F238E27FC236}">
                <a16:creationId xmlns:a16="http://schemas.microsoft.com/office/drawing/2014/main" id="{C19C1CA8-5A2B-4DCA-9C8A-CD49878E9791}"/>
              </a:ext>
            </a:extLst>
          </p:cNvPr>
          <p:cNvSpPr>
            <a:spLocks noGrp="1"/>
          </p:cNvSpPr>
          <p:nvPr>
            <p:ph type="ftr" sz="quarter" idx="11"/>
          </p:nvPr>
        </p:nvSpPr>
        <p:spPr/>
        <p:txBody>
          <a:bodyPr/>
          <a:lstStyle/>
          <a:p>
            <a:r>
              <a:rPr lang="en-IN"/>
              <a:t>Multimodal Medical Image Fusion Using Discrete Fractional Wavelet Transform (DFR) with Non-subsampled Contourlet Transform (NSCT) Hybrid Fusion Algorithm</a:t>
            </a:r>
          </a:p>
        </p:txBody>
      </p:sp>
      <p:sp>
        <p:nvSpPr>
          <p:cNvPr id="9" name="Slide Number Placeholder 8">
            <a:extLst>
              <a:ext uri="{FF2B5EF4-FFF2-40B4-BE49-F238E27FC236}">
                <a16:creationId xmlns:a16="http://schemas.microsoft.com/office/drawing/2014/main" id="{A8A0F686-0834-43F6-92D1-FF8C7180828B}"/>
              </a:ext>
            </a:extLst>
          </p:cNvPr>
          <p:cNvSpPr>
            <a:spLocks noGrp="1"/>
          </p:cNvSpPr>
          <p:nvPr>
            <p:ph type="sldNum" sz="quarter" idx="12"/>
          </p:nvPr>
        </p:nvSpPr>
        <p:spPr/>
        <p:txBody>
          <a:bodyPr/>
          <a:lstStyle/>
          <a:p>
            <a:fld id="{36FE64B3-0767-4D0C-9ED3-41F5DF916619}" type="slidenum">
              <a:rPr lang="en-IN" smtClean="0"/>
              <a:t>‹#›</a:t>
            </a:fld>
            <a:endParaRPr lang="en-IN"/>
          </a:p>
        </p:txBody>
      </p:sp>
    </p:spTree>
    <p:extLst>
      <p:ext uri="{BB962C8B-B14F-4D97-AF65-F5344CB8AC3E}">
        <p14:creationId xmlns:p14="http://schemas.microsoft.com/office/powerpoint/2010/main" val="2212248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688A-BBC9-48DA-81A9-C9A22A16A4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F6A4B3-95D1-4B74-AAE3-CADE83762EA2}"/>
              </a:ext>
            </a:extLst>
          </p:cNvPr>
          <p:cNvSpPr>
            <a:spLocks noGrp="1"/>
          </p:cNvSpPr>
          <p:nvPr>
            <p:ph type="dt" sz="half" idx="10"/>
          </p:nvPr>
        </p:nvSpPr>
        <p:spPr/>
        <p:txBody>
          <a:bodyPr/>
          <a:lstStyle/>
          <a:p>
            <a:fld id="{A32D726F-4570-4BD6-98CA-67B20F26F300}" type="datetime1">
              <a:rPr lang="en-IN" smtClean="0"/>
              <a:t>28-07-2021</a:t>
            </a:fld>
            <a:endParaRPr lang="en-IN"/>
          </a:p>
        </p:txBody>
      </p:sp>
      <p:sp>
        <p:nvSpPr>
          <p:cNvPr id="4" name="Footer Placeholder 3">
            <a:extLst>
              <a:ext uri="{FF2B5EF4-FFF2-40B4-BE49-F238E27FC236}">
                <a16:creationId xmlns:a16="http://schemas.microsoft.com/office/drawing/2014/main" id="{A0612FF3-4962-44BC-A41F-9300E88CEDB2}"/>
              </a:ext>
            </a:extLst>
          </p:cNvPr>
          <p:cNvSpPr>
            <a:spLocks noGrp="1"/>
          </p:cNvSpPr>
          <p:nvPr>
            <p:ph type="ftr" sz="quarter" idx="11"/>
          </p:nvPr>
        </p:nvSpPr>
        <p:spPr/>
        <p:txBody>
          <a:bodyPr/>
          <a:lstStyle/>
          <a:p>
            <a:r>
              <a:rPr lang="en-IN"/>
              <a:t>Multimodal Medical Image Fusion Using Discrete Fractional Wavelet Transform (DFR) with Non-subsampled Contourlet Transform (NSCT) Hybrid Fusion Algorithm</a:t>
            </a:r>
          </a:p>
        </p:txBody>
      </p:sp>
      <p:sp>
        <p:nvSpPr>
          <p:cNvPr id="5" name="Slide Number Placeholder 4">
            <a:extLst>
              <a:ext uri="{FF2B5EF4-FFF2-40B4-BE49-F238E27FC236}">
                <a16:creationId xmlns:a16="http://schemas.microsoft.com/office/drawing/2014/main" id="{5E1455AE-7BEA-4A1E-9A4B-33D188E1E122}"/>
              </a:ext>
            </a:extLst>
          </p:cNvPr>
          <p:cNvSpPr>
            <a:spLocks noGrp="1"/>
          </p:cNvSpPr>
          <p:nvPr>
            <p:ph type="sldNum" sz="quarter" idx="12"/>
          </p:nvPr>
        </p:nvSpPr>
        <p:spPr/>
        <p:txBody>
          <a:bodyPr/>
          <a:lstStyle/>
          <a:p>
            <a:fld id="{36FE64B3-0767-4D0C-9ED3-41F5DF916619}" type="slidenum">
              <a:rPr lang="en-IN" smtClean="0"/>
              <a:t>‹#›</a:t>
            </a:fld>
            <a:endParaRPr lang="en-IN"/>
          </a:p>
        </p:txBody>
      </p:sp>
    </p:spTree>
    <p:extLst>
      <p:ext uri="{BB962C8B-B14F-4D97-AF65-F5344CB8AC3E}">
        <p14:creationId xmlns:p14="http://schemas.microsoft.com/office/powerpoint/2010/main" val="3844680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9BC58-B284-45A2-8A80-2882B81E36CC}"/>
              </a:ext>
            </a:extLst>
          </p:cNvPr>
          <p:cNvSpPr>
            <a:spLocks noGrp="1"/>
          </p:cNvSpPr>
          <p:nvPr>
            <p:ph type="dt" sz="half" idx="10"/>
          </p:nvPr>
        </p:nvSpPr>
        <p:spPr/>
        <p:txBody>
          <a:bodyPr/>
          <a:lstStyle/>
          <a:p>
            <a:fld id="{5F848B3F-9FD3-4140-AED8-1077839DBB46}" type="datetime1">
              <a:rPr lang="en-IN" smtClean="0"/>
              <a:t>28-07-2021</a:t>
            </a:fld>
            <a:endParaRPr lang="en-IN"/>
          </a:p>
        </p:txBody>
      </p:sp>
      <p:sp>
        <p:nvSpPr>
          <p:cNvPr id="3" name="Footer Placeholder 2">
            <a:extLst>
              <a:ext uri="{FF2B5EF4-FFF2-40B4-BE49-F238E27FC236}">
                <a16:creationId xmlns:a16="http://schemas.microsoft.com/office/drawing/2014/main" id="{FC4EBE28-A72E-46ED-ABDB-56F521EC9252}"/>
              </a:ext>
            </a:extLst>
          </p:cNvPr>
          <p:cNvSpPr>
            <a:spLocks noGrp="1"/>
          </p:cNvSpPr>
          <p:nvPr>
            <p:ph type="ftr" sz="quarter" idx="11"/>
          </p:nvPr>
        </p:nvSpPr>
        <p:spPr/>
        <p:txBody>
          <a:bodyPr/>
          <a:lstStyle/>
          <a:p>
            <a:r>
              <a:rPr lang="en-IN"/>
              <a:t>Multimodal Medical Image Fusion Using Discrete Fractional Wavelet Transform (DFR) with Non-subsampled Contourlet Transform (NSCT) Hybrid Fusion Algorithm</a:t>
            </a:r>
          </a:p>
        </p:txBody>
      </p:sp>
      <p:sp>
        <p:nvSpPr>
          <p:cNvPr id="4" name="Slide Number Placeholder 3">
            <a:extLst>
              <a:ext uri="{FF2B5EF4-FFF2-40B4-BE49-F238E27FC236}">
                <a16:creationId xmlns:a16="http://schemas.microsoft.com/office/drawing/2014/main" id="{1BB96D7A-F839-4578-A598-E9A15A94CFDE}"/>
              </a:ext>
            </a:extLst>
          </p:cNvPr>
          <p:cNvSpPr>
            <a:spLocks noGrp="1"/>
          </p:cNvSpPr>
          <p:nvPr>
            <p:ph type="sldNum" sz="quarter" idx="12"/>
          </p:nvPr>
        </p:nvSpPr>
        <p:spPr/>
        <p:txBody>
          <a:bodyPr/>
          <a:lstStyle/>
          <a:p>
            <a:fld id="{36FE64B3-0767-4D0C-9ED3-41F5DF916619}" type="slidenum">
              <a:rPr lang="en-IN" smtClean="0"/>
              <a:t>‹#›</a:t>
            </a:fld>
            <a:endParaRPr lang="en-IN"/>
          </a:p>
        </p:txBody>
      </p:sp>
    </p:spTree>
    <p:extLst>
      <p:ext uri="{BB962C8B-B14F-4D97-AF65-F5344CB8AC3E}">
        <p14:creationId xmlns:p14="http://schemas.microsoft.com/office/powerpoint/2010/main" val="3381228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B245-4F31-49FC-BFEE-217089094F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A0A646-4F4F-40B7-A995-8DF6479FA7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01A10B-50FB-411B-BD14-29C118456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90FD6F-4721-467E-B851-A724F9AD3F82}"/>
              </a:ext>
            </a:extLst>
          </p:cNvPr>
          <p:cNvSpPr>
            <a:spLocks noGrp="1"/>
          </p:cNvSpPr>
          <p:nvPr>
            <p:ph type="dt" sz="half" idx="10"/>
          </p:nvPr>
        </p:nvSpPr>
        <p:spPr/>
        <p:txBody>
          <a:bodyPr/>
          <a:lstStyle/>
          <a:p>
            <a:fld id="{31286E63-3BC8-4361-A25B-8C18F4A5E609}" type="datetime1">
              <a:rPr lang="en-IN" smtClean="0"/>
              <a:t>28-07-2021</a:t>
            </a:fld>
            <a:endParaRPr lang="en-IN"/>
          </a:p>
        </p:txBody>
      </p:sp>
      <p:sp>
        <p:nvSpPr>
          <p:cNvPr id="6" name="Footer Placeholder 5">
            <a:extLst>
              <a:ext uri="{FF2B5EF4-FFF2-40B4-BE49-F238E27FC236}">
                <a16:creationId xmlns:a16="http://schemas.microsoft.com/office/drawing/2014/main" id="{30B3AB7D-68E4-4F8F-BF9F-440470ACFF51}"/>
              </a:ext>
            </a:extLst>
          </p:cNvPr>
          <p:cNvSpPr>
            <a:spLocks noGrp="1"/>
          </p:cNvSpPr>
          <p:nvPr>
            <p:ph type="ftr" sz="quarter" idx="11"/>
          </p:nvPr>
        </p:nvSpPr>
        <p:spPr/>
        <p:txBody>
          <a:bodyPr/>
          <a:lstStyle/>
          <a:p>
            <a:r>
              <a:rPr lang="en-IN"/>
              <a:t>Multimodal Medical Image Fusion Using Discrete Fractional Wavelet Transform (DFR) with Non-subsampled Contourlet Transform (NSCT) Hybrid Fusion Algorithm</a:t>
            </a:r>
          </a:p>
        </p:txBody>
      </p:sp>
      <p:sp>
        <p:nvSpPr>
          <p:cNvPr id="7" name="Slide Number Placeholder 6">
            <a:extLst>
              <a:ext uri="{FF2B5EF4-FFF2-40B4-BE49-F238E27FC236}">
                <a16:creationId xmlns:a16="http://schemas.microsoft.com/office/drawing/2014/main" id="{EC09FD8F-88C3-462C-B192-6956E2BF93D8}"/>
              </a:ext>
            </a:extLst>
          </p:cNvPr>
          <p:cNvSpPr>
            <a:spLocks noGrp="1"/>
          </p:cNvSpPr>
          <p:nvPr>
            <p:ph type="sldNum" sz="quarter" idx="12"/>
          </p:nvPr>
        </p:nvSpPr>
        <p:spPr/>
        <p:txBody>
          <a:bodyPr/>
          <a:lstStyle/>
          <a:p>
            <a:fld id="{36FE64B3-0767-4D0C-9ED3-41F5DF916619}" type="slidenum">
              <a:rPr lang="en-IN" smtClean="0"/>
              <a:t>‹#›</a:t>
            </a:fld>
            <a:endParaRPr lang="en-IN"/>
          </a:p>
        </p:txBody>
      </p:sp>
    </p:spTree>
    <p:extLst>
      <p:ext uri="{BB962C8B-B14F-4D97-AF65-F5344CB8AC3E}">
        <p14:creationId xmlns:p14="http://schemas.microsoft.com/office/powerpoint/2010/main" val="2649996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31443-2A71-475B-8CE2-EFB31FC690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917DB3-B1E6-44A7-B95D-E8C7E0A3CF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F47DC5-92F3-4D5B-98C9-F56505454A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7ACCA-8E28-4916-AD04-AC2952787C06}"/>
              </a:ext>
            </a:extLst>
          </p:cNvPr>
          <p:cNvSpPr>
            <a:spLocks noGrp="1"/>
          </p:cNvSpPr>
          <p:nvPr>
            <p:ph type="dt" sz="half" idx="10"/>
          </p:nvPr>
        </p:nvSpPr>
        <p:spPr/>
        <p:txBody>
          <a:bodyPr/>
          <a:lstStyle/>
          <a:p>
            <a:fld id="{7EC3465B-0DC2-4375-9016-40DC8F67D100}" type="datetime1">
              <a:rPr lang="en-IN" smtClean="0"/>
              <a:t>28-07-2021</a:t>
            </a:fld>
            <a:endParaRPr lang="en-IN"/>
          </a:p>
        </p:txBody>
      </p:sp>
      <p:sp>
        <p:nvSpPr>
          <p:cNvPr id="6" name="Footer Placeholder 5">
            <a:extLst>
              <a:ext uri="{FF2B5EF4-FFF2-40B4-BE49-F238E27FC236}">
                <a16:creationId xmlns:a16="http://schemas.microsoft.com/office/drawing/2014/main" id="{1B506F9E-95BF-46E7-8037-4325B484E66E}"/>
              </a:ext>
            </a:extLst>
          </p:cNvPr>
          <p:cNvSpPr>
            <a:spLocks noGrp="1"/>
          </p:cNvSpPr>
          <p:nvPr>
            <p:ph type="ftr" sz="quarter" idx="11"/>
          </p:nvPr>
        </p:nvSpPr>
        <p:spPr/>
        <p:txBody>
          <a:bodyPr/>
          <a:lstStyle/>
          <a:p>
            <a:r>
              <a:rPr lang="en-IN"/>
              <a:t>Multimodal Medical Image Fusion Using Discrete Fractional Wavelet Transform (DFR) with Non-subsampled Contourlet Transform (NSCT) Hybrid Fusion Algorithm</a:t>
            </a:r>
          </a:p>
        </p:txBody>
      </p:sp>
      <p:sp>
        <p:nvSpPr>
          <p:cNvPr id="7" name="Slide Number Placeholder 6">
            <a:extLst>
              <a:ext uri="{FF2B5EF4-FFF2-40B4-BE49-F238E27FC236}">
                <a16:creationId xmlns:a16="http://schemas.microsoft.com/office/drawing/2014/main" id="{9807BF59-8CA1-4A2C-9809-DAFAFA1A2010}"/>
              </a:ext>
            </a:extLst>
          </p:cNvPr>
          <p:cNvSpPr>
            <a:spLocks noGrp="1"/>
          </p:cNvSpPr>
          <p:nvPr>
            <p:ph type="sldNum" sz="quarter" idx="12"/>
          </p:nvPr>
        </p:nvSpPr>
        <p:spPr/>
        <p:txBody>
          <a:bodyPr/>
          <a:lstStyle/>
          <a:p>
            <a:fld id="{36FE64B3-0767-4D0C-9ED3-41F5DF916619}" type="slidenum">
              <a:rPr lang="en-IN" smtClean="0"/>
              <a:t>‹#›</a:t>
            </a:fld>
            <a:endParaRPr lang="en-IN"/>
          </a:p>
        </p:txBody>
      </p:sp>
    </p:spTree>
    <p:extLst>
      <p:ext uri="{BB962C8B-B14F-4D97-AF65-F5344CB8AC3E}">
        <p14:creationId xmlns:p14="http://schemas.microsoft.com/office/powerpoint/2010/main" val="782098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BCEC23-A8BA-49C2-8992-CC24EACEC5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297ADD-1828-45B7-936D-99A129F035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B3EFA9-D5AB-4327-9DF0-19CDB84FC1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005776-7D77-44FA-BADF-389120D0B330}" type="datetime1">
              <a:rPr lang="en-IN" smtClean="0"/>
              <a:t>28-07-2021</a:t>
            </a:fld>
            <a:endParaRPr lang="en-IN"/>
          </a:p>
        </p:txBody>
      </p:sp>
      <p:sp>
        <p:nvSpPr>
          <p:cNvPr id="5" name="Footer Placeholder 4">
            <a:extLst>
              <a:ext uri="{FF2B5EF4-FFF2-40B4-BE49-F238E27FC236}">
                <a16:creationId xmlns:a16="http://schemas.microsoft.com/office/drawing/2014/main" id="{8352EA76-F220-493C-8F5F-371C3FDBB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Multimodal Medical Image Fusion Using Discrete Fractional Wavelet Transform (DFR) with Non-subsampled Contourlet Transform (NSCT) Hybrid Fusion Algorithm</a:t>
            </a:r>
          </a:p>
        </p:txBody>
      </p:sp>
      <p:sp>
        <p:nvSpPr>
          <p:cNvPr id="6" name="Slide Number Placeholder 5">
            <a:extLst>
              <a:ext uri="{FF2B5EF4-FFF2-40B4-BE49-F238E27FC236}">
                <a16:creationId xmlns:a16="http://schemas.microsoft.com/office/drawing/2014/main" id="{D1EFBF12-011D-4161-95D3-BA677E6E5A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4B3-0767-4D0C-9ED3-41F5DF916619}" type="slidenum">
              <a:rPr lang="en-IN" smtClean="0"/>
              <a:t>‹#›</a:t>
            </a:fld>
            <a:endParaRPr lang="en-IN"/>
          </a:p>
        </p:txBody>
      </p:sp>
    </p:spTree>
    <p:extLst>
      <p:ext uri="{BB962C8B-B14F-4D97-AF65-F5344CB8AC3E}">
        <p14:creationId xmlns:p14="http://schemas.microsoft.com/office/powerpoint/2010/main" val="2804040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2.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2927AF-1609-411D-B690-7D0C910C83F2}"/>
              </a:ext>
            </a:extLst>
          </p:cNvPr>
          <p:cNvSpPr>
            <a:spLocks noGrp="1"/>
          </p:cNvSpPr>
          <p:nvPr>
            <p:ph type="sldNum" sz="quarter" idx="12"/>
          </p:nvPr>
        </p:nvSpPr>
        <p:spPr/>
        <p:txBody>
          <a:bodyPr/>
          <a:lstStyle/>
          <a:p>
            <a:fld id="{36FE64B3-0767-4D0C-9ED3-41F5DF916619}" type="slidenum">
              <a:rPr lang="en-IN" smtClean="0"/>
              <a:t>1</a:t>
            </a:fld>
            <a:endParaRPr lang="en-IN"/>
          </a:p>
        </p:txBody>
      </p:sp>
      <p:sp>
        <p:nvSpPr>
          <p:cNvPr id="3" name="Title 1">
            <a:extLst>
              <a:ext uri="{FF2B5EF4-FFF2-40B4-BE49-F238E27FC236}">
                <a16:creationId xmlns:a16="http://schemas.microsoft.com/office/drawing/2014/main" id="{2632AB14-92D0-4379-90A7-E43712003341}"/>
              </a:ext>
            </a:extLst>
          </p:cNvPr>
          <p:cNvSpPr txBox="1">
            <a:spLocks/>
          </p:cNvSpPr>
          <p:nvPr/>
        </p:nvSpPr>
        <p:spPr>
          <a:xfrm>
            <a:off x="747694" y="1723635"/>
            <a:ext cx="10696612" cy="2039133"/>
          </a:xfrm>
          <a:prstGeom prst="rect">
            <a:avLst/>
          </a:prstGeom>
        </p:spPr>
        <p:txBody>
          <a:bodyPr vert="horz" lIns="91440" tIns="45720" rIns="91440" bIns="45720" rtlCol="0" anchor="b">
            <a:noAutofit/>
          </a:bodyPr>
          <a:lstStyle/>
          <a:p>
            <a:pPr algn="ctr" defTabSz="914400">
              <a:lnSpc>
                <a:spcPct val="90000"/>
              </a:lnSpc>
              <a:spcBef>
                <a:spcPct val="0"/>
              </a:spcBef>
              <a:defRPr/>
            </a:pPr>
            <a:endParaRPr lang="en-IN" sz="28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ctr" defTabSz="914400">
              <a:lnSpc>
                <a:spcPct val="90000"/>
              </a:lnSpc>
              <a:spcBef>
                <a:spcPct val="0"/>
              </a:spcBef>
              <a:defRPr/>
            </a:pPr>
            <a:endParaRPr lang="en-IN" sz="28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gn="ctr" defTabSz="914400">
              <a:lnSpc>
                <a:spcPct val="90000"/>
              </a:lnSpc>
              <a:spcBef>
                <a:spcPct val="0"/>
              </a:spcBef>
              <a:defRPr/>
            </a:pPr>
            <a:endParaRPr lang="en-IN" sz="28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ctr" defTabSz="914400">
              <a:lnSpc>
                <a:spcPct val="90000"/>
              </a:lnSpc>
              <a:spcBef>
                <a:spcPct val="0"/>
              </a:spcBef>
              <a:defRPr/>
            </a:pPr>
            <a:endParaRPr lang="en-IN" sz="28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gn="ctr" defTabSz="914400">
              <a:lnSpc>
                <a:spcPct val="90000"/>
              </a:lnSpc>
              <a:spcBef>
                <a:spcPct val="0"/>
              </a:spcBef>
              <a:defRPr/>
            </a:pPr>
            <a:endParaRPr lang="en-IN" sz="28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ctr" defTabSz="914400">
              <a:lnSpc>
                <a:spcPct val="90000"/>
              </a:lnSpc>
              <a:spcBef>
                <a:spcPct val="0"/>
              </a:spcBef>
              <a:defRPr/>
            </a:pPr>
            <a:r>
              <a:rPr lang="en-IN" sz="2800" b="1">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Multimodal Medical Image Fusion Using Discrete Wavelet Transform (DWT) with Non-subsampled Contourlet Transform (NSCT) Hybrid Fusion Algorithm</a:t>
            </a:r>
          </a:p>
          <a:p>
            <a:pPr algn="ctr" defTabSz="914400">
              <a:lnSpc>
                <a:spcPct val="90000"/>
              </a:lnSpc>
              <a:spcBef>
                <a:spcPct val="0"/>
              </a:spcBef>
              <a:defRPr/>
            </a:pPr>
            <a:endParaRPr lang="en-IN" sz="2800" b="1">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algn="ctr" defTabSz="914400">
              <a:lnSpc>
                <a:spcPct val="90000"/>
              </a:lnSpc>
              <a:spcBef>
                <a:spcPct val="0"/>
              </a:spcBef>
              <a:defRPr/>
            </a:pPr>
            <a:r>
              <a:rPr kumimoji="0" lang="en-IN" sz="2800" b="1" i="0" u="none" strike="noStrike" kern="1200" cap="none" spc="0" normalizeH="0" baseline="0" noProof="0">
                <a:ln>
                  <a:noFill/>
                </a:ln>
                <a:solidFill>
                  <a:srgbClr val="C00000"/>
                </a:solidFill>
                <a:uLnTx/>
                <a:uFillTx/>
                <a:latin typeface="Calibri" panose="020F0502020204030204" pitchFamily="34" charset="0"/>
                <a:ea typeface="+mj-ea"/>
                <a:cs typeface="Times New Roman" panose="02020603050405020304" pitchFamily="18" charset="0"/>
              </a:rPr>
              <a:t>Batch-D3</a:t>
            </a:r>
            <a:endParaRPr kumimoji="0" lang="en-US" sz="5400" b="0" i="0" u="none" strike="noStrike" kern="1200" cap="none" spc="0" normalizeH="0" baseline="0" noProof="0">
              <a:ln>
                <a:noFill/>
              </a:ln>
              <a:solidFill>
                <a:srgbClr val="FF0000"/>
              </a:solidFill>
              <a:effectLst/>
              <a:uLnTx/>
              <a:uFillTx/>
              <a:latin typeface="Tw Cen MT" pitchFamily="34" charset="0"/>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IN" sz="1400" b="0" i="0" u="none" strike="noStrike" kern="1200" cap="none" spc="0" normalizeH="0" baseline="0" noProof="0">
              <a:ln>
                <a:noFill/>
              </a:ln>
              <a:effectLst/>
              <a:uLnTx/>
              <a:uFillTx/>
              <a:latin typeface="Tw Cen MT" pitchFamily="34" charset="0"/>
              <a:ea typeface="+mj-ea"/>
              <a:cs typeface="+mj-cs"/>
            </a:endParaRPr>
          </a:p>
        </p:txBody>
      </p:sp>
      <p:sp>
        <p:nvSpPr>
          <p:cNvPr id="4" name="Subtitle 2">
            <a:extLst>
              <a:ext uri="{FF2B5EF4-FFF2-40B4-BE49-F238E27FC236}">
                <a16:creationId xmlns:a16="http://schemas.microsoft.com/office/drawing/2014/main" id="{6F46498E-AC7B-4AB7-9320-236FA8E84CCE}"/>
              </a:ext>
            </a:extLst>
          </p:cNvPr>
          <p:cNvSpPr txBox="1">
            <a:spLocks/>
          </p:cNvSpPr>
          <p:nvPr/>
        </p:nvSpPr>
        <p:spPr>
          <a:xfrm>
            <a:off x="457200" y="4114798"/>
            <a:ext cx="5134012" cy="1857388"/>
          </a:xfrm>
          <a:prstGeom prst="rect">
            <a:avLst/>
          </a:prstGeom>
        </p:spPr>
        <p:txBody>
          <a:bodyPr vert="horz" lIns="91440" tIns="45720" rIns="91440" bIns="45720" rtlCol="0">
            <a:normAutofit fontScale="55000" lnSpcReduction="20000"/>
          </a:bodyPr>
          <a:lstStyle/>
          <a:p>
            <a:pPr>
              <a:lnSpc>
                <a:spcPct val="90000"/>
              </a:lnSpc>
              <a:spcBef>
                <a:spcPts val="1000"/>
              </a:spcBef>
              <a:buFont typeface="Arial" panose="020B0604020202020204" pitchFamily="34" charset="0"/>
              <a:buNone/>
              <a:defRPr/>
            </a:pPr>
            <a:r>
              <a:rPr lang="en-US" sz="3200">
                <a:solidFill>
                  <a:srgbClr val="002060"/>
                </a:solidFill>
                <a:latin typeface="Tw Cen MT" pitchFamily="34" charset="0"/>
              </a:rPr>
              <a:t>V.SATYANARAYANA</a:t>
            </a:r>
          </a:p>
          <a:p>
            <a:pPr>
              <a:lnSpc>
                <a:spcPct val="90000"/>
              </a:lnSpc>
              <a:spcBef>
                <a:spcPts val="1000"/>
              </a:spcBef>
              <a:buFont typeface="Arial" panose="020B0604020202020204" pitchFamily="34" charset="0"/>
              <a:buNone/>
              <a:defRPr/>
            </a:pPr>
            <a:r>
              <a:rPr lang="en-US" sz="3200">
                <a:solidFill>
                  <a:srgbClr val="002060"/>
                </a:solidFill>
                <a:latin typeface="Tw Cen MT" pitchFamily="34" charset="0"/>
              </a:rPr>
              <a:t>Associate Professor &amp; Head</a:t>
            </a:r>
          </a:p>
          <a:p>
            <a:pPr>
              <a:lnSpc>
                <a:spcPct val="90000"/>
              </a:lnSpc>
              <a:spcBef>
                <a:spcPts val="1000"/>
              </a:spcBef>
              <a:buFont typeface="Arial" panose="020B0604020202020204" pitchFamily="34" charset="0"/>
              <a:buNone/>
              <a:defRPr/>
            </a:pPr>
            <a:r>
              <a:rPr lang="en-US" sz="3200">
                <a:solidFill>
                  <a:srgbClr val="002060"/>
                </a:solidFill>
                <a:latin typeface="Tw Cen MT" pitchFamily="34" charset="0"/>
              </a:rPr>
              <a:t>Department of Electronics and Communication Engineering</a:t>
            </a:r>
            <a:endParaRPr lang="en-IN" sz="3200">
              <a:solidFill>
                <a:srgbClr val="002060"/>
              </a:solidFill>
              <a:latin typeface="Tw Cen MT" pitchFamily="34" charset="0"/>
            </a:endParaRPr>
          </a:p>
          <a:p>
            <a:pPr>
              <a:lnSpc>
                <a:spcPct val="90000"/>
              </a:lnSpc>
              <a:spcBef>
                <a:spcPts val="1000"/>
              </a:spcBef>
              <a:buFont typeface="Arial" panose="020B0604020202020204" pitchFamily="34" charset="0"/>
              <a:buNone/>
              <a:defRPr/>
            </a:pPr>
            <a:r>
              <a:rPr lang="en-IN" sz="3200">
                <a:solidFill>
                  <a:srgbClr val="002060"/>
                </a:solidFill>
                <a:latin typeface="Tw Cen MT" pitchFamily="34" charset="0"/>
              </a:rPr>
              <a:t>Aditya Engineering College (A)</a:t>
            </a:r>
          </a:p>
          <a:p>
            <a:pPr>
              <a:lnSpc>
                <a:spcPct val="90000"/>
              </a:lnSpc>
              <a:spcBef>
                <a:spcPts val="1000"/>
              </a:spcBef>
              <a:buFont typeface="Arial" panose="020B0604020202020204" pitchFamily="34" charset="0"/>
              <a:buNone/>
              <a:defRPr/>
            </a:pPr>
            <a:r>
              <a:rPr lang="en-IN" sz="3200">
                <a:solidFill>
                  <a:srgbClr val="002060"/>
                </a:solidFill>
                <a:latin typeface="Tw Cen MT" pitchFamily="34" charset="0"/>
              </a:rPr>
              <a:t>Email: hod_ece2@aec.edu.in</a:t>
            </a:r>
          </a:p>
        </p:txBody>
      </p:sp>
      <p:sp>
        <p:nvSpPr>
          <p:cNvPr id="5" name="Subtitle 2">
            <a:extLst>
              <a:ext uri="{FF2B5EF4-FFF2-40B4-BE49-F238E27FC236}">
                <a16:creationId xmlns:a16="http://schemas.microsoft.com/office/drawing/2014/main" id="{0BDC940E-6848-4395-9E3C-60F4D957F2BD}"/>
              </a:ext>
            </a:extLst>
          </p:cNvPr>
          <p:cNvSpPr txBox="1">
            <a:spLocks/>
          </p:cNvSpPr>
          <p:nvPr/>
        </p:nvSpPr>
        <p:spPr>
          <a:xfrm>
            <a:off x="6477000" y="4114798"/>
            <a:ext cx="5867400" cy="1905000"/>
          </a:xfrm>
          <a:prstGeom prst="rect">
            <a:avLst/>
          </a:prstGeom>
        </p:spPr>
        <p:txBody>
          <a:bodyPr vert="horz" lIns="91440" tIns="45720" rIns="91440" bIns="45720" rtlCol="0">
            <a:normAutofit/>
          </a:bodyPr>
          <a:lstStyle/>
          <a:p>
            <a:pPr marL="342900" marR="0" lvl="0" indent="-342900" defTabSz="914400" rtl="0" eaLnBrk="1" fontAlgn="auto" latinLnBrk="0" hangingPunct="1">
              <a:lnSpc>
                <a:spcPct val="90000"/>
              </a:lnSpc>
              <a:spcBef>
                <a:spcPts val="1000"/>
              </a:spcBef>
              <a:spcAft>
                <a:spcPts val="0"/>
              </a:spcAft>
              <a:buClrTx/>
              <a:buSzTx/>
              <a:buAutoNum type="arabicPeriod"/>
              <a:tabLst/>
              <a:defRPr/>
            </a:pPr>
            <a:r>
              <a:rPr lang="en-IN" sz="1600">
                <a:solidFill>
                  <a:srgbClr val="002060"/>
                </a:solidFill>
                <a:latin typeface="Tw Cen MT" panose="020B0602020104020603" pitchFamily="34" charset="0"/>
              </a:rPr>
              <a:t>KUDIPUDI MADHURI(17A91A04K3)</a:t>
            </a:r>
            <a:r>
              <a:rPr lang="en-US" sz="1600">
                <a:solidFill>
                  <a:srgbClr val="002060"/>
                </a:solidFill>
                <a:latin typeface="Tw Cen MT" panose="020B0602020104020603" pitchFamily="34" charset="0"/>
              </a:rPr>
              <a:t> </a:t>
            </a:r>
          </a:p>
          <a:p>
            <a:pPr marL="342900" marR="0" lvl="0" indent="-342900" defTabSz="914400" rtl="0" eaLnBrk="1" fontAlgn="auto" latinLnBrk="0" hangingPunct="1">
              <a:lnSpc>
                <a:spcPct val="90000"/>
              </a:lnSpc>
              <a:spcBef>
                <a:spcPts val="1000"/>
              </a:spcBef>
              <a:spcAft>
                <a:spcPts val="0"/>
              </a:spcAft>
              <a:buClrTx/>
              <a:buSzTx/>
              <a:buAutoNum type="arabicPeriod"/>
              <a:tabLst/>
              <a:defRPr/>
            </a:pPr>
            <a:r>
              <a:rPr lang="en-IN" sz="1600">
                <a:solidFill>
                  <a:srgbClr val="002060"/>
                </a:solidFill>
                <a:latin typeface="Tw Cen MT" panose="020B0602020104020603" pitchFamily="34" charset="0"/>
              </a:rPr>
              <a:t>RAMA KRISHNA ROHITH KANKATALA(17A91A04M0)</a:t>
            </a:r>
            <a:endParaRPr lang="en-US" sz="1600">
              <a:solidFill>
                <a:srgbClr val="002060"/>
              </a:solidFill>
              <a:latin typeface="Tw Cen MT" panose="020B0602020104020603" pitchFamily="34" charset="0"/>
            </a:endParaRPr>
          </a:p>
          <a:p>
            <a:pPr defTabSz="914400">
              <a:lnSpc>
                <a:spcPct val="90000"/>
              </a:lnSpc>
              <a:spcBef>
                <a:spcPts val="1000"/>
              </a:spcBef>
              <a:defRPr/>
            </a:pPr>
            <a:r>
              <a:rPr kumimoji="0" lang="en-US" sz="1600" b="0" i="0" u="none" strike="noStrike" kern="1200" cap="none" spc="0" normalizeH="0" baseline="0" noProof="0">
                <a:ln>
                  <a:noFill/>
                </a:ln>
                <a:solidFill>
                  <a:srgbClr val="002060"/>
                </a:solidFill>
                <a:effectLst/>
                <a:uLnTx/>
                <a:uFillTx/>
                <a:latin typeface="Tw Cen MT" panose="020B0602020104020603" pitchFamily="34" charset="0"/>
              </a:rPr>
              <a:t>3.   </a:t>
            </a:r>
            <a:r>
              <a:rPr lang="en-IN" sz="1600">
                <a:solidFill>
                  <a:srgbClr val="002060"/>
                </a:solidFill>
                <a:latin typeface="Tw Cen MT" panose="020B0602020104020603" pitchFamily="34" charset="0"/>
              </a:rPr>
              <a:t>PACHCHIPALA SRI VEERENDRA (18A95A0447)</a:t>
            </a:r>
            <a:endParaRPr lang="en-US" sz="1600">
              <a:solidFill>
                <a:srgbClr val="002060"/>
              </a:solidFill>
              <a:latin typeface="Tw Cen MT" panose="020B0602020104020603" pitchFamily="34" charset="0"/>
            </a:endParaRPr>
          </a:p>
          <a:p>
            <a:pPr marL="342900" indent="-342900" defTabSz="914400">
              <a:lnSpc>
                <a:spcPct val="90000"/>
              </a:lnSpc>
              <a:spcBef>
                <a:spcPts val="1000"/>
              </a:spcBef>
              <a:buFontTx/>
              <a:buAutoNum type="arabicPeriod" startAt="4"/>
              <a:defRPr/>
            </a:pPr>
            <a:r>
              <a:rPr lang="en-IN" sz="1600">
                <a:solidFill>
                  <a:srgbClr val="002060"/>
                </a:solidFill>
                <a:latin typeface="Tw Cen MT" panose="020B0602020104020603" pitchFamily="34" charset="0"/>
              </a:rPr>
              <a:t>BIRUDA SANTHOSHI SARANYA(17A91A04I1)</a:t>
            </a:r>
            <a:r>
              <a:rPr lang="en-US" sz="1600">
                <a:solidFill>
                  <a:srgbClr val="002060"/>
                </a:solidFill>
                <a:latin typeface="Tw Cen MT" panose="020B0602020104020603" pitchFamily="34" charset="0"/>
              </a:rPr>
              <a:t> </a:t>
            </a:r>
            <a:endParaRPr lang="en-IN" sz="1600">
              <a:solidFill>
                <a:srgbClr val="002060"/>
              </a:solidFill>
              <a:latin typeface="Tw Cen MT" panose="020B0602020104020603" pitchFamily="34" charset="0"/>
            </a:endParaRPr>
          </a:p>
          <a:p>
            <a:pPr defTabSz="914400">
              <a:lnSpc>
                <a:spcPct val="90000"/>
              </a:lnSpc>
              <a:spcBef>
                <a:spcPts val="1000"/>
              </a:spcBef>
              <a:defRPr/>
            </a:pPr>
            <a:r>
              <a:rPr kumimoji="0" lang="en-US" sz="1600" b="0" i="0" u="none" strike="noStrike" kern="1200" cap="none" spc="0" normalizeH="0" baseline="0" noProof="0">
                <a:ln>
                  <a:noFill/>
                </a:ln>
                <a:solidFill>
                  <a:srgbClr val="002060"/>
                </a:solidFill>
                <a:effectLst/>
                <a:uLnTx/>
                <a:uFillTx/>
                <a:latin typeface="Tw Cen MT" panose="020B0602020104020603" pitchFamily="34" charset="0"/>
              </a:rPr>
              <a:t>5.   </a:t>
            </a:r>
            <a:r>
              <a:rPr lang="en-IN" sz="1600">
                <a:solidFill>
                  <a:srgbClr val="002060"/>
                </a:solidFill>
                <a:latin typeface="Tw Cen MT" panose="020B0602020104020603" pitchFamily="34" charset="0"/>
              </a:rPr>
              <a:t>MANDAPALLI MANOJ KUMAR(17A91A04K8)</a:t>
            </a:r>
            <a:r>
              <a:rPr lang="en-US" sz="1600">
                <a:solidFill>
                  <a:srgbClr val="002060"/>
                </a:solidFill>
                <a:latin typeface="Tw Cen MT" panose="020B0602020104020603" pitchFamily="34" charset="0"/>
              </a:rPr>
              <a:t> </a:t>
            </a:r>
          </a:p>
          <a:p>
            <a:pPr marR="0" lvl="0" defTabSz="914400" rtl="0" eaLnBrk="1" fontAlgn="auto" latinLnBrk="0" hangingPunct="1">
              <a:lnSpc>
                <a:spcPct val="90000"/>
              </a:lnSpc>
              <a:spcBef>
                <a:spcPts val="1000"/>
              </a:spcBef>
              <a:spcAft>
                <a:spcPts val="0"/>
              </a:spcAft>
              <a:buClrTx/>
              <a:buSzTx/>
              <a:tabLst/>
              <a:defRPr/>
            </a:pPr>
            <a:endParaRPr kumimoji="0" lang="en-US" sz="1600" b="0" i="0" u="none" strike="noStrike" kern="1200" cap="none" spc="0" normalizeH="0" baseline="0" noProof="0">
              <a:ln>
                <a:noFill/>
              </a:ln>
              <a:solidFill>
                <a:srgbClr val="002060"/>
              </a:solidFill>
              <a:effectLst/>
              <a:uLnTx/>
              <a:uFillTx/>
              <a:latin typeface="Tw Cen MT" panose="020B0602020104020603" pitchFamily="34" charset="0"/>
            </a:endParaRPr>
          </a:p>
        </p:txBody>
      </p:sp>
      <p:pic>
        <p:nvPicPr>
          <p:cNvPr id="6" name="Picture 2" descr="C:\Users\DSP-LAB\Desktop\aditya-logo.png">
            <a:extLst>
              <a:ext uri="{FF2B5EF4-FFF2-40B4-BE49-F238E27FC236}">
                <a16:creationId xmlns:a16="http://schemas.microsoft.com/office/drawing/2014/main" id="{76E77686-6686-42EF-8F0F-CA3F5CA8A9B0}"/>
              </a:ext>
            </a:extLst>
          </p:cNvPr>
          <p:cNvPicPr>
            <a:picLocks noChangeAspect="1" noChangeArrowheads="1"/>
          </p:cNvPicPr>
          <p:nvPr/>
        </p:nvPicPr>
        <p:blipFill>
          <a:blip r:embed="rId2" cstate="print"/>
          <a:srcRect/>
          <a:stretch>
            <a:fillRect/>
          </a:stretch>
        </p:blipFill>
        <p:spPr bwMode="auto">
          <a:xfrm>
            <a:off x="10468012" y="456308"/>
            <a:ext cx="1143000" cy="687586"/>
          </a:xfrm>
          <a:prstGeom prst="rect">
            <a:avLst/>
          </a:prstGeom>
          <a:noFill/>
        </p:spPr>
      </p:pic>
      <p:sp>
        <p:nvSpPr>
          <p:cNvPr id="7" name="TextBox 6">
            <a:extLst>
              <a:ext uri="{FF2B5EF4-FFF2-40B4-BE49-F238E27FC236}">
                <a16:creationId xmlns:a16="http://schemas.microsoft.com/office/drawing/2014/main" id="{5585891E-D15B-4610-A435-B7258474538A}"/>
              </a:ext>
            </a:extLst>
          </p:cNvPr>
          <p:cNvSpPr txBox="1"/>
          <p:nvPr/>
        </p:nvSpPr>
        <p:spPr>
          <a:xfrm>
            <a:off x="1890794" y="593426"/>
            <a:ext cx="7485681" cy="646331"/>
          </a:xfrm>
          <a:prstGeom prst="rect">
            <a:avLst/>
          </a:prstGeom>
          <a:noFill/>
        </p:spPr>
        <p:txBody>
          <a:bodyPr wrap="square" rtlCol="0">
            <a:spAutoFit/>
          </a:bodyPr>
          <a:lstStyle/>
          <a:p>
            <a:r>
              <a:rPr lang="en-US" sz="3600" b="1">
                <a:solidFill>
                  <a:schemeClr val="accent1">
                    <a:lumMod val="50000"/>
                  </a:schemeClr>
                </a:solidFill>
              </a:rPr>
              <a:t>   ADITYA ENGINEERING COLLEGE(A)</a:t>
            </a:r>
            <a:endParaRPr lang="en-IN" sz="3600" b="1">
              <a:solidFill>
                <a:schemeClr val="accent1">
                  <a:lumMod val="50000"/>
                </a:schemeClr>
              </a:solidFill>
            </a:endParaRPr>
          </a:p>
        </p:txBody>
      </p:sp>
      <p:sp>
        <p:nvSpPr>
          <p:cNvPr id="9" name="Date Placeholder 1">
            <a:extLst>
              <a:ext uri="{FF2B5EF4-FFF2-40B4-BE49-F238E27FC236}">
                <a16:creationId xmlns:a16="http://schemas.microsoft.com/office/drawing/2014/main" id="{081064EE-250E-4210-8C61-9FAE4E679A5F}"/>
              </a:ext>
            </a:extLst>
          </p:cNvPr>
          <p:cNvSpPr>
            <a:spLocks noGrp="1"/>
          </p:cNvSpPr>
          <p:nvPr>
            <p:ph type="dt" sz="half" idx="10"/>
          </p:nvPr>
        </p:nvSpPr>
        <p:spPr>
          <a:xfrm>
            <a:off x="423291" y="6415976"/>
            <a:ext cx="2743200" cy="365125"/>
          </a:xfrm>
        </p:spPr>
        <p:txBody>
          <a:bodyPr/>
          <a:lstStyle/>
          <a:p>
            <a:r>
              <a:rPr lang="en-US" dirty="0"/>
              <a:t>31-07-2021</a:t>
            </a:r>
            <a:endParaRPr lang="en-IN" dirty="0"/>
          </a:p>
        </p:txBody>
      </p:sp>
    </p:spTree>
    <p:extLst>
      <p:ext uri="{BB962C8B-B14F-4D97-AF65-F5344CB8AC3E}">
        <p14:creationId xmlns:p14="http://schemas.microsoft.com/office/powerpoint/2010/main" val="1958459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9F324BF-1DD1-4B4F-9CCD-86B47460FA75}"/>
              </a:ext>
            </a:extLst>
          </p:cNvPr>
          <p:cNvSpPr>
            <a:spLocks noGrp="1"/>
          </p:cNvSpPr>
          <p:nvPr>
            <p:ph type="sldNum" sz="quarter" idx="12"/>
          </p:nvPr>
        </p:nvSpPr>
        <p:spPr/>
        <p:txBody>
          <a:bodyPr/>
          <a:lstStyle/>
          <a:p>
            <a:fld id="{36FE64B3-0767-4D0C-9ED3-41F5DF916619}" type="slidenum">
              <a:rPr lang="en-IN" smtClean="0"/>
              <a:t>10</a:t>
            </a:fld>
            <a:endParaRPr lang="en-IN"/>
          </a:p>
        </p:txBody>
      </p:sp>
      <p:sp>
        <p:nvSpPr>
          <p:cNvPr id="12" name="TextBox 11">
            <a:extLst>
              <a:ext uri="{FF2B5EF4-FFF2-40B4-BE49-F238E27FC236}">
                <a16:creationId xmlns:a16="http://schemas.microsoft.com/office/drawing/2014/main" id="{98BFD3E8-83C8-4353-8477-36501A498B94}"/>
              </a:ext>
            </a:extLst>
          </p:cNvPr>
          <p:cNvSpPr txBox="1"/>
          <p:nvPr/>
        </p:nvSpPr>
        <p:spPr>
          <a:xfrm>
            <a:off x="672193" y="1115556"/>
            <a:ext cx="10847614" cy="3877985"/>
          </a:xfrm>
          <a:prstGeom prst="rect">
            <a:avLst/>
          </a:prstGeom>
          <a:noFill/>
        </p:spPr>
        <p:txBody>
          <a:bodyPr wrap="square">
            <a:spAutoFit/>
          </a:bodyPr>
          <a:lstStyle/>
          <a:p>
            <a:pPr lvl="1" algn="just">
              <a:spcBef>
                <a:spcPts val="950"/>
              </a:spcBef>
              <a:spcAft>
                <a:spcPts val="0"/>
              </a:spcAft>
              <a:tabLst>
                <a:tab pos="362585" algn="l"/>
              </a:tabLst>
            </a:pPr>
            <a:r>
              <a:rPr lang="en-US" sz="2400" b="1" kern="0" dirty="0">
                <a:effectLst/>
                <a:latin typeface="Times New Roman" panose="02020603050405020304" pitchFamily="18" charset="0"/>
                <a:ea typeface="Times New Roman" panose="02020603050405020304" pitchFamily="18" charset="0"/>
              </a:rPr>
              <a:t>Conclusion:</a:t>
            </a:r>
            <a:br>
              <a:rPr lang="en-US" sz="1100" dirty="0">
                <a:effectLst/>
                <a:latin typeface="Times New Roman" panose="02020603050405020304" pitchFamily="18" charset="0"/>
                <a:ea typeface="Times New Roman" panose="02020603050405020304" pitchFamily="18" charset="0"/>
              </a:rPr>
            </a:br>
            <a:br>
              <a:rPr lang="en-US" sz="2400" dirty="0">
                <a:effectLst/>
                <a:latin typeface="Times New Roman" panose="02020603050405020304" pitchFamily="18" charset="0"/>
                <a:ea typeface="Times New Roman" panose="02020603050405020304" pitchFamily="18" charset="0"/>
              </a:rPr>
            </a:br>
            <a:r>
              <a:rPr lang="en-US" sz="2200" dirty="0">
                <a:effectLst/>
                <a:latin typeface="Times New Roman" panose="02020603050405020304" pitchFamily="18" charset="0"/>
                <a:ea typeface="Times New Roman" panose="02020603050405020304" pitchFamily="18" charset="0"/>
              </a:rPr>
              <a:t>The proposed fusion system for multimodality medical images using the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NSCT—</a:t>
            </a:r>
            <a:r>
              <a:rPr lang="en-US" sz="2200" spc="-6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DWT</a:t>
            </a:r>
            <a:r>
              <a:rPr lang="en-US" sz="2200" spc="-5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method</a:t>
            </a:r>
            <a:r>
              <a:rPr lang="en-US" sz="2200" spc="-6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gives</a:t>
            </a:r>
            <a:r>
              <a:rPr lang="en-US" sz="2200" spc="-6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better</a:t>
            </a:r>
            <a:r>
              <a:rPr lang="en-US" sz="2200" spc="-5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results.</a:t>
            </a:r>
            <a:r>
              <a:rPr lang="en-US" sz="2200" spc="-7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This</a:t>
            </a:r>
            <a:r>
              <a:rPr lang="en-US" sz="2200" spc="-7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method</a:t>
            </a:r>
            <a:r>
              <a:rPr lang="en-US" sz="2200" spc="-7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enhances</a:t>
            </a:r>
            <a:r>
              <a:rPr lang="en-US" sz="2200" spc="-5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5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image</a:t>
            </a:r>
            <a:r>
              <a:rPr lang="en-US" sz="2200" spc="-7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quality</a:t>
            </a:r>
            <a:r>
              <a:rPr lang="en-US" sz="2200" spc="-3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with</a:t>
            </a:r>
            <a:r>
              <a:rPr lang="en-US" sz="2200" spc="-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short</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processing</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time</a:t>
            </a:r>
            <a:r>
              <a:rPr lang="en-US" sz="2200" spc="-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fused</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image</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to</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give</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much</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more</a:t>
            </a:r>
            <a:r>
              <a:rPr lang="en-US" sz="2200" spc="-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details</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for</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better</a:t>
            </a:r>
            <a:r>
              <a:rPr lang="en-US" sz="2200" spc="-3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disease analysis. The NSCT-DWT has shown good results for the multimodality</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images. The proposed technique is superior for visual quality, precise analysis and</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accurate localization of the disease. From the performance measures the proposed</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algorithm</a:t>
            </a:r>
            <a:r>
              <a:rPr lang="en-US" sz="2200" spc="-6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yields</a:t>
            </a:r>
            <a:r>
              <a:rPr lang="en-US" sz="2200" spc="-5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better</a:t>
            </a:r>
            <a:r>
              <a:rPr lang="en-US" sz="2200" spc="-5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results</a:t>
            </a:r>
            <a:r>
              <a:rPr lang="en-US" sz="2200" spc="-5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a:t>
            </a:r>
            <a:r>
              <a:rPr lang="en-US" sz="2200" spc="-6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it</a:t>
            </a:r>
            <a:r>
              <a:rPr lang="en-US" sz="2200" spc="-5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can</a:t>
            </a:r>
            <a:r>
              <a:rPr lang="en-US" sz="2200" spc="-6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be</a:t>
            </a:r>
            <a:r>
              <a:rPr lang="en-US" sz="2200" spc="-5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applied</a:t>
            </a:r>
            <a:r>
              <a:rPr lang="en-US" sz="2200" spc="-6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in</a:t>
            </a:r>
            <a:r>
              <a:rPr lang="en-US" sz="2200" spc="-5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real</a:t>
            </a:r>
            <a:r>
              <a:rPr lang="en-US" sz="2200" spc="-6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time</a:t>
            </a:r>
            <a:r>
              <a:rPr lang="en-US" sz="2200" spc="-5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clinical</a:t>
            </a:r>
            <a:r>
              <a:rPr lang="en-US" sz="2200" spc="-5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applications.</a:t>
            </a:r>
            <a:r>
              <a:rPr lang="en-US" sz="2200" spc="-3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 comparison on the basis of various performance metrics, it also has been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concluded that proposed work performs effectively over existing DWT and NSCT</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algorithms.</a:t>
            </a:r>
            <a:endParaRPr lang="en-IN" sz="2200" dirty="0">
              <a:effectLst/>
              <a:latin typeface="Times New Roman" panose="02020603050405020304" pitchFamily="18" charset="0"/>
              <a:ea typeface="Times New Roman" panose="02020603050405020304" pitchFamily="18" charset="0"/>
            </a:endParaRPr>
          </a:p>
        </p:txBody>
      </p:sp>
      <p:sp>
        <p:nvSpPr>
          <p:cNvPr id="6" name="Footer Placeholder 1">
            <a:extLst>
              <a:ext uri="{FF2B5EF4-FFF2-40B4-BE49-F238E27FC236}">
                <a16:creationId xmlns:a16="http://schemas.microsoft.com/office/drawing/2014/main" id="{70AB9D6E-9262-4341-A9FD-087D4D633BFA}"/>
              </a:ext>
            </a:extLst>
          </p:cNvPr>
          <p:cNvSpPr>
            <a:spLocks noGrp="1"/>
          </p:cNvSpPr>
          <p:nvPr>
            <p:ph type="ftr" sz="quarter" idx="11"/>
          </p:nvPr>
        </p:nvSpPr>
        <p:spPr>
          <a:xfrm>
            <a:off x="2857500" y="6510799"/>
            <a:ext cx="6477000" cy="365125"/>
          </a:xfrm>
        </p:spPr>
        <p:txBody>
          <a:bodyPr/>
          <a:lstStyle/>
          <a:p>
            <a:pPr defTabSz="914400">
              <a:lnSpc>
                <a:spcPct val="90000"/>
              </a:lnSpc>
              <a:spcBef>
                <a:spcPts val="1000"/>
              </a:spcBef>
              <a:defRPr/>
            </a:pPr>
            <a:r>
              <a:rPr lang="en-IN" sz="900" b="1" dirty="0">
                <a:effectLst/>
                <a:latin typeface="Calibri" panose="020F0502020204030204" pitchFamily="34" charset="0"/>
                <a:ea typeface="Calibri" panose="020F0502020204030204" pitchFamily="34" charset="0"/>
                <a:cs typeface="Times New Roman" panose="02020603050405020304" pitchFamily="18" charset="0"/>
              </a:rPr>
              <a:t>Multimodal Medical Image Fusion Using Discrete Wavelet Transform (DWT) with Non-subsampled Contourlet Transform (NSCT) Hybrid Fusion Algorithm</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2" descr="C:\Users\DSP-LAB\Desktop\aditya-logo.png">
            <a:extLst>
              <a:ext uri="{FF2B5EF4-FFF2-40B4-BE49-F238E27FC236}">
                <a16:creationId xmlns:a16="http://schemas.microsoft.com/office/drawing/2014/main" id="{38ADF3EC-BC76-4D1E-A787-15077A4D51A3}"/>
              </a:ext>
            </a:extLst>
          </p:cNvPr>
          <p:cNvPicPr>
            <a:picLocks noChangeAspect="1" noChangeArrowheads="1"/>
          </p:cNvPicPr>
          <p:nvPr/>
        </p:nvPicPr>
        <p:blipFill>
          <a:blip r:embed="rId2" cstate="print"/>
          <a:srcRect/>
          <a:stretch>
            <a:fillRect/>
          </a:stretch>
        </p:blipFill>
        <p:spPr bwMode="auto">
          <a:xfrm>
            <a:off x="152400" y="112515"/>
            <a:ext cx="1143000" cy="687586"/>
          </a:xfrm>
          <a:prstGeom prst="rect">
            <a:avLst/>
          </a:prstGeom>
          <a:noFill/>
        </p:spPr>
      </p:pic>
      <p:sp>
        <p:nvSpPr>
          <p:cNvPr id="8" name="TextBox 7">
            <a:extLst>
              <a:ext uri="{FF2B5EF4-FFF2-40B4-BE49-F238E27FC236}">
                <a16:creationId xmlns:a16="http://schemas.microsoft.com/office/drawing/2014/main" id="{E7A1DD71-A206-45B3-A858-C9CF7DDBD141}"/>
              </a:ext>
            </a:extLst>
          </p:cNvPr>
          <p:cNvSpPr txBox="1"/>
          <p:nvPr/>
        </p:nvSpPr>
        <p:spPr>
          <a:xfrm>
            <a:off x="8763000" y="304800"/>
            <a:ext cx="2819400" cy="307777"/>
          </a:xfrm>
          <a:prstGeom prst="rect">
            <a:avLst/>
          </a:prstGeom>
          <a:noFill/>
        </p:spPr>
        <p:txBody>
          <a:bodyPr wrap="square" rtlCol="0">
            <a:spAutoFit/>
          </a:bodyPr>
          <a:lstStyle/>
          <a:p>
            <a:r>
              <a:rPr lang="en-US" sz="1400" dirty="0">
                <a:solidFill>
                  <a:schemeClr val="accent1"/>
                </a:solidFill>
              </a:rPr>
              <a:t>Aditya Engineering College(A)</a:t>
            </a:r>
            <a:endParaRPr lang="en-IN" sz="1400" dirty="0">
              <a:solidFill>
                <a:schemeClr val="accent1"/>
              </a:solidFill>
            </a:endParaRPr>
          </a:p>
        </p:txBody>
      </p:sp>
      <p:sp>
        <p:nvSpPr>
          <p:cNvPr id="9" name="Date Placeholder 1">
            <a:extLst>
              <a:ext uri="{FF2B5EF4-FFF2-40B4-BE49-F238E27FC236}">
                <a16:creationId xmlns:a16="http://schemas.microsoft.com/office/drawing/2014/main" id="{F9E446D7-B8CE-4333-A503-FF12F19DAD20}"/>
              </a:ext>
            </a:extLst>
          </p:cNvPr>
          <p:cNvSpPr>
            <a:spLocks noGrp="1"/>
          </p:cNvSpPr>
          <p:nvPr>
            <p:ph type="dt" sz="half" idx="10"/>
          </p:nvPr>
        </p:nvSpPr>
        <p:spPr>
          <a:xfrm>
            <a:off x="423291" y="6415976"/>
            <a:ext cx="2743200" cy="365125"/>
          </a:xfrm>
        </p:spPr>
        <p:txBody>
          <a:bodyPr/>
          <a:lstStyle/>
          <a:p>
            <a:r>
              <a:rPr lang="en-US" dirty="0"/>
              <a:t>31-07-2021</a:t>
            </a:r>
            <a:endParaRPr lang="en-IN" dirty="0"/>
          </a:p>
        </p:txBody>
      </p:sp>
    </p:spTree>
    <p:extLst>
      <p:ext uri="{BB962C8B-B14F-4D97-AF65-F5344CB8AC3E}">
        <p14:creationId xmlns:p14="http://schemas.microsoft.com/office/powerpoint/2010/main" val="2406755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6F98B9-5B2E-479C-A169-B8C76B4429F7}"/>
              </a:ext>
            </a:extLst>
          </p:cNvPr>
          <p:cNvSpPr>
            <a:spLocks noGrp="1"/>
          </p:cNvSpPr>
          <p:nvPr>
            <p:ph type="sldNum" sz="quarter" idx="12"/>
          </p:nvPr>
        </p:nvSpPr>
        <p:spPr/>
        <p:txBody>
          <a:bodyPr/>
          <a:lstStyle/>
          <a:p>
            <a:fld id="{36FE64B3-0767-4D0C-9ED3-41F5DF916619}" type="slidenum">
              <a:rPr lang="en-IN" smtClean="0"/>
              <a:t>11</a:t>
            </a:fld>
            <a:endParaRPr lang="en-IN"/>
          </a:p>
        </p:txBody>
      </p:sp>
      <p:pic>
        <p:nvPicPr>
          <p:cNvPr id="3" name="Picture 2">
            <a:extLst>
              <a:ext uri="{FF2B5EF4-FFF2-40B4-BE49-F238E27FC236}">
                <a16:creationId xmlns:a16="http://schemas.microsoft.com/office/drawing/2014/main" id="{8C75DC08-A274-4DE4-8A40-1B58659E588D}"/>
              </a:ext>
            </a:extLst>
          </p:cNvPr>
          <p:cNvPicPr>
            <a:picLocks noChangeAspect="1"/>
          </p:cNvPicPr>
          <p:nvPr/>
        </p:nvPicPr>
        <p:blipFill>
          <a:blip r:embed="rId2"/>
          <a:stretch>
            <a:fillRect/>
          </a:stretch>
        </p:blipFill>
        <p:spPr>
          <a:xfrm>
            <a:off x="4232111" y="1987171"/>
            <a:ext cx="5029636" cy="2883658"/>
          </a:xfrm>
          <a:prstGeom prst="rect">
            <a:avLst/>
          </a:prstGeom>
        </p:spPr>
      </p:pic>
      <p:pic>
        <p:nvPicPr>
          <p:cNvPr id="4" name="Picture 3">
            <a:extLst>
              <a:ext uri="{FF2B5EF4-FFF2-40B4-BE49-F238E27FC236}">
                <a16:creationId xmlns:a16="http://schemas.microsoft.com/office/drawing/2014/main" id="{91E4021F-65E8-4656-B893-7FA30A261A89}"/>
              </a:ext>
            </a:extLst>
          </p:cNvPr>
          <p:cNvPicPr>
            <a:picLocks noChangeAspect="1"/>
          </p:cNvPicPr>
          <p:nvPr/>
        </p:nvPicPr>
        <p:blipFill>
          <a:blip r:embed="rId3"/>
          <a:stretch>
            <a:fillRect/>
          </a:stretch>
        </p:blipFill>
        <p:spPr>
          <a:xfrm>
            <a:off x="2104423" y="1987171"/>
            <a:ext cx="2127688" cy="2883658"/>
          </a:xfrm>
          <a:prstGeom prst="rect">
            <a:avLst/>
          </a:prstGeom>
        </p:spPr>
      </p:pic>
      <p:sp>
        <p:nvSpPr>
          <p:cNvPr id="7" name="Footer Placeholder 1">
            <a:extLst>
              <a:ext uri="{FF2B5EF4-FFF2-40B4-BE49-F238E27FC236}">
                <a16:creationId xmlns:a16="http://schemas.microsoft.com/office/drawing/2014/main" id="{34C613BB-5687-471E-AB1A-06280E5D038E}"/>
              </a:ext>
            </a:extLst>
          </p:cNvPr>
          <p:cNvSpPr>
            <a:spLocks noGrp="1"/>
          </p:cNvSpPr>
          <p:nvPr>
            <p:ph type="ftr" sz="quarter" idx="11"/>
          </p:nvPr>
        </p:nvSpPr>
        <p:spPr>
          <a:xfrm>
            <a:off x="2857500" y="6510799"/>
            <a:ext cx="6477000" cy="365125"/>
          </a:xfrm>
        </p:spPr>
        <p:txBody>
          <a:bodyPr/>
          <a:lstStyle/>
          <a:p>
            <a:pPr defTabSz="914400">
              <a:lnSpc>
                <a:spcPct val="90000"/>
              </a:lnSpc>
              <a:spcBef>
                <a:spcPts val="1000"/>
              </a:spcBef>
              <a:defRPr/>
            </a:pPr>
            <a:r>
              <a:rPr lang="en-IN" sz="900" b="1" dirty="0">
                <a:effectLst/>
                <a:latin typeface="Calibri" panose="020F0502020204030204" pitchFamily="34" charset="0"/>
                <a:ea typeface="Calibri" panose="020F0502020204030204" pitchFamily="34" charset="0"/>
                <a:cs typeface="Times New Roman" panose="02020603050405020304" pitchFamily="18" charset="0"/>
              </a:rPr>
              <a:t>Multimodal Medical Image Fusion Using Discrete Wavelet Transform (DWT) with Non-subsampled Contourlet Transform (NSCT) Hybrid Fusion Algorithm</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2" descr="C:\Users\DSP-LAB\Desktop\aditya-logo.png">
            <a:extLst>
              <a:ext uri="{FF2B5EF4-FFF2-40B4-BE49-F238E27FC236}">
                <a16:creationId xmlns:a16="http://schemas.microsoft.com/office/drawing/2014/main" id="{00DAD15D-D9C3-444D-9400-30A49C6D2E9B}"/>
              </a:ext>
            </a:extLst>
          </p:cNvPr>
          <p:cNvPicPr>
            <a:picLocks noChangeAspect="1" noChangeArrowheads="1"/>
          </p:cNvPicPr>
          <p:nvPr/>
        </p:nvPicPr>
        <p:blipFill>
          <a:blip r:embed="rId4" cstate="print"/>
          <a:srcRect/>
          <a:stretch>
            <a:fillRect/>
          </a:stretch>
        </p:blipFill>
        <p:spPr bwMode="auto">
          <a:xfrm>
            <a:off x="152400" y="112515"/>
            <a:ext cx="1143000" cy="687586"/>
          </a:xfrm>
          <a:prstGeom prst="rect">
            <a:avLst/>
          </a:prstGeom>
          <a:noFill/>
        </p:spPr>
      </p:pic>
      <p:sp>
        <p:nvSpPr>
          <p:cNvPr id="9" name="TextBox 8">
            <a:extLst>
              <a:ext uri="{FF2B5EF4-FFF2-40B4-BE49-F238E27FC236}">
                <a16:creationId xmlns:a16="http://schemas.microsoft.com/office/drawing/2014/main" id="{05D6D8F4-9C5C-415D-B0C7-17C7787E3742}"/>
              </a:ext>
            </a:extLst>
          </p:cNvPr>
          <p:cNvSpPr txBox="1"/>
          <p:nvPr/>
        </p:nvSpPr>
        <p:spPr>
          <a:xfrm>
            <a:off x="8763000" y="304800"/>
            <a:ext cx="2819400" cy="307777"/>
          </a:xfrm>
          <a:prstGeom prst="rect">
            <a:avLst/>
          </a:prstGeom>
          <a:noFill/>
        </p:spPr>
        <p:txBody>
          <a:bodyPr wrap="square" rtlCol="0">
            <a:spAutoFit/>
          </a:bodyPr>
          <a:lstStyle/>
          <a:p>
            <a:r>
              <a:rPr lang="en-US" sz="1400" dirty="0">
                <a:solidFill>
                  <a:schemeClr val="accent1"/>
                </a:solidFill>
              </a:rPr>
              <a:t>Aditya Engineering College(A)</a:t>
            </a:r>
            <a:endParaRPr lang="en-IN" sz="1400" dirty="0">
              <a:solidFill>
                <a:schemeClr val="accent1"/>
              </a:solidFill>
            </a:endParaRPr>
          </a:p>
        </p:txBody>
      </p:sp>
      <p:sp>
        <p:nvSpPr>
          <p:cNvPr id="10" name="Date Placeholder 1">
            <a:extLst>
              <a:ext uri="{FF2B5EF4-FFF2-40B4-BE49-F238E27FC236}">
                <a16:creationId xmlns:a16="http://schemas.microsoft.com/office/drawing/2014/main" id="{9227BF3A-DD60-4473-B5B2-813E79EA500F}"/>
              </a:ext>
            </a:extLst>
          </p:cNvPr>
          <p:cNvSpPr>
            <a:spLocks noGrp="1"/>
          </p:cNvSpPr>
          <p:nvPr>
            <p:ph type="dt" sz="half" idx="10"/>
          </p:nvPr>
        </p:nvSpPr>
        <p:spPr>
          <a:xfrm>
            <a:off x="423291" y="6415976"/>
            <a:ext cx="2743200" cy="365125"/>
          </a:xfrm>
        </p:spPr>
        <p:txBody>
          <a:bodyPr/>
          <a:lstStyle/>
          <a:p>
            <a:r>
              <a:rPr lang="en-US" dirty="0"/>
              <a:t>31-07-2021</a:t>
            </a:r>
            <a:endParaRPr lang="en-IN" dirty="0"/>
          </a:p>
        </p:txBody>
      </p:sp>
    </p:spTree>
    <p:extLst>
      <p:ext uri="{BB962C8B-B14F-4D97-AF65-F5344CB8AC3E}">
        <p14:creationId xmlns:p14="http://schemas.microsoft.com/office/powerpoint/2010/main" val="2684701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261271-6B9E-4953-B689-6C437E79EB83}"/>
              </a:ext>
            </a:extLst>
          </p:cNvPr>
          <p:cNvSpPr>
            <a:spLocks noGrp="1"/>
          </p:cNvSpPr>
          <p:nvPr>
            <p:ph type="ftr" sz="quarter" idx="11"/>
          </p:nvPr>
        </p:nvSpPr>
        <p:spPr>
          <a:xfrm>
            <a:off x="3040856" y="6410427"/>
            <a:ext cx="6110288" cy="365125"/>
          </a:xfrm>
        </p:spPr>
        <p:txBody>
          <a:bodyPr/>
          <a:lstStyle/>
          <a:p>
            <a:pPr defTabSz="914400">
              <a:lnSpc>
                <a:spcPct val="90000"/>
              </a:lnSpc>
              <a:spcBef>
                <a:spcPts val="1000"/>
              </a:spcBef>
              <a:defRPr/>
            </a:pPr>
            <a:r>
              <a:rPr lang="en-IN" sz="900" b="1" dirty="0">
                <a:effectLst/>
                <a:latin typeface="Calibri" panose="020F0502020204030204" pitchFamily="34" charset="0"/>
                <a:ea typeface="Calibri" panose="020F0502020204030204" pitchFamily="34" charset="0"/>
                <a:cs typeface="Times New Roman" panose="02020603050405020304" pitchFamily="18" charset="0"/>
              </a:rPr>
              <a:t>Multimodal Medical Image Fusion Using Discrete Wavelet Transform (DWT) with Non-subsampled Contourlet Transform (NSCT) Hybrid </a:t>
            </a:r>
            <a:r>
              <a:rPr lang="en-IN" sz="900" b="1" dirty="0" err="1">
                <a:effectLst/>
                <a:latin typeface="Calibri" panose="020F0502020204030204" pitchFamily="34" charset="0"/>
                <a:ea typeface="Calibri" panose="020F0502020204030204" pitchFamily="34" charset="0"/>
                <a:cs typeface="Times New Roman" panose="02020603050405020304" pitchFamily="18" charset="0"/>
              </a:rPr>
              <a:t>FusionAlgorithm</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DB5CEA6-ED65-46EC-B53D-E1B6518E8BB6}"/>
              </a:ext>
            </a:extLst>
          </p:cNvPr>
          <p:cNvSpPr>
            <a:spLocks noGrp="1"/>
          </p:cNvSpPr>
          <p:nvPr>
            <p:ph type="sldNum" sz="quarter" idx="12"/>
          </p:nvPr>
        </p:nvSpPr>
        <p:spPr/>
        <p:txBody>
          <a:bodyPr/>
          <a:lstStyle/>
          <a:p>
            <a:fld id="{326EF2E3-409D-4D76-AD02-397A36B0DAF9}" type="slidenum">
              <a:rPr lang="en-US" smtClean="0"/>
              <a:pPr/>
              <a:t>2</a:t>
            </a:fld>
            <a:endParaRPr lang="en-US" dirty="0"/>
          </a:p>
        </p:txBody>
      </p:sp>
      <p:sp>
        <p:nvSpPr>
          <p:cNvPr id="5" name="TextBox 4">
            <a:extLst>
              <a:ext uri="{FF2B5EF4-FFF2-40B4-BE49-F238E27FC236}">
                <a16:creationId xmlns:a16="http://schemas.microsoft.com/office/drawing/2014/main" id="{6B72DC05-C437-4F9D-83E8-30521CE52E1E}"/>
              </a:ext>
            </a:extLst>
          </p:cNvPr>
          <p:cNvSpPr txBox="1"/>
          <p:nvPr/>
        </p:nvSpPr>
        <p:spPr>
          <a:xfrm flipH="1">
            <a:off x="1600200" y="609600"/>
            <a:ext cx="3429000" cy="646331"/>
          </a:xfrm>
          <a:prstGeom prst="rect">
            <a:avLst/>
          </a:prstGeom>
          <a:noFill/>
        </p:spPr>
        <p:txBody>
          <a:bodyPr wrap="square" rtlCol="0">
            <a:spAutoFit/>
          </a:bodyPr>
          <a:lstStyle/>
          <a:p>
            <a:r>
              <a:rPr lang="en-US" sz="3600" u="sng" dirty="0"/>
              <a:t>Introduction:</a:t>
            </a:r>
            <a:endParaRPr lang="en-IN" sz="3600" u="sng" dirty="0"/>
          </a:p>
        </p:txBody>
      </p:sp>
      <p:sp>
        <p:nvSpPr>
          <p:cNvPr id="8" name="TextBox 7">
            <a:extLst>
              <a:ext uri="{FF2B5EF4-FFF2-40B4-BE49-F238E27FC236}">
                <a16:creationId xmlns:a16="http://schemas.microsoft.com/office/drawing/2014/main" id="{5B4203CA-FADB-4D50-91C5-4C9E028717C9}"/>
              </a:ext>
            </a:extLst>
          </p:cNvPr>
          <p:cNvSpPr txBox="1"/>
          <p:nvPr/>
        </p:nvSpPr>
        <p:spPr>
          <a:xfrm>
            <a:off x="1600200" y="1608158"/>
            <a:ext cx="9067800" cy="1200329"/>
          </a:xfrm>
          <a:prstGeom prst="rect">
            <a:avLst/>
          </a:prstGeom>
          <a:noFill/>
        </p:spPr>
        <p:txBody>
          <a:bodyPr wrap="square" rtlCol="0">
            <a:spAutoFit/>
          </a:bodyPr>
          <a:lstStyle/>
          <a:p>
            <a:pPr marL="285750" indent="-285750">
              <a:buFont typeface="Wingdings" panose="05000000000000000000" pitchFamily="2" charset="2"/>
              <a:buChar char="ü"/>
            </a:pPr>
            <a:r>
              <a:rPr lang="en-US" b="0" i="0" dirty="0">
                <a:solidFill>
                  <a:srgbClr val="202124"/>
                </a:solidFill>
                <a:effectLst/>
                <a:latin typeface="arial" panose="020B0604020202020204" pitchFamily="34" charset="0"/>
              </a:rPr>
              <a:t>The </a:t>
            </a:r>
            <a:r>
              <a:rPr lang="en-US" b="1" dirty="0">
                <a:solidFill>
                  <a:srgbClr val="202124"/>
                </a:solidFill>
                <a:latin typeface="arial" panose="020B0604020202020204" pitchFamily="34" charset="0"/>
              </a:rPr>
              <a:t>I</a:t>
            </a:r>
            <a:r>
              <a:rPr lang="en-US" b="1" i="0" dirty="0">
                <a:solidFill>
                  <a:srgbClr val="202124"/>
                </a:solidFill>
                <a:effectLst/>
                <a:latin typeface="arial" panose="020B0604020202020204" pitchFamily="34" charset="0"/>
              </a:rPr>
              <a:t>mage Fusion </a:t>
            </a:r>
            <a:r>
              <a:rPr lang="en-US" b="0" i="0" dirty="0">
                <a:solidFill>
                  <a:srgbClr val="202124"/>
                </a:solidFill>
                <a:effectLst/>
                <a:latin typeface="arial" panose="020B0604020202020204" pitchFamily="34" charset="0"/>
              </a:rPr>
              <a:t>process is defined as gathering all the important information from multiple </a:t>
            </a:r>
            <a:r>
              <a:rPr lang="en-US" i="0" dirty="0">
                <a:solidFill>
                  <a:srgbClr val="202124"/>
                </a:solidFill>
                <a:effectLst/>
                <a:latin typeface="arial" panose="020B0604020202020204" pitchFamily="34" charset="0"/>
              </a:rPr>
              <a:t>images</a:t>
            </a:r>
            <a:r>
              <a:rPr lang="en-US" b="0" i="0" dirty="0">
                <a:solidFill>
                  <a:srgbClr val="202124"/>
                </a:solidFill>
                <a:effectLst/>
                <a:latin typeface="arial" panose="020B0604020202020204" pitchFamily="34" charset="0"/>
              </a:rPr>
              <a:t>, and their inclusion into fewer </a:t>
            </a:r>
            <a:r>
              <a:rPr lang="en-US" i="0" dirty="0">
                <a:solidFill>
                  <a:srgbClr val="202124"/>
                </a:solidFill>
                <a:effectLst/>
                <a:latin typeface="arial" panose="020B0604020202020204" pitchFamily="34" charset="0"/>
              </a:rPr>
              <a:t>images</a:t>
            </a:r>
            <a:r>
              <a:rPr lang="en-US" b="0" i="0" dirty="0">
                <a:solidFill>
                  <a:srgbClr val="202124"/>
                </a:solidFill>
                <a:effectLst/>
                <a:latin typeface="arial" panose="020B0604020202020204" pitchFamily="34" charset="0"/>
              </a:rPr>
              <a:t>, usually a single one. This single </a:t>
            </a:r>
            <a:r>
              <a:rPr lang="en-US" i="0" dirty="0">
                <a:solidFill>
                  <a:srgbClr val="202124"/>
                </a:solidFill>
                <a:effectLst/>
                <a:latin typeface="arial" panose="020B0604020202020204" pitchFamily="34" charset="0"/>
              </a:rPr>
              <a:t>image</a:t>
            </a:r>
            <a:r>
              <a:rPr lang="en-US" b="0" i="0" dirty="0">
                <a:solidFill>
                  <a:srgbClr val="202124"/>
                </a:solidFill>
                <a:effectLst/>
                <a:latin typeface="arial" panose="020B0604020202020204" pitchFamily="34" charset="0"/>
              </a:rPr>
              <a:t> is more informative and accurate than any single source </a:t>
            </a:r>
            <a:r>
              <a:rPr lang="en-US" i="0" dirty="0">
                <a:solidFill>
                  <a:srgbClr val="202124"/>
                </a:solidFill>
                <a:effectLst/>
                <a:latin typeface="arial" panose="020B0604020202020204" pitchFamily="34" charset="0"/>
              </a:rPr>
              <a:t>image</a:t>
            </a:r>
            <a:r>
              <a:rPr lang="en-US" b="0" i="0" dirty="0">
                <a:solidFill>
                  <a:srgbClr val="202124"/>
                </a:solidFill>
                <a:effectLst/>
                <a:latin typeface="arial" panose="020B0604020202020204" pitchFamily="34" charset="0"/>
              </a:rPr>
              <a:t>, and it consists of all the necessary information.</a:t>
            </a:r>
          </a:p>
        </p:txBody>
      </p:sp>
      <p:pic>
        <p:nvPicPr>
          <p:cNvPr id="10" name="Picture 9">
            <a:extLst>
              <a:ext uri="{FF2B5EF4-FFF2-40B4-BE49-F238E27FC236}">
                <a16:creationId xmlns:a16="http://schemas.microsoft.com/office/drawing/2014/main" id="{467B7B90-9D90-4C52-92DA-0D82F20BC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2863972"/>
            <a:ext cx="6524625" cy="1799332"/>
          </a:xfrm>
          <a:prstGeom prst="rect">
            <a:avLst/>
          </a:prstGeom>
        </p:spPr>
      </p:pic>
      <p:sp>
        <p:nvSpPr>
          <p:cNvPr id="11" name="TextBox 10">
            <a:extLst>
              <a:ext uri="{FF2B5EF4-FFF2-40B4-BE49-F238E27FC236}">
                <a16:creationId xmlns:a16="http://schemas.microsoft.com/office/drawing/2014/main" id="{0B5CE9C0-0A6A-49F9-8FD0-74E3F5627AB4}"/>
              </a:ext>
            </a:extLst>
          </p:cNvPr>
          <p:cNvSpPr txBox="1"/>
          <p:nvPr/>
        </p:nvSpPr>
        <p:spPr>
          <a:xfrm>
            <a:off x="1600200" y="5029200"/>
            <a:ext cx="8839200" cy="646331"/>
          </a:xfrm>
          <a:prstGeom prst="rect">
            <a:avLst/>
          </a:prstGeom>
          <a:noFill/>
        </p:spPr>
        <p:txBody>
          <a:bodyPr wrap="square" rtlCol="0">
            <a:spAutoFit/>
          </a:bodyPr>
          <a:lstStyle/>
          <a:p>
            <a:pPr marL="285750" indent="-285750">
              <a:buFont typeface="Wingdings" panose="05000000000000000000" pitchFamily="2" charset="2"/>
              <a:buChar char="ü"/>
            </a:pPr>
            <a:r>
              <a:rPr lang="en-US" dirty="0"/>
              <a:t>In this image fusion process we use two different techniques i.e.. </a:t>
            </a:r>
            <a:r>
              <a:rPr lang="en-IN" dirty="0">
                <a:effectLst/>
                <a:latin typeface="Calibri" panose="020F0502020204030204" pitchFamily="34" charset="0"/>
                <a:ea typeface="Calibri" panose="020F0502020204030204" pitchFamily="34" charset="0"/>
                <a:cs typeface="Times New Roman" panose="02020603050405020304" pitchFamily="18" charset="0"/>
              </a:rPr>
              <a:t>Discrete Wavelet Transform (DWT)with Non-Subsampled Contourlet Transform(NSCT).</a:t>
            </a:r>
            <a:r>
              <a:rPr lang="en-US" dirty="0"/>
              <a:t> </a:t>
            </a:r>
            <a:endParaRPr lang="en-IN" dirty="0"/>
          </a:p>
        </p:txBody>
      </p:sp>
      <p:pic>
        <p:nvPicPr>
          <p:cNvPr id="13" name="Picture 2" descr="C:\Users\DSP-LAB\Desktop\aditya-logo.png">
            <a:extLst>
              <a:ext uri="{FF2B5EF4-FFF2-40B4-BE49-F238E27FC236}">
                <a16:creationId xmlns:a16="http://schemas.microsoft.com/office/drawing/2014/main" id="{5E6783DC-B6D8-4290-AF0B-74C1F64AFBA1}"/>
              </a:ext>
            </a:extLst>
          </p:cNvPr>
          <p:cNvPicPr>
            <a:picLocks noChangeAspect="1" noChangeArrowheads="1"/>
          </p:cNvPicPr>
          <p:nvPr/>
        </p:nvPicPr>
        <p:blipFill>
          <a:blip r:embed="rId3" cstate="print"/>
          <a:srcRect/>
          <a:stretch>
            <a:fillRect/>
          </a:stretch>
        </p:blipFill>
        <p:spPr bwMode="auto">
          <a:xfrm>
            <a:off x="152400" y="112515"/>
            <a:ext cx="1143000" cy="687586"/>
          </a:xfrm>
          <a:prstGeom prst="rect">
            <a:avLst/>
          </a:prstGeom>
          <a:noFill/>
        </p:spPr>
      </p:pic>
      <p:sp>
        <p:nvSpPr>
          <p:cNvPr id="14" name="TextBox 13">
            <a:extLst>
              <a:ext uri="{FF2B5EF4-FFF2-40B4-BE49-F238E27FC236}">
                <a16:creationId xmlns:a16="http://schemas.microsoft.com/office/drawing/2014/main" id="{668E00AD-895B-43F1-B535-B47407ECF0BE}"/>
              </a:ext>
            </a:extLst>
          </p:cNvPr>
          <p:cNvSpPr txBox="1"/>
          <p:nvPr/>
        </p:nvSpPr>
        <p:spPr>
          <a:xfrm>
            <a:off x="8763000" y="304800"/>
            <a:ext cx="2819400" cy="307777"/>
          </a:xfrm>
          <a:prstGeom prst="rect">
            <a:avLst/>
          </a:prstGeom>
          <a:noFill/>
        </p:spPr>
        <p:txBody>
          <a:bodyPr wrap="square" rtlCol="0">
            <a:spAutoFit/>
          </a:bodyPr>
          <a:lstStyle/>
          <a:p>
            <a:r>
              <a:rPr lang="en-US" sz="1400" dirty="0">
                <a:solidFill>
                  <a:schemeClr val="accent1"/>
                </a:solidFill>
              </a:rPr>
              <a:t>Aditya Engineering College(A)</a:t>
            </a:r>
            <a:endParaRPr lang="en-IN" sz="1400" dirty="0">
              <a:solidFill>
                <a:schemeClr val="accent1"/>
              </a:solidFill>
            </a:endParaRPr>
          </a:p>
        </p:txBody>
      </p:sp>
      <p:sp>
        <p:nvSpPr>
          <p:cNvPr id="16" name="Date Placeholder 1">
            <a:extLst>
              <a:ext uri="{FF2B5EF4-FFF2-40B4-BE49-F238E27FC236}">
                <a16:creationId xmlns:a16="http://schemas.microsoft.com/office/drawing/2014/main" id="{C04267FA-7C4F-4238-8B5D-83CDA18CD95D}"/>
              </a:ext>
            </a:extLst>
          </p:cNvPr>
          <p:cNvSpPr>
            <a:spLocks noGrp="1"/>
          </p:cNvSpPr>
          <p:nvPr>
            <p:ph type="dt" sz="half" idx="10"/>
          </p:nvPr>
        </p:nvSpPr>
        <p:spPr>
          <a:xfrm>
            <a:off x="423291" y="6415976"/>
            <a:ext cx="2743200" cy="365125"/>
          </a:xfrm>
        </p:spPr>
        <p:txBody>
          <a:bodyPr/>
          <a:lstStyle/>
          <a:p>
            <a:r>
              <a:rPr lang="en-US" dirty="0"/>
              <a:t>31-07-2021</a:t>
            </a:r>
            <a:endParaRPr lang="en-IN" dirty="0"/>
          </a:p>
        </p:txBody>
      </p:sp>
    </p:spTree>
    <p:extLst>
      <p:ext uri="{BB962C8B-B14F-4D97-AF65-F5344CB8AC3E}">
        <p14:creationId xmlns:p14="http://schemas.microsoft.com/office/powerpoint/2010/main" val="1717318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A576E12-E550-4C02-9FBC-99750B5266F2}"/>
              </a:ext>
            </a:extLst>
          </p:cNvPr>
          <p:cNvSpPr>
            <a:spLocks noGrp="1"/>
          </p:cNvSpPr>
          <p:nvPr>
            <p:ph type="sldNum" sz="quarter" idx="12"/>
          </p:nvPr>
        </p:nvSpPr>
        <p:spPr/>
        <p:txBody>
          <a:bodyPr/>
          <a:lstStyle/>
          <a:p>
            <a:fld id="{326EF2E3-409D-4D76-AD02-397A36B0DAF9}" type="slidenum">
              <a:rPr lang="en-US" smtClean="0"/>
              <a:pPr/>
              <a:t>3</a:t>
            </a:fld>
            <a:endParaRPr lang="en-US"/>
          </a:p>
        </p:txBody>
      </p:sp>
      <p:sp>
        <p:nvSpPr>
          <p:cNvPr id="4" name="TextBox 3">
            <a:extLst>
              <a:ext uri="{FF2B5EF4-FFF2-40B4-BE49-F238E27FC236}">
                <a16:creationId xmlns:a16="http://schemas.microsoft.com/office/drawing/2014/main" id="{6DECC4FC-FC60-4A61-A681-71E0B86B0A3C}"/>
              </a:ext>
            </a:extLst>
          </p:cNvPr>
          <p:cNvSpPr txBox="1"/>
          <p:nvPr/>
        </p:nvSpPr>
        <p:spPr>
          <a:xfrm>
            <a:off x="1219200" y="883038"/>
            <a:ext cx="9753600" cy="2677656"/>
          </a:xfrm>
          <a:prstGeom prst="rect">
            <a:avLst/>
          </a:prstGeom>
          <a:noFill/>
        </p:spPr>
        <p:txBody>
          <a:bodyPr wrap="square" rtlCol="0">
            <a:spAutoFit/>
          </a:bodyPr>
          <a:lstStyle/>
          <a:p>
            <a:r>
              <a:rPr lang="en-US" sz="2400" u="sng" dirty="0"/>
              <a:t>Existing Methods:</a:t>
            </a:r>
          </a:p>
          <a:p>
            <a:pPr marL="285750" indent="-285750">
              <a:buFont typeface="Arial" panose="020B0604020202020204" pitchFamily="34" charset="0"/>
              <a:buChar char="•"/>
            </a:pPr>
            <a:r>
              <a:rPr lang="en-US" dirty="0"/>
              <a:t>Anatomic imaging technologies like MRI and CT clearly show the morphological features like size and shape, but no information on proliferation or inflammation are provided.</a:t>
            </a:r>
          </a:p>
          <a:p>
            <a:pPr marL="285750" indent="-285750">
              <a:buFont typeface="Arial" panose="020B0604020202020204" pitchFamily="34" charset="0"/>
              <a:buChar char="•"/>
            </a:pPr>
            <a:r>
              <a:rPr lang="en-US" dirty="0"/>
              <a:t>The PCA &amp; DCT are conventional fusion techniques with many drawbacks, whereas DWT based techniques are more favorable as they provides better results for image fusion. In this paper, two algorithms based on DWT are proposed.</a:t>
            </a:r>
          </a:p>
          <a:p>
            <a:pPr marL="285750" indent="-285750">
              <a:buFont typeface="Arial" panose="020B0604020202020204" pitchFamily="34" charset="0"/>
              <a:buChar char="•"/>
            </a:pPr>
            <a:r>
              <a:rPr lang="en-IN" dirty="0"/>
              <a:t>PCA---information loss is occurred.</a:t>
            </a:r>
          </a:p>
          <a:p>
            <a:pPr marL="285750" indent="-285750">
              <a:buFont typeface="Arial" panose="020B0604020202020204" pitchFamily="34" charset="0"/>
              <a:buChar char="•"/>
            </a:pPr>
            <a:r>
              <a:rPr lang="en-IN" dirty="0"/>
              <a:t>DCT---</a:t>
            </a:r>
            <a:r>
              <a:rPr lang="en-US" b="0" i="0" dirty="0">
                <a:solidFill>
                  <a:srgbClr val="202124"/>
                </a:solidFill>
                <a:effectLst/>
                <a:latin typeface="arial" panose="020B0604020202020204" pitchFamily="34" charset="0"/>
              </a:rPr>
              <a:t>the output values are typically real-valued thus we need a quantization step to produce output that is integer-valued.</a:t>
            </a:r>
            <a:endParaRPr lang="en-IN" dirty="0"/>
          </a:p>
        </p:txBody>
      </p:sp>
      <p:sp>
        <p:nvSpPr>
          <p:cNvPr id="6" name="TextBox 5">
            <a:extLst>
              <a:ext uri="{FF2B5EF4-FFF2-40B4-BE49-F238E27FC236}">
                <a16:creationId xmlns:a16="http://schemas.microsoft.com/office/drawing/2014/main" id="{0E3235DB-5A19-4BD7-A3D4-79413249EEA2}"/>
              </a:ext>
            </a:extLst>
          </p:cNvPr>
          <p:cNvSpPr txBox="1"/>
          <p:nvPr/>
        </p:nvSpPr>
        <p:spPr>
          <a:xfrm>
            <a:off x="1219200" y="3657600"/>
            <a:ext cx="7848600" cy="2677656"/>
          </a:xfrm>
          <a:prstGeom prst="rect">
            <a:avLst/>
          </a:prstGeom>
          <a:noFill/>
        </p:spPr>
        <p:txBody>
          <a:bodyPr wrap="square" rtlCol="0">
            <a:spAutoFit/>
          </a:bodyPr>
          <a:lstStyle/>
          <a:p>
            <a:r>
              <a:rPr lang="en-US" sz="2400" u="sng" dirty="0"/>
              <a:t>Expected Outcome:</a:t>
            </a:r>
          </a:p>
          <a:p>
            <a:pPr marL="285750" indent="-285750">
              <a:buFont typeface="Arial" panose="020B0604020202020204" pitchFamily="34" charset="0"/>
              <a:buChar char="•"/>
            </a:pPr>
            <a:r>
              <a:rPr lang="en-IN" dirty="0"/>
              <a:t>Object evaluation improved.</a:t>
            </a:r>
          </a:p>
          <a:p>
            <a:pPr marL="285750" indent="-285750">
              <a:buFont typeface="Arial" panose="020B0604020202020204" pitchFamily="34" charset="0"/>
              <a:buChar char="•"/>
            </a:pPr>
            <a:r>
              <a:rPr lang="en-IN" dirty="0"/>
              <a:t>We can reduce data.</a:t>
            </a:r>
          </a:p>
          <a:p>
            <a:pPr marL="285750" indent="-285750">
              <a:buFont typeface="Arial" panose="020B0604020202020204" pitchFamily="34" charset="0"/>
              <a:buChar char="•"/>
            </a:pPr>
            <a:r>
              <a:rPr lang="en-IN" dirty="0"/>
              <a:t>By using DWT method we can reduce size of an image without decreasing its quality.</a:t>
            </a:r>
          </a:p>
          <a:p>
            <a:pPr marL="285750" indent="-285750">
              <a:buFont typeface="Arial" panose="020B0604020202020204" pitchFamily="34" charset="0"/>
              <a:buChar char="•"/>
            </a:pPr>
            <a:r>
              <a:rPr lang="en-IN" dirty="0"/>
              <a:t> NSCT used to</a:t>
            </a:r>
            <a:r>
              <a:rPr lang="en-US" b="0" i="0" dirty="0">
                <a:solidFill>
                  <a:srgbClr val="202124"/>
                </a:solidFill>
                <a:effectLst/>
                <a:latin typeface="arial" panose="020B0604020202020204" pitchFamily="34" charset="0"/>
              </a:rPr>
              <a:t> </a:t>
            </a:r>
            <a:r>
              <a:rPr lang="en-US" b="0" i="0" dirty="0">
                <a:solidFill>
                  <a:srgbClr val="202124"/>
                </a:solidFill>
                <a:effectLst/>
              </a:rPr>
              <a:t>increase the apparent depth of field through the fusion of object within several different fields of focus</a:t>
            </a:r>
            <a:r>
              <a:rPr lang="en-US" b="0" i="0" dirty="0">
                <a:solidFill>
                  <a:srgbClr val="202124"/>
                </a:solidFill>
                <a:effectLst/>
                <a:latin typeface="arial" panose="020B0604020202020204" pitchFamily="34" charset="0"/>
              </a:rPr>
              <a:t>.</a:t>
            </a:r>
          </a:p>
          <a:p>
            <a:pPr marL="285750" indent="-285750">
              <a:buFont typeface="Arial" panose="020B0604020202020204" pitchFamily="34" charset="0"/>
              <a:buChar char="•"/>
            </a:pPr>
            <a:r>
              <a:rPr lang="en-US" dirty="0">
                <a:solidFill>
                  <a:srgbClr val="202124"/>
                </a:solidFill>
                <a:latin typeface="arial" panose="020B0604020202020204" pitchFamily="34" charset="0"/>
              </a:rPr>
              <a:t>Decreases the noise.</a:t>
            </a:r>
            <a:endParaRPr lang="en-IN" dirty="0"/>
          </a:p>
          <a:p>
            <a:pPr marL="285750" indent="-285750">
              <a:buFont typeface="Arial" panose="020B0604020202020204" pitchFamily="34" charset="0"/>
              <a:buChar char="•"/>
            </a:pPr>
            <a:endParaRPr lang="en-IN" dirty="0"/>
          </a:p>
        </p:txBody>
      </p:sp>
      <p:sp>
        <p:nvSpPr>
          <p:cNvPr id="7" name="Footer Placeholder 1">
            <a:extLst>
              <a:ext uri="{FF2B5EF4-FFF2-40B4-BE49-F238E27FC236}">
                <a16:creationId xmlns:a16="http://schemas.microsoft.com/office/drawing/2014/main" id="{6DA2029D-4DF1-497A-9DBE-6D2AD4AC9B2E}"/>
              </a:ext>
            </a:extLst>
          </p:cNvPr>
          <p:cNvSpPr>
            <a:spLocks noGrp="1"/>
          </p:cNvSpPr>
          <p:nvPr>
            <p:ph type="ftr" sz="quarter" idx="11"/>
          </p:nvPr>
        </p:nvSpPr>
        <p:spPr>
          <a:xfrm>
            <a:off x="2857500" y="6510799"/>
            <a:ext cx="6477000" cy="365125"/>
          </a:xfrm>
        </p:spPr>
        <p:txBody>
          <a:bodyPr/>
          <a:lstStyle/>
          <a:p>
            <a:pPr defTabSz="914400">
              <a:lnSpc>
                <a:spcPct val="90000"/>
              </a:lnSpc>
              <a:spcBef>
                <a:spcPts val="1000"/>
              </a:spcBef>
              <a:defRPr/>
            </a:pPr>
            <a:r>
              <a:rPr lang="en-IN" sz="900" b="1" dirty="0">
                <a:effectLst/>
                <a:latin typeface="Calibri" panose="020F0502020204030204" pitchFamily="34" charset="0"/>
                <a:ea typeface="Calibri" panose="020F0502020204030204" pitchFamily="34" charset="0"/>
                <a:cs typeface="Times New Roman" panose="02020603050405020304" pitchFamily="18" charset="0"/>
              </a:rPr>
              <a:t>Multimodal Medical Image Fusion Using Discrete Wavelet Transform (DWT) with Non-subsampled Contourlet Transform (NSCT) Hybrid Fusion Algorithm</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2" descr="C:\Users\DSP-LAB\Desktop\aditya-logo.png">
            <a:extLst>
              <a:ext uri="{FF2B5EF4-FFF2-40B4-BE49-F238E27FC236}">
                <a16:creationId xmlns:a16="http://schemas.microsoft.com/office/drawing/2014/main" id="{72AF4FEA-B8FA-4AE3-83CE-984B6258D89E}"/>
              </a:ext>
            </a:extLst>
          </p:cNvPr>
          <p:cNvPicPr>
            <a:picLocks noChangeAspect="1" noChangeArrowheads="1"/>
          </p:cNvPicPr>
          <p:nvPr/>
        </p:nvPicPr>
        <p:blipFill>
          <a:blip r:embed="rId2" cstate="print"/>
          <a:srcRect/>
          <a:stretch>
            <a:fillRect/>
          </a:stretch>
        </p:blipFill>
        <p:spPr bwMode="auto">
          <a:xfrm>
            <a:off x="152400" y="112515"/>
            <a:ext cx="1143000" cy="687586"/>
          </a:xfrm>
          <a:prstGeom prst="rect">
            <a:avLst/>
          </a:prstGeom>
          <a:noFill/>
        </p:spPr>
      </p:pic>
      <p:sp>
        <p:nvSpPr>
          <p:cNvPr id="10" name="TextBox 9">
            <a:extLst>
              <a:ext uri="{FF2B5EF4-FFF2-40B4-BE49-F238E27FC236}">
                <a16:creationId xmlns:a16="http://schemas.microsoft.com/office/drawing/2014/main" id="{0A1247EA-37C6-477F-9A11-027F4F9700B9}"/>
              </a:ext>
            </a:extLst>
          </p:cNvPr>
          <p:cNvSpPr txBox="1"/>
          <p:nvPr/>
        </p:nvSpPr>
        <p:spPr>
          <a:xfrm>
            <a:off x="8763000" y="304800"/>
            <a:ext cx="2819400" cy="307777"/>
          </a:xfrm>
          <a:prstGeom prst="rect">
            <a:avLst/>
          </a:prstGeom>
          <a:noFill/>
        </p:spPr>
        <p:txBody>
          <a:bodyPr wrap="square" rtlCol="0">
            <a:spAutoFit/>
          </a:bodyPr>
          <a:lstStyle/>
          <a:p>
            <a:r>
              <a:rPr lang="en-US" sz="1400" dirty="0">
                <a:solidFill>
                  <a:schemeClr val="accent1"/>
                </a:solidFill>
              </a:rPr>
              <a:t>Aditya Engineering College(A)</a:t>
            </a:r>
            <a:endParaRPr lang="en-IN" sz="1400" dirty="0">
              <a:solidFill>
                <a:schemeClr val="accent1"/>
              </a:solidFill>
            </a:endParaRPr>
          </a:p>
        </p:txBody>
      </p:sp>
      <p:sp>
        <p:nvSpPr>
          <p:cNvPr id="11" name="Date Placeholder 1">
            <a:extLst>
              <a:ext uri="{FF2B5EF4-FFF2-40B4-BE49-F238E27FC236}">
                <a16:creationId xmlns:a16="http://schemas.microsoft.com/office/drawing/2014/main" id="{C3D08253-A243-4CEE-8C45-20EC12B2D7EC}"/>
              </a:ext>
            </a:extLst>
          </p:cNvPr>
          <p:cNvSpPr>
            <a:spLocks noGrp="1"/>
          </p:cNvSpPr>
          <p:nvPr>
            <p:ph type="dt" sz="half" idx="10"/>
          </p:nvPr>
        </p:nvSpPr>
        <p:spPr>
          <a:xfrm>
            <a:off x="423291" y="6415976"/>
            <a:ext cx="2743200" cy="365125"/>
          </a:xfrm>
        </p:spPr>
        <p:txBody>
          <a:bodyPr/>
          <a:lstStyle/>
          <a:p>
            <a:r>
              <a:rPr lang="en-US" dirty="0"/>
              <a:t>31-07-2021</a:t>
            </a:r>
            <a:endParaRPr lang="en-IN" dirty="0"/>
          </a:p>
        </p:txBody>
      </p:sp>
    </p:spTree>
    <p:extLst>
      <p:ext uri="{BB962C8B-B14F-4D97-AF65-F5344CB8AC3E}">
        <p14:creationId xmlns:p14="http://schemas.microsoft.com/office/powerpoint/2010/main" val="3376753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FAF1DC-3429-4500-9C9B-1C3B07AE6F88}"/>
              </a:ext>
            </a:extLst>
          </p:cNvPr>
          <p:cNvSpPr txBox="1"/>
          <p:nvPr/>
        </p:nvSpPr>
        <p:spPr>
          <a:xfrm flipH="1">
            <a:off x="1454618" y="293228"/>
            <a:ext cx="4526281" cy="523220"/>
          </a:xfrm>
          <a:prstGeom prst="rect">
            <a:avLst/>
          </a:prstGeom>
          <a:noFill/>
        </p:spPr>
        <p:txBody>
          <a:bodyPr wrap="square" rtlCol="0">
            <a:spAutoFit/>
          </a:bodyPr>
          <a:lstStyle/>
          <a:p>
            <a:r>
              <a:rPr lang="en-US" sz="2800" u="sng" dirty="0"/>
              <a:t>DWT-Process</a:t>
            </a:r>
            <a:r>
              <a:rPr lang="en-US" sz="2400" u="sng" dirty="0"/>
              <a:t>:</a:t>
            </a:r>
            <a:endParaRPr lang="en-IN" sz="2400" u="sng" dirty="0"/>
          </a:p>
        </p:txBody>
      </p:sp>
      <p:sp>
        <p:nvSpPr>
          <p:cNvPr id="4" name="TextBox 3">
            <a:extLst>
              <a:ext uri="{FF2B5EF4-FFF2-40B4-BE49-F238E27FC236}">
                <a16:creationId xmlns:a16="http://schemas.microsoft.com/office/drawing/2014/main" id="{0EF6A7E5-6DE8-4ED5-BB4E-31C5E7CFC55A}"/>
              </a:ext>
            </a:extLst>
          </p:cNvPr>
          <p:cNvSpPr txBox="1"/>
          <p:nvPr/>
        </p:nvSpPr>
        <p:spPr>
          <a:xfrm flipH="1">
            <a:off x="1454618" y="711756"/>
            <a:ext cx="7973180" cy="2031325"/>
          </a:xfrm>
          <a:prstGeom prst="rect">
            <a:avLst/>
          </a:prstGeom>
          <a:noFill/>
        </p:spPr>
        <p:txBody>
          <a:bodyPr wrap="square" rtlCol="0">
            <a:spAutoFit/>
          </a:bodyPr>
          <a:lstStyle/>
          <a:p>
            <a:pPr marL="285750" indent="-285750">
              <a:buFont typeface="Wingdings" panose="05000000000000000000" pitchFamily="2" charset="2"/>
              <a:buChar char="ü"/>
            </a:pPr>
            <a:r>
              <a:rPr lang="en-US" sz="1400"/>
              <a:t>Discrete Wavelet Transform(DWT) is a mathematical tool for hierarchically decomposing an image.</a:t>
            </a:r>
          </a:p>
          <a:p>
            <a:pPr marL="285750" indent="-285750">
              <a:buFont typeface="Wingdings" panose="05000000000000000000" pitchFamily="2" charset="2"/>
              <a:buChar char="ü"/>
            </a:pPr>
            <a:r>
              <a:rPr lang="en-US" sz="1400"/>
              <a:t>It decomposes a signal into a set of basis functions called wavelets.</a:t>
            </a:r>
          </a:p>
          <a:p>
            <a:pPr marL="285750" indent="-285750">
              <a:buFont typeface="Wingdings" panose="05000000000000000000" pitchFamily="2" charset="2"/>
              <a:buChar char="ü"/>
            </a:pPr>
            <a:r>
              <a:rPr lang="en-US" sz="1400"/>
              <a:t>If the shape of the signal matches with wavelet, then higher value of transform is obtained. If the signal is not matches with wavelet then low transform value is obtained. </a:t>
            </a:r>
          </a:p>
          <a:p>
            <a:pPr marL="285750" indent="-285750">
              <a:buFont typeface="Wingdings" panose="05000000000000000000" pitchFamily="2" charset="2"/>
              <a:buChar char="ü"/>
            </a:pPr>
            <a:r>
              <a:rPr lang="en-US" sz="1400"/>
              <a:t>Firstly the input image is filtered along rows and then it is followed by filtering sub image along column. </a:t>
            </a:r>
          </a:p>
          <a:p>
            <a:pPr marL="285750" indent="-285750">
              <a:buFont typeface="Wingdings" panose="05000000000000000000" pitchFamily="2" charset="2"/>
              <a:buChar char="ü"/>
            </a:pPr>
            <a:r>
              <a:rPr lang="en-US" sz="1400"/>
              <a:t>After Performing this Process it can offer the information in 4 ways as approximation(A), horizontal(H), vertical(V), and diagonal(D) coefficients.</a:t>
            </a:r>
          </a:p>
          <a:p>
            <a:pPr marL="285750" indent="-285750">
              <a:buFont typeface="Wingdings" panose="05000000000000000000" pitchFamily="2" charset="2"/>
              <a:buChar char="ü"/>
            </a:pPr>
            <a:r>
              <a:rPr lang="en-US" sz="1400"/>
              <a:t>By this process we can only considering only 1/4</a:t>
            </a:r>
            <a:r>
              <a:rPr lang="en-US" sz="1400" baseline="30000"/>
              <a:t>th</a:t>
            </a:r>
            <a:r>
              <a:rPr lang="en-US" sz="1400"/>
              <a:t> sample of input image which is same as our input image.</a:t>
            </a:r>
          </a:p>
        </p:txBody>
      </p:sp>
      <p:pic>
        <p:nvPicPr>
          <p:cNvPr id="6" name="Picture 5">
            <a:extLst>
              <a:ext uri="{FF2B5EF4-FFF2-40B4-BE49-F238E27FC236}">
                <a16:creationId xmlns:a16="http://schemas.microsoft.com/office/drawing/2014/main" id="{41A12809-7A7F-429A-B515-92DB5DA8AC8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587" b="89418" l="9800" r="89978"/>
                    </a14:imgEffect>
                  </a14:imgLayer>
                </a14:imgProps>
              </a:ext>
              <a:ext uri="{28A0092B-C50C-407E-A947-70E740481C1C}">
                <a14:useLocalDpi xmlns:a14="http://schemas.microsoft.com/office/drawing/2010/main" val="0"/>
              </a:ext>
            </a:extLst>
          </a:blip>
          <a:stretch>
            <a:fillRect/>
          </a:stretch>
        </p:blipFill>
        <p:spPr>
          <a:xfrm>
            <a:off x="2380507" y="4248630"/>
            <a:ext cx="4276725" cy="1800225"/>
          </a:xfrm>
          <a:prstGeom prst="rect">
            <a:avLst/>
          </a:prstGeom>
        </p:spPr>
      </p:pic>
      <p:sp>
        <p:nvSpPr>
          <p:cNvPr id="3" name="Slide Number Placeholder 2">
            <a:extLst>
              <a:ext uri="{FF2B5EF4-FFF2-40B4-BE49-F238E27FC236}">
                <a16:creationId xmlns:a16="http://schemas.microsoft.com/office/drawing/2014/main" id="{5F4726AC-5B1A-4D3B-B482-EBDDB4B47A37}"/>
              </a:ext>
            </a:extLst>
          </p:cNvPr>
          <p:cNvSpPr>
            <a:spLocks noGrp="1"/>
          </p:cNvSpPr>
          <p:nvPr>
            <p:ph type="sldNum" sz="quarter" idx="12"/>
          </p:nvPr>
        </p:nvSpPr>
        <p:spPr/>
        <p:txBody>
          <a:bodyPr/>
          <a:lstStyle/>
          <a:p>
            <a:fld id="{36FE64B3-0767-4D0C-9ED3-41F5DF916619}" type="slidenum">
              <a:rPr lang="en-IN" smtClean="0"/>
              <a:t>4</a:t>
            </a:fld>
            <a:endParaRPr lang="en-IN"/>
          </a:p>
        </p:txBody>
      </p:sp>
      <p:pic>
        <p:nvPicPr>
          <p:cNvPr id="5" name="Picture 4">
            <a:extLst>
              <a:ext uri="{FF2B5EF4-FFF2-40B4-BE49-F238E27FC236}">
                <a16:creationId xmlns:a16="http://schemas.microsoft.com/office/drawing/2014/main" id="{FA0F2466-F5DD-4043-86B5-D97F0F7A893A}"/>
              </a:ext>
            </a:extLst>
          </p:cNvPr>
          <p:cNvPicPr>
            <a:picLocks noChangeAspect="1"/>
          </p:cNvPicPr>
          <p:nvPr/>
        </p:nvPicPr>
        <p:blipFill>
          <a:blip r:embed="rId4"/>
          <a:stretch>
            <a:fillRect/>
          </a:stretch>
        </p:blipFill>
        <p:spPr>
          <a:xfrm>
            <a:off x="1517771" y="2961119"/>
            <a:ext cx="4488982" cy="2945163"/>
          </a:xfrm>
          <a:prstGeom prst="rect">
            <a:avLst/>
          </a:prstGeom>
        </p:spPr>
      </p:pic>
      <p:sp>
        <p:nvSpPr>
          <p:cNvPr id="8" name="TextBox 7">
            <a:extLst>
              <a:ext uri="{FF2B5EF4-FFF2-40B4-BE49-F238E27FC236}">
                <a16:creationId xmlns:a16="http://schemas.microsoft.com/office/drawing/2014/main" id="{E9FC06F9-5E36-454D-B2A8-EBFBF02C0DD2}"/>
              </a:ext>
            </a:extLst>
          </p:cNvPr>
          <p:cNvSpPr txBox="1"/>
          <p:nvPr/>
        </p:nvSpPr>
        <p:spPr>
          <a:xfrm flipH="1">
            <a:off x="6096000" y="5172855"/>
            <a:ext cx="4389660" cy="1200329"/>
          </a:xfrm>
          <a:prstGeom prst="rect">
            <a:avLst/>
          </a:prstGeom>
          <a:noFill/>
        </p:spPr>
        <p:txBody>
          <a:bodyPr wrap="square" rtlCol="0">
            <a:spAutoFit/>
          </a:bodyPr>
          <a:lstStyle/>
          <a:p>
            <a:r>
              <a:rPr lang="en-US" dirty="0"/>
              <a:t>LL1------Approximation coefficient</a:t>
            </a:r>
          </a:p>
          <a:p>
            <a:r>
              <a:rPr lang="en-US" dirty="0"/>
              <a:t>HL1------Horizontal coefficient</a:t>
            </a:r>
          </a:p>
          <a:p>
            <a:r>
              <a:rPr lang="en-US" dirty="0"/>
              <a:t>LH1------Vertical coefficient</a:t>
            </a:r>
          </a:p>
          <a:p>
            <a:r>
              <a:rPr lang="en-US" dirty="0"/>
              <a:t>HH1------Diagonal coefficient</a:t>
            </a:r>
            <a:endParaRPr lang="en-IN" dirty="0"/>
          </a:p>
        </p:txBody>
      </p:sp>
      <p:pic>
        <p:nvPicPr>
          <p:cNvPr id="11" name="Picture 10">
            <a:extLst>
              <a:ext uri="{FF2B5EF4-FFF2-40B4-BE49-F238E27FC236}">
                <a16:creationId xmlns:a16="http://schemas.microsoft.com/office/drawing/2014/main" id="{F6994427-336C-4755-A01D-7FE64E55B867}"/>
              </a:ext>
            </a:extLst>
          </p:cNvPr>
          <p:cNvPicPr>
            <a:picLocks noChangeAspect="1"/>
          </p:cNvPicPr>
          <p:nvPr/>
        </p:nvPicPr>
        <p:blipFill rotWithShape="1">
          <a:blip r:embed="rId5">
            <a:extLst>
              <a:ext uri="{28A0092B-C50C-407E-A947-70E740481C1C}">
                <a14:useLocalDpi xmlns:a14="http://schemas.microsoft.com/office/drawing/2010/main" val="0"/>
              </a:ext>
            </a:extLst>
          </a:blip>
          <a:srcRect b="8304"/>
          <a:stretch/>
        </p:blipFill>
        <p:spPr>
          <a:xfrm>
            <a:off x="6096000" y="2936947"/>
            <a:ext cx="5753100" cy="2235908"/>
          </a:xfrm>
          <a:prstGeom prst="rect">
            <a:avLst/>
          </a:prstGeom>
        </p:spPr>
      </p:pic>
      <p:sp>
        <p:nvSpPr>
          <p:cNvPr id="12" name="TextBox 11">
            <a:extLst>
              <a:ext uri="{FF2B5EF4-FFF2-40B4-BE49-F238E27FC236}">
                <a16:creationId xmlns:a16="http://schemas.microsoft.com/office/drawing/2014/main" id="{6EB1CE5E-E5E6-4664-8E45-B9861F6D142B}"/>
              </a:ext>
            </a:extLst>
          </p:cNvPr>
          <p:cNvSpPr txBox="1"/>
          <p:nvPr/>
        </p:nvSpPr>
        <p:spPr>
          <a:xfrm>
            <a:off x="1882140" y="3233062"/>
            <a:ext cx="822960" cy="646331"/>
          </a:xfrm>
          <a:prstGeom prst="rect">
            <a:avLst/>
          </a:prstGeom>
          <a:noFill/>
        </p:spPr>
        <p:txBody>
          <a:bodyPr wrap="square" rtlCol="0">
            <a:spAutoFit/>
          </a:bodyPr>
          <a:lstStyle/>
          <a:p>
            <a:r>
              <a:rPr lang="en-US"/>
              <a:t>Input image</a:t>
            </a:r>
            <a:endParaRPr lang="en-IN"/>
          </a:p>
        </p:txBody>
      </p:sp>
      <p:sp>
        <p:nvSpPr>
          <p:cNvPr id="13" name="Footer Placeholder 1">
            <a:extLst>
              <a:ext uri="{FF2B5EF4-FFF2-40B4-BE49-F238E27FC236}">
                <a16:creationId xmlns:a16="http://schemas.microsoft.com/office/drawing/2014/main" id="{B4CAAB36-793C-4FC8-99F4-360165D9FA50}"/>
              </a:ext>
            </a:extLst>
          </p:cNvPr>
          <p:cNvSpPr>
            <a:spLocks noGrp="1"/>
          </p:cNvSpPr>
          <p:nvPr>
            <p:ph type="ftr" sz="quarter" idx="11"/>
          </p:nvPr>
        </p:nvSpPr>
        <p:spPr>
          <a:xfrm>
            <a:off x="2857500" y="6510799"/>
            <a:ext cx="6477000" cy="365125"/>
          </a:xfrm>
        </p:spPr>
        <p:txBody>
          <a:bodyPr/>
          <a:lstStyle/>
          <a:p>
            <a:pPr defTabSz="914400">
              <a:lnSpc>
                <a:spcPct val="90000"/>
              </a:lnSpc>
              <a:spcBef>
                <a:spcPts val="1000"/>
              </a:spcBef>
              <a:defRPr/>
            </a:pPr>
            <a:r>
              <a:rPr lang="en-IN" sz="900" b="1" dirty="0">
                <a:effectLst/>
                <a:latin typeface="Calibri" panose="020F0502020204030204" pitchFamily="34" charset="0"/>
                <a:ea typeface="Calibri" panose="020F0502020204030204" pitchFamily="34" charset="0"/>
                <a:cs typeface="Times New Roman" panose="02020603050405020304" pitchFamily="18" charset="0"/>
              </a:rPr>
              <a:t>Multimodal Medical Image Fusion Using Discrete Wavelet Transform (DWT) with Non-subsampled Contourlet Transform (NSCT) Hybrid Fusion Algorithm</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2" descr="C:\Users\DSP-LAB\Desktop\aditya-logo.png">
            <a:extLst>
              <a:ext uri="{FF2B5EF4-FFF2-40B4-BE49-F238E27FC236}">
                <a16:creationId xmlns:a16="http://schemas.microsoft.com/office/drawing/2014/main" id="{039E6CB5-6CE2-4D67-94CC-64EEF33E24B7}"/>
              </a:ext>
            </a:extLst>
          </p:cNvPr>
          <p:cNvPicPr>
            <a:picLocks noChangeAspect="1" noChangeArrowheads="1"/>
          </p:cNvPicPr>
          <p:nvPr/>
        </p:nvPicPr>
        <p:blipFill>
          <a:blip r:embed="rId6" cstate="print"/>
          <a:srcRect/>
          <a:stretch>
            <a:fillRect/>
          </a:stretch>
        </p:blipFill>
        <p:spPr bwMode="auto">
          <a:xfrm>
            <a:off x="152400" y="112515"/>
            <a:ext cx="1143000" cy="687586"/>
          </a:xfrm>
          <a:prstGeom prst="rect">
            <a:avLst/>
          </a:prstGeom>
          <a:noFill/>
        </p:spPr>
      </p:pic>
      <p:sp>
        <p:nvSpPr>
          <p:cNvPr id="15" name="TextBox 14">
            <a:extLst>
              <a:ext uri="{FF2B5EF4-FFF2-40B4-BE49-F238E27FC236}">
                <a16:creationId xmlns:a16="http://schemas.microsoft.com/office/drawing/2014/main" id="{A6A5B91D-145C-44B5-A60A-4AE6A81AAB41}"/>
              </a:ext>
            </a:extLst>
          </p:cNvPr>
          <p:cNvSpPr txBox="1"/>
          <p:nvPr/>
        </p:nvSpPr>
        <p:spPr>
          <a:xfrm>
            <a:off x="8763000" y="304800"/>
            <a:ext cx="2819400" cy="307777"/>
          </a:xfrm>
          <a:prstGeom prst="rect">
            <a:avLst/>
          </a:prstGeom>
          <a:noFill/>
        </p:spPr>
        <p:txBody>
          <a:bodyPr wrap="square" rtlCol="0">
            <a:spAutoFit/>
          </a:bodyPr>
          <a:lstStyle/>
          <a:p>
            <a:r>
              <a:rPr lang="en-US" sz="1400" dirty="0">
                <a:solidFill>
                  <a:schemeClr val="accent1"/>
                </a:solidFill>
              </a:rPr>
              <a:t>Aditya Engineering College(A)</a:t>
            </a:r>
            <a:endParaRPr lang="en-IN" sz="1400" dirty="0">
              <a:solidFill>
                <a:schemeClr val="accent1"/>
              </a:solidFill>
            </a:endParaRPr>
          </a:p>
        </p:txBody>
      </p:sp>
      <p:sp>
        <p:nvSpPr>
          <p:cNvPr id="16" name="Date Placeholder 1">
            <a:extLst>
              <a:ext uri="{FF2B5EF4-FFF2-40B4-BE49-F238E27FC236}">
                <a16:creationId xmlns:a16="http://schemas.microsoft.com/office/drawing/2014/main" id="{F5EB8860-D563-4409-8559-F7B6C51AEFA3}"/>
              </a:ext>
            </a:extLst>
          </p:cNvPr>
          <p:cNvSpPr>
            <a:spLocks noGrp="1"/>
          </p:cNvSpPr>
          <p:nvPr>
            <p:ph type="dt" sz="half" idx="10"/>
          </p:nvPr>
        </p:nvSpPr>
        <p:spPr>
          <a:xfrm>
            <a:off x="423291" y="6415976"/>
            <a:ext cx="2743200" cy="365125"/>
          </a:xfrm>
        </p:spPr>
        <p:txBody>
          <a:bodyPr/>
          <a:lstStyle/>
          <a:p>
            <a:r>
              <a:rPr lang="en-US" dirty="0"/>
              <a:t>31-07-2021</a:t>
            </a:r>
            <a:endParaRPr lang="en-IN" dirty="0"/>
          </a:p>
        </p:txBody>
      </p:sp>
    </p:spTree>
    <p:extLst>
      <p:ext uri="{BB962C8B-B14F-4D97-AF65-F5344CB8AC3E}">
        <p14:creationId xmlns:p14="http://schemas.microsoft.com/office/powerpoint/2010/main" val="3300561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E19A3A-55CB-4C00-B496-C19EA8734654}"/>
              </a:ext>
            </a:extLst>
          </p:cNvPr>
          <p:cNvSpPr>
            <a:spLocks noGrp="1"/>
          </p:cNvSpPr>
          <p:nvPr>
            <p:ph type="dt" sz="half" idx="10"/>
          </p:nvPr>
        </p:nvSpPr>
        <p:spPr>
          <a:xfrm>
            <a:off x="423291" y="6415976"/>
            <a:ext cx="2743200" cy="365125"/>
          </a:xfrm>
        </p:spPr>
        <p:txBody>
          <a:bodyPr/>
          <a:lstStyle/>
          <a:p>
            <a:r>
              <a:rPr lang="en-US" dirty="0"/>
              <a:t>31-07-2021</a:t>
            </a:r>
            <a:endParaRPr lang="en-IN" dirty="0"/>
          </a:p>
        </p:txBody>
      </p:sp>
      <p:sp>
        <p:nvSpPr>
          <p:cNvPr id="3" name="Slide Number Placeholder 2">
            <a:extLst>
              <a:ext uri="{FF2B5EF4-FFF2-40B4-BE49-F238E27FC236}">
                <a16:creationId xmlns:a16="http://schemas.microsoft.com/office/drawing/2014/main" id="{C53671FE-28F5-438F-A72B-DC90171EC6D1}"/>
              </a:ext>
            </a:extLst>
          </p:cNvPr>
          <p:cNvSpPr>
            <a:spLocks noGrp="1"/>
          </p:cNvSpPr>
          <p:nvPr>
            <p:ph type="sldNum" sz="quarter" idx="12"/>
          </p:nvPr>
        </p:nvSpPr>
        <p:spPr/>
        <p:txBody>
          <a:bodyPr/>
          <a:lstStyle/>
          <a:p>
            <a:fld id="{36FE64B3-0767-4D0C-9ED3-41F5DF916619}" type="slidenum">
              <a:rPr lang="en-IN" smtClean="0"/>
              <a:t>5</a:t>
            </a:fld>
            <a:endParaRPr lang="en-IN"/>
          </a:p>
        </p:txBody>
      </p:sp>
      <p:sp>
        <p:nvSpPr>
          <p:cNvPr id="5" name="TextBox 4">
            <a:extLst>
              <a:ext uri="{FF2B5EF4-FFF2-40B4-BE49-F238E27FC236}">
                <a16:creationId xmlns:a16="http://schemas.microsoft.com/office/drawing/2014/main" id="{87D94849-357D-4502-9AF4-8E4CFA87D439}"/>
              </a:ext>
            </a:extLst>
          </p:cNvPr>
          <p:cNvSpPr txBox="1"/>
          <p:nvPr/>
        </p:nvSpPr>
        <p:spPr>
          <a:xfrm>
            <a:off x="1604394" y="700250"/>
            <a:ext cx="9284515" cy="1384995"/>
          </a:xfrm>
          <a:prstGeom prst="rect">
            <a:avLst/>
          </a:prstGeom>
          <a:noFill/>
        </p:spPr>
        <p:txBody>
          <a:bodyPr wrap="square">
            <a:spAutoFit/>
          </a:bodyPr>
          <a:lstStyle/>
          <a:p>
            <a:pPr marL="285750" indent="-285750">
              <a:buFont typeface="Wingdings" panose="05000000000000000000" pitchFamily="2" charset="2"/>
              <a:buChar char="ü"/>
            </a:pPr>
            <a:r>
              <a:rPr lang="en-US" sz="1400"/>
              <a:t>The DWT decomposes the input sequence as low and high pass sub bands.</a:t>
            </a:r>
          </a:p>
          <a:p>
            <a:pPr marL="285750" indent="-285750">
              <a:buFont typeface="Wingdings" panose="05000000000000000000" pitchFamily="2" charset="2"/>
              <a:buChar char="ü"/>
            </a:pPr>
            <a:r>
              <a:rPr lang="en-US" sz="1400"/>
              <a:t>Each sub band consists of half samples of the original input.</a:t>
            </a:r>
          </a:p>
          <a:p>
            <a:pPr marL="285750" indent="-285750">
              <a:buFont typeface="Wingdings" panose="05000000000000000000" pitchFamily="2" charset="2"/>
              <a:buChar char="ü"/>
            </a:pPr>
            <a:r>
              <a:rPr lang="en-US" sz="1400"/>
              <a:t>In DWT the input is analyzed with analysis filter bank succeeded by the operation called decimation.</a:t>
            </a:r>
          </a:p>
          <a:p>
            <a:pPr marL="285750" indent="-285750">
              <a:buFont typeface="Wingdings" panose="05000000000000000000" pitchFamily="2" charset="2"/>
              <a:buChar char="ü"/>
            </a:pPr>
            <a:r>
              <a:rPr lang="en-US" sz="1400"/>
              <a:t>So here the input image is filtered along rows and decimated by two. Then it is followed by filtering sub image along column. This process separates the input into sub bands as LL,LH,HL,HH respectively.</a:t>
            </a:r>
          </a:p>
          <a:p>
            <a:pPr marL="285750" indent="-285750">
              <a:buFont typeface="Wingdings" panose="05000000000000000000" pitchFamily="2" charset="2"/>
              <a:buChar char="ü"/>
            </a:pPr>
            <a:r>
              <a:rPr lang="en-US" sz="1400"/>
              <a:t>Then perform the inverse discrete wavelet transform to the obtained image to get the fused image.</a:t>
            </a:r>
          </a:p>
        </p:txBody>
      </p:sp>
      <p:pic>
        <p:nvPicPr>
          <p:cNvPr id="6" name="Picture 5">
            <a:extLst>
              <a:ext uri="{FF2B5EF4-FFF2-40B4-BE49-F238E27FC236}">
                <a16:creationId xmlns:a16="http://schemas.microsoft.com/office/drawing/2014/main" id="{B7B64FBF-9DB3-4E28-8F75-012BCD61B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491" y="2037682"/>
            <a:ext cx="5650338" cy="1800225"/>
          </a:xfrm>
          <a:prstGeom prst="rect">
            <a:avLst/>
          </a:prstGeom>
        </p:spPr>
      </p:pic>
      <p:sp>
        <p:nvSpPr>
          <p:cNvPr id="7" name="TextBox 6">
            <a:extLst>
              <a:ext uri="{FF2B5EF4-FFF2-40B4-BE49-F238E27FC236}">
                <a16:creationId xmlns:a16="http://schemas.microsoft.com/office/drawing/2014/main" id="{3E23B80F-5686-40F9-9260-42FF1AEEC033}"/>
              </a:ext>
            </a:extLst>
          </p:cNvPr>
          <p:cNvSpPr txBox="1"/>
          <p:nvPr/>
        </p:nvSpPr>
        <p:spPr>
          <a:xfrm flipH="1">
            <a:off x="1671506" y="4432400"/>
            <a:ext cx="6288195" cy="116955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ü"/>
            </a:pPr>
            <a:r>
              <a:rPr lang="en-US" sz="1400" b="0" i="0">
                <a:solidFill>
                  <a:srgbClr val="202124"/>
                </a:solidFill>
                <a:effectLst/>
              </a:rPr>
              <a:t>The process of reducing the size of an </a:t>
            </a:r>
            <a:r>
              <a:rPr lang="en-US" sz="1400" b="1" i="0">
                <a:solidFill>
                  <a:srgbClr val="202124"/>
                </a:solidFill>
                <a:effectLst/>
              </a:rPr>
              <a:t>image</a:t>
            </a:r>
            <a:r>
              <a:rPr lang="en-US" sz="1400" b="0" i="0">
                <a:solidFill>
                  <a:srgbClr val="202124"/>
                </a:solidFill>
                <a:effectLst/>
              </a:rPr>
              <a:t> is called </a:t>
            </a:r>
            <a:r>
              <a:rPr lang="en-US" sz="1400" b="1" i="0">
                <a:solidFill>
                  <a:srgbClr val="202124"/>
                </a:solidFill>
                <a:effectLst/>
              </a:rPr>
              <a:t>down sampling</a:t>
            </a:r>
            <a:r>
              <a:rPr lang="en-US" sz="1400" b="1" i="0">
                <a:solidFill>
                  <a:srgbClr val="202124"/>
                </a:solidFill>
                <a:effectLst/>
                <a:latin typeface="arial" panose="020B0604020202020204" pitchFamily="34" charset="0"/>
              </a:rPr>
              <a:t>.</a:t>
            </a:r>
          </a:p>
          <a:p>
            <a:pPr marL="285750" indent="-285750">
              <a:buFont typeface="Wingdings" panose="05000000000000000000" pitchFamily="2" charset="2"/>
              <a:buChar char="ü"/>
            </a:pPr>
            <a:r>
              <a:rPr lang="en-US" sz="1400" b="0" i="0">
                <a:solidFill>
                  <a:srgbClr val="202124"/>
                </a:solidFill>
                <a:effectLst/>
              </a:rPr>
              <a:t>The </a:t>
            </a:r>
            <a:r>
              <a:rPr lang="en-US" sz="1400" b="1" i="0">
                <a:solidFill>
                  <a:srgbClr val="202124"/>
                </a:solidFill>
                <a:effectLst/>
              </a:rPr>
              <a:t>down sampling factor</a:t>
            </a:r>
            <a:r>
              <a:rPr lang="en-US" sz="1400" b="0" i="0">
                <a:solidFill>
                  <a:srgbClr val="202124"/>
                </a:solidFill>
                <a:effectLst/>
              </a:rPr>
              <a:t> is usually an integer or a rational fraction greater than unity.</a:t>
            </a:r>
          </a:p>
          <a:p>
            <a:pPr marL="285750" indent="-285750">
              <a:buFont typeface="Wingdings" panose="05000000000000000000" pitchFamily="2" charset="2"/>
              <a:buChar char="ü"/>
            </a:pPr>
            <a:r>
              <a:rPr lang="en-US" sz="1400">
                <a:solidFill>
                  <a:srgbClr val="202124"/>
                </a:solidFill>
              </a:rPr>
              <a:t> Y[n]=x[D*n]</a:t>
            </a:r>
          </a:p>
          <a:p>
            <a:pPr marL="285750" indent="-285750">
              <a:buFont typeface="Wingdings" panose="05000000000000000000" pitchFamily="2" charset="2"/>
              <a:buChar char="ü"/>
            </a:pPr>
            <a:r>
              <a:rPr lang="en-US" sz="1400" b="0" i="0">
                <a:solidFill>
                  <a:srgbClr val="202124"/>
                </a:solidFill>
                <a:effectLst/>
              </a:rPr>
              <a:t>Where n =0,1,2,3…………</a:t>
            </a:r>
          </a:p>
        </p:txBody>
      </p:sp>
      <p:pic>
        <p:nvPicPr>
          <p:cNvPr id="8" name="Picture 7">
            <a:extLst>
              <a:ext uri="{FF2B5EF4-FFF2-40B4-BE49-F238E27FC236}">
                <a16:creationId xmlns:a16="http://schemas.microsoft.com/office/drawing/2014/main" id="{7B970422-3B71-4A91-BB82-A86DA5A432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8989" y="4064026"/>
            <a:ext cx="2847610" cy="2351950"/>
          </a:xfrm>
          <a:prstGeom prst="rect">
            <a:avLst/>
          </a:prstGeom>
        </p:spPr>
      </p:pic>
      <p:sp>
        <p:nvSpPr>
          <p:cNvPr id="9" name="TextBox 5">
            <a:extLst>
              <a:ext uri="{FF2B5EF4-FFF2-40B4-BE49-F238E27FC236}">
                <a16:creationId xmlns:a16="http://schemas.microsoft.com/office/drawing/2014/main" id="{39335FE4-3D0A-4466-A8FD-0AB51FF4C5BA}"/>
              </a:ext>
            </a:extLst>
          </p:cNvPr>
          <p:cNvSpPr txBox="1"/>
          <p:nvPr/>
        </p:nvSpPr>
        <p:spPr>
          <a:xfrm flipH="1">
            <a:off x="1215401" y="3710298"/>
            <a:ext cx="3497243"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u="sng"/>
              <a:t>Down-Sampling:</a:t>
            </a:r>
            <a:endParaRPr lang="en-IN" sz="2800" u="sng"/>
          </a:p>
        </p:txBody>
      </p:sp>
      <p:sp>
        <p:nvSpPr>
          <p:cNvPr id="11" name="Footer Placeholder 1">
            <a:extLst>
              <a:ext uri="{FF2B5EF4-FFF2-40B4-BE49-F238E27FC236}">
                <a16:creationId xmlns:a16="http://schemas.microsoft.com/office/drawing/2014/main" id="{B1BA73F5-FB1A-4C52-A547-5FA127962188}"/>
              </a:ext>
            </a:extLst>
          </p:cNvPr>
          <p:cNvSpPr>
            <a:spLocks noGrp="1"/>
          </p:cNvSpPr>
          <p:nvPr>
            <p:ph type="ftr" sz="quarter" idx="11"/>
          </p:nvPr>
        </p:nvSpPr>
        <p:spPr>
          <a:xfrm>
            <a:off x="2857500" y="6510799"/>
            <a:ext cx="6477000" cy="365125"/>
          </a:xfrm>
        </p:spPr>
        <p:txBody>
          <a:bodyPr/>
          <a:lstStyle/>
          <a:p>
            <a:pPr defTabSz="914400">
              <a:lnSpc>
                <a:spcPct val="90000"/>
              </a:lnSpc>
              <a:spcBef>
                <a:spcPts val="1000"/>
              </a:spcBef>
              <a:defRPr/>
            </a:pPr>
            <a:r>
              <a:rPr lang="en-IN" sz="900" b="1" dirty="0">
                <a:effectLst/>
                <a:latin typeface="Calibri" panose="020F0502020204030204" pitchFamily="34" charset="0"/>
                <a:ea typeface="Calibri" panose="020F0502020204030204" pitchFamily="34" charset="0"/>
                <a:cs typeface="Times New Roman" panose="02020603050405020304" pitchFamily="18" charset="0"/>
              </a:rPr>
              <a:t>Multimodal Medical Image Fusion Using Discrete Wavelet Transform (DWT) with Non-subsampled Contourlet Transform (NSCT) Hybrid Fusion Algorithm</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2" descr="C:\Users\DSP-LAB\Desktop\aditya-logo.png">
            <a:extLst>
              <a:ext uri="{FF2B5EF4-FFF2-40B4-BE49-F238E27FC236}">
                <a16:creationId xmlns:a16="http://schemas.microsoft.com/office/drawing/2014/main" id="{DA602A86-24A1-486E-9897-E812CF4A7855}"/>
              </a:ext>
            </a:extLst>
          </p:cNvPr>
          <p:cNvPicPr>
            <a:picLocks noChangeAspect="1" noChangeArrowheads="1"/>
          </p:cNvPicPr>
          <p:nvPr/>
        </p:nvPicPr>
        <p:blipFill>
          <a:blip r:embed="rId4" cstate="print"/>
          <a:srcRect/>
          <a:stretch>
            <a:fillRect/>
          </a:stretch>
        </p:blipFill>
        <p:spPr bwMode="auto">
          <a:xfrm>
            <a:off x="152400" y="112515"/>
            <a:ext cx="1143000" cy="687586"/>
          </a:xfrm>
          <a:prstGeom prst="rect">
            <a:avLst/>
          </a:prstGeom>
          <a:noFill/>
        </p:spPr>
      </p:pic>
      <p:sp>
        <p:nvSpPr>
          <p:cNvPr id="13" name="TextBox 12">
            <a:extLst>
              <a:ext uri="{FF2B5EF4-FFF2-40B4-BE49-F238E27FC236}">
                <a16:creationId xmlns:a16="http://schemas.microsoft.com/office/drawing/2014/main" id="{86E314ED-C95C-4BDF-9F05-9690F65F889C}"/>
              </a:ext>
            </a:extLst>
          </p:cNvPr>
          <p:cNvSpPr txBox="1"/>
          <p:nvPr/>
        </p:nvSpPr>
        <p:spPr>
          <a:xfrm>
            <a:off x="8763000" y="304800"/>
            <a:ext cx="2819400" cy="307777"/>
          </a:xfrm>
          <a:prstGeom prst="rect">
            <a:avLst/>
          </a:prstGeom>
          <a:noFill/>
        </p:spPr>
        <p:txBody>
          <a:bodyPr wrap="square" rtlCol="0">
            <a:spAutoFit/>
          </a:bodyPr>
          <a:lstStyle/>
          <a:p>
            <a:r>
              <a:rPr lang="en-US" sz="1400" dirty="0">
                <a:solidFill>
                  <a:schemeClr val="accent1"/>
                </a:solidFill>
              </a:rPr>
              <a:t>Aditya Engineering College(A)</a:t>
            </a:r>
            <a:endParaRPr lang="en-IN" sz="1400" dirty="0">
              <a:solidFill>
                <a:schemeClr val="accent1"/>
              </a:solidFill>
            </a:endParaRPr>
          </a:p>
        </p:txBody>
      </p:sp>
    </p:spTree>
    <p:extLst>
      <p:ext uri="{BB962C8B-B14F-4D97-AF65-F5344CB8AC3E}">
        <p14:creationId xmlns:p14="http://schemas.microsoft.com/office/powerpoint/2010/main" val="305118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0108DA-1F87-4A96-A067-06275500072F}"/>
              </a:ext>
            </a:extLst>
          </p:cNvPr>
          <p:cNvSpPr txBox="1"/>
          <p:nvPr/>
        </p:nvSpPr>
        <p:spPr>
          <a:xfrm>
            <a:off x="1350627" y="136525"/>
            <a:ext cx="7357145" cy="523220"/>
          </a:xfrm>
          <a:prstGeom prst="rect">
            <a:avLst/>
          </a:prstGeom>
          <a:noFill/>
        </p:spPr>
        <p:txBody>
          <a:bodyPr wrap="square" rtlCol="0">
            <a:spAutoFit/>
          </a:bodyPr>
          <a:lstStyle/>
          <a:p>
            <a:r>
              <a:rPr lang="en-US" sz="2800" u="sng" dirty="0"/>
              <a:t>NSCT(Non sub sampled </a:t>
            </a:r>
            <a:r>
              <a:rPr lang="en-US" sz="2800" u="sng" dirty="0" err="1"/>
              <a:t>counterlet</a:t>
            </a:r>
            <a:r>
              <a:rPr lang="en-US" sz="2800" u="sng" dirty="0"/>
              <a:t> transform):</a:t>
            </a:r>
            <a:endParaRPr lang="en-IN" sz="2800" u="sng" dirty="0"/>
          </a:p>
        </p:txBody>
      </p:sp>
      <p:sp>
        <p:nvSpPr>
          <p:cNvPr id="4" name="TextBox 3">
            <a:extLst>
              <a:ext uri="{FF2B5EF4-FFF2-40B4-BE49-F238E27FC236}">
                <a16:creationId xmlns:a16="http://schemas.microsoft.com/office/drawing/2014/main" id="{113EA9E1-D121-4DD3-8256-A400BC685BD2}"/>
              </a:ext>
            </a:extLst>
          </p:cNvPr>
          <p:cNvSpPr txBox="1"/>
          <p:nvPr/>
        </p:nvSpPr>
        <p:spPr>
          <a:xfrm>
            <a:off x="1301691" y="659745"/>
            <a:ext cx="8548384" cy="2893100"/>
          </a:xfrm>
          <a:prstGeom prst="rect">
            <a:avLst/>
          </a:prstGeom>
          <a:noFill/>
        </p:spPr>
        <p:txBody>
          <a:bodyPr wrap="square" rtlCol="0">
            <a:spAutoFit/>
          </a:bodyPr>
          <a:lstStyle/>
          <a:p>
            <a:pPr marL="285750" indent="-285750">
              <a:buFont typeface="Wingdings" panose="05000000000000000000" pitchFamily="2" charset="2"/>
              <a:buChar char="ü"/>
            </a:pPr>
            <a:r>
              <a:rPr lang="en-US" sz="1400"/>
              <a:t>NSCT is a shift invariant, multi-scale and multi-directional transform.</a:t>
            </a:r>
          </a:p>
          <a:p>
            <a:pPr marL="285750" indent="-285750">
              <a:buFont typeface="Wingdings" panose="05000000000000000000" pitchFamily="2" charset="2"/>
              <a:buChar char="ü"/>
            </a:pPr>
            <a:r>
              <a:rPr lang="en-US" sz="1400"/>
              <a:t>Provides accurate analysis of multimodality images.</a:t>
            </a:r>
          </a:p>
          <a:p>
            <a:pPr marL="285750" indent="-285750">
              <a:buFont typeface="Wingdings" panose="05000000000000000000" pitchFamily="2" charset="2"/>
              <a:buChar char="ü"/>
            </a:pPr>
            <a:r>
              <a:rPr lang="en-US" sz="1400"/>
              <a:t>It is obtained by using the Non-subsampled Pyramid Filter Bank (NSP or NSPFB) and the Non-subsampled Directional Filter Bank (NSDFB).</a:t>
            </a:r>
          </a:p>
          <a:p>
            <a:pPr marL="285750" indent="-285750">
              <a:buFont typeface="Wingdings" panose="05000000000000000000" pitchFamily="2" charset="2"/>
              <a:buChar char="ü"/>
            </a:pPr>
            <a:r>
              <a:rPr lang="en-US" sz="1400"/>
              <a:t>The source images are registered and decomposed into low and high freq. coefficients.</a:t>
            </a:r>
          </a:p>
          <a:p>
            <a:pPr marL="285750" indent="-285750">
              <a:buFont typeface="Wingdings" panose="05000000000000000000" pitchFamily="2" charset="2"/>
              <a:buChar char="ü"/>
            </a:pPr>
            <a:r>
              <a:rPr lang="en-US" sz="1400"/>
              <a:t>The low frequency coefficients fused and apply the avg. fusion rule and high frequency coefficients fused and apply max fusion rule.</a:t>
            </a:r>
          </a:p>
          <a:p>
            <a:pPr marL="285750" indent="-285750">
              <a:buFont typeface="Wingdings" panose="05000000000000000000" pitchFamily="2" charset="2"/>
              <a:buChar char="ü"/>
            </a:pPr>
            <a:r>
              <a:rPr lang="en-US" sz="1400"/>
              <a:t>In each sub-band transform coefficients is same as the original image.</a:t>
            </a:r>
          </a:p>
          <a:p>
            <a:pPr marL="285750" indent="-285750">
              <a:buFont typeface="Wingdings" panose="05000000000000000000" pitchFamily="2" charset="2"/>
              <a:buChar char="ü"/>
            </a:pPr>
            <a:r>
              <a:rPr lang="en-US" sz="1400"/>
              <a:t>Here quality is increased and provides better frequency selectivity.</a:t>
            </a:r>
          </a:p>
          <a:p>
            <a:pPr marL="285750" indent="-285750">
              <a:buFont typeface="Wingdings" panose="05000000000000000000" pitchFamily="2" charset="2"/>
              <a:buChar char="ü"/>
            </a:pPr>
            <a:r>
              <a:rPr lang="en-US" sz="1400"/>
              <a:t>NSPFB used to divide images into low and high frequency components.</a:t>
            </a:r>
          </a:p>
          <a:p>
            <a:pPr marL="285750" indent="-285750">
              <a:buFont typeface="Wingdings" panose="05000000000000000000" pitchFamily="2" charset="2"/>
              <a:buChar char="ü"/>
            </a:pPr>
            <a:r>
              <a:rPr lang="en-US" sz="1400"/>
              <a:t>NSDFB used to decompose high frequencies in each level of NSP.</a:t>
            </a:r>
          </a:p>
          <a:p>
            <a:pPr marL="285750" indent="-285750">
              <a:buFont typeface="Wingdings" panose="05000000000000000000" pitchFamily="2" charset="2"/>
              <a:buChar char="ü"/>
            </a:pPr>
            <a:r>
              <a:rPr lang="en-US" sz="1400"/>
              <a:t>At each decomposition level of NSP, one low-frequency image and one high-frequency image can be produced.</a:t>
            </a:r>
          </a:p>
          <a:p>
            <a:pPr marL="285750" indent="-285750">
              <a:buFont typeface="Wingdings" panose="05000000000000000000" pitchFamily="2" charset="2"/>
              <a:buChar char="ü"/>
            </a:pPr>
            <a:endParaRPr lang="en-US" sz="1400"/>
          </a:p>
        </p:txBody>
      </p:sp>
      <p:sp>
        <p:nvSpPr>
          <p:cNvPr id="2" name="Slide Number Placeholder 1">
            <a:extLst>
              <a:ext uri="{FF2B5EF4-FFF2-40B4-BE49-F238E27FC236}">
                <a16:creationId xmlns:a16="http://schemas.microsoft.com/office/drawing/2014/main" id="{2FC15E01-5374-4BFA-8334-87A1F0C66A21}"/>
              </a:ext>
            </a:extLst>
          </p:cNvPr>
          <p:cNvSpPr>
            <a:spLocks noGrp="1"/>
          </p:cNvSpPr>
          <p:nvPr>
            <p:ph type="sldNum" sz="quarter" idx="12"/>
          </p:nvPr>
        </p:nvSpPr>
        <p:spPr/>
        <p:txBody>
          <a:bodyPr/>
          <a:lstStyle/>
          <a:p>
            <a:fld id="{36FE64B3-0767-4D0C-9ED3-41F5DF916619}" type="slidenum">
              <a:rPr lang="en-IN" smtClean="0"/>
              <a:t>6</a:t>
            </a:fld>
            <a:endParaRPr lang="en-IN"/>
          </a:p>
        </p:txBody>
      </p:sp>
      <p:pic>
        <p:nvPicPr>
          <p:cNvPr id="5" name="Picture 4">
            <a:extLst>
              <a:ext uri="{FF2B5EF4-FFF2-40B4-BE49-F238E27FC236}">
                <a16:creationId xmlns:a16="http://schemas.microsoft.com/office/drawing/2014/main" id="{7E448490-687A-459E-A68D-933D0665EB52}"/>
              </a:ext>
            </a:extLst>
          </p:cNvPr>
          <p:cNvPicPr>
            <a:picLocks noChangeAspect="1"/>
          </p:cNvPicPr>
          <p:nvPr/>
        </p:nvPicPr>
        <p:blipFill>
          <a:blip r:embed="rId2"/>
          <a:stretch>
            <a:fillRect/>
          </a:stretch>
        </p:blipFill>
        <p:spPr>
          <a:xfrm>
            <a:off x="3247590" y="3662133"/>
            <a:ext cx="4895850" cy="2584928"/>
          </a:xfrm>
          <a:prstGeom prst="rect">
            <a:avLst/>
          </a:prstGeom>
        </p:spPr>
      </p:pic>
      <p:sp>
        <p:nvSpPr>
          <p:cNvPr id="9" name="Footer Placeholder 1">
            <a:extLst>
              <a:ext uri="{FF2B5EF4-FFF2-40B4-BE49-F238E27FC236}">
                <a16:creationId xmlns:a16="http://schemas.microsoft.com/office/drawing/2014/main" id="{8049F88E-10FE-478C-BFDD-C7EBC04A3C55}"/>
              </a:ext>
            </a:extLst>
          </p:cNvPr>
          <p:cNvSpPr>
            <a:spLocks noGrp="1"/>
          </p:cNvSpPr>
          <p:nvPr>
            <p:ph type="ftr" sz="quarter" idx="11"/>
          </p:nvPr>
        </p:nvSpPr>
        <p:spPr>
          <a:xfrm>
            <a:off x="2857500" y="6510799"/>
            <a:ext cx="6477000" cy="365125"/>
          </a:xfrm>
        </p:spPr>
        <p:txBody>
          <a:bodyPr/>
          <a:lstStyle/>
          <a:p>
            <a:pPr defTabSz="914400">
              <a:lnSpc>
                <a:spcPct val="90000"/>
              </a:lnSpc>
              <a:spcBef>
                <a:spcPts val="1000"/>
              </a:spcBef>
              <a:defRPr/>
            </a:pPr>
            <a:r>
              <a:rPr lang="en-IN" sz="900" b="1" dirty="0">
                <a:effectLst/>
                <a:latin typeface="Calibri" panose="020F0502020204030204" pitchFamily="34" charset="0"/>
                <a:ea typeface="Calibri" panose="020F0502020204030204" pitchFamily="34" charset="0"/>
                <a:cs typeface="Times New Roman" panose="02020603050405020304" pitchFamily="18" charset="0"/>
              </a:rPr>
              <a:t>Multimodal Medical Image Fusion Using Discrete Wavelet Transform (DWT) with Non-subsampled Contourlet Transform (NSCT) Hybrid Fusion Algorithm</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2" descr="C:\Users\DSP-LAB\Desktop\aditya-logo.png">
            <a:extLst>
              <a:ext uri="{FF2B5EF4-FFF2-40B4-BE49-F238E27FC236}">
                <a16:creationId xmlns:a16="http://schemas.microsoft.com/office/drawing/2014/main" id="{80371493-2943-4A39-9F50-24EFC15CE47A}"/>
              </a:ext>
            </a:extLst>
          </p:cNvPr>
          <p:cNvPicPr>
            <a:picLocks noChangeAspect="1" noChangeArrowheads="1"/>
          </p:cNvPicPr>
          <p:nvPr/>
        </p:nvPicPr>
        <p:blipFill>
          <a:blip r:embed="rId3" cstate="print"/>
          <a:srcRect/>
          <a:stretch>
            <a:fillRect/>
          </a:stretch>
        </p:blipFill>
        <p:spPr bwMode="auto">
          <a:xfrm>
            <a:off x="152400" y="112515"/>
            <a:ext cx="1143000" cy="687586"/>
          </a:xfrm>
          <a:prstGeom prst="rect">
            <a:avLst/>
          </a:prstGeom>
          <a:noFill/>
        </p:spPr>
      </p:pic>
      <p:sp>
        <p:nvSpPr>
          <p:cNvPr id="11" name="TextBox 10">
            <a:extLst>
              <a:ext uri="{FF2B5EF4-FFF2-40B4-BE49-F238E27FC236}">
                <a16:creationId xmlns:a16="http://schemas.microsoft.com/office/drawing/2014/main" id="{09EC4142-95A9-4E93-A323-F2F7FCBB7828}"/>
              </a:ext>
            </a:extLst>
          </p:cNvPr>
          <p:cNvSpPr txBox="1"/>
          <p:nvPr/>
        </p:nvSpPr>
        <p:spPr>
          <a:xfrm>
            <a:off x="8763000" y="304800"/>
            <a:ext cx="2819400" cy="307777"/>
          </a:xfrm>
          <a:prstGeom prst="rect">
            <a:avLst/>
          </a:prstGeom>
          <a:noFill/>
        </p:spPr>
        <p:txBody>
          <a:bodyPr wrap="square" rtlCol="0">
            <a:spAutoFit/>
          </a:bodyPr>
          <a:lstStyle/>
          <a:p>
            <a:r>
              <a:rPr lang="en-US" sz="1400" dirty="0">
                <a:solidFill>
                  <a:schemeClr val="accent1"/>
                </a:solidFill>
              </a:rPr>
              <a:t>Aditya Engineering College(A)</a:t>
            </a:r>
            <a:endParaRPr lang="en-IN" sz="1400" dirty="0">
              <a:solidFill>
                <a:schemeClr val="accent1"/>
              </a:solidFill>
            </a:endParaRPr>
          </a:p>
        </p:txBody>
      </p:sp>
      <p:sp>
        <p:nvSpPr>
          <p:cNvPr id="12" name="Date Placeholder 1">
            <a:extLst>
              <a:ext uri="{FF2B5EF4-FFF2-40B4-BE49-F238E27FC236}">
                <a16:creationId xmlns:a16="http://schemas.microsoft.com/office/drawing/2014/main" id="{35DF9560-70C4-485D-8956-51AC45030BC0}"/>
              </a:ext>
            </a:extLst>
          </p:cNvPr>
          <p:cNvSpPr>
            <a:spLocks noGrp="1"/>
          </p:cNvSpPr>
          <p:nvPr>
            <p:ph type="dt" sz="half" idx="10"/>
          </p:nvPr>
        </p:nvSpPr>
        <p:spPr>
          <a:xfrm>
            <a:off x="423291" y="6415976"/>
            <a:ext cx="2743200" cy="365125"/>
          </a:xfrm>
        </p:spPr>
        <p:txBody>
          <a:bodyPr/>
          <a:lstStyle/>
          <a:p>
            <a:r>
              <a:rPr lang="en-US" dirty="0"/>
              <a:t>31-07-2021</a:t>
            </a:r>
            <a:endParaRPr lang="en-IN" dirty="0"/>
          </a:p>
        </p:txBody>
      </p:sp>
    </p:spTree>
    <p:extLst>
      <p:ext uri="{BB962C8B-B14F-4D97-AF65-F5344CB8AC3E}">
        <p14:creationId xmlns:p14="http://schemas.microsoft.com/office/powerpoint/2010/main" val="3198008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615496-75A4-4DEA-8590-DC61266B2A04}"/>
              </a:ext>
            </a:extLst>
          </p:cNvPr>
          <p:cNvSpPr txBox="1"/>
          <p:nvPr/>
        </p:nvSpPr>
        <p:spPr>
          <a:xfrm>
            <a:off x="1436107" y="734745"/>
            <a:ext cx="9429883" cy="1415772"/>
          </a:xfrm>
          <a:prstGeom prst="rect">
            <a:avLst/>
          </a:prstGeom>
          <a:noFill/>
        </p:spPr>
        <p:txBody>
          <a:bodyPr wrap="square" rtlCol="0">
            <a:spAutoFit/>
          </a:bodyPr>
          <a:lstStyle/>
          <a:p>
            <a:r>
              <a:rPr lang="en-US" b="1"/>
              <a:t>Step1</a:t>
            </a:r>
            <a:r>
              <a:rPr lang="en-US"/>
              <a:t>:</a:t>
            </a:r>
            <a:r>
              <a:rPr lang="en-US" sz="1400"/>
              <a:t>The input images to be fused must be registered to assure that the corresponding pixels are aligned.</a:t>
            </a:r>
          </a:p>
          <a:p>
            <a:r>
              <a:rPr lang="en-US" b="1"/>
              <a:t>Step2</a:t>
            </a:r>
            <a:r>
              <a:rPr lang="en-US"/>
              <a:t>:</a:t>
            </a:r>
            <a:r>
              <a:rPr lang="en-US" sz="1400"/>
              <a:t>Decompose the images using NSCT to get low and high frequency sub bands.</a:t>
            </a:r>
            <a:endParaRPr lang="en-US" sz="1400" b="1"/>
          </a:p>
          <a:p>
            <a:r>
              <a:rPr lang="en-US" b="1"/>
              <a:t>Step3</a:t>
            </a:r>
            <a:r>
              <a:rPr lang="en-US" sz="1400"/>
              <a:t>Fusion of low frequency symbols) : The coefficients of low frequency sub band of NSCT are selected by Equation (1) and Equation (2).</a:t>
            </a:r>
          </a:p>
          <a:p>
            <a:pPr marL="285750" indent="-285750">
              <a:buFont typeface="Wingdings" panose="05000000000000000000" pitchFamily="2" charset="2"/>
              <a:buChar char="§"/>
            </a:pPr>
            <a:r>
              <a:rPr lang="en-US" b="1" u="sng"/>
              <a:t>Mean(</a:t>
            </a:r>
            <a:r>
              <a:rPr lang="el-GR" b="1" u="sng"/>
              <a:t>μ)</a:t>
            </a:r>
            <a:r>
              <a:rPr lang="en-US" b="1"/>
              <a:t>:          </a:t>
            </a:r>
            <a:endParaRPr lang="en-IN" b="1"/>
          </a:p>
        </p:txBody>
      </p:sp>
      <p:pic>
        <p:nvPicPr>
          <p:cNvPr id="5" name="Picture 4">
            <a:extLst>
              <a:ext uri="{FF2B5EF4-FFF2-40B4-BE49-F238E27FC236}">
                <a16:creationId xmlns:a16="http://schemas.microsoft.com/office/drawing/2014/main" id="{5A007505-3940-42C3-BF88-125C4C072FBE}"/>
              </a:ext>
            </a:extLst>
          </p:cNvPr>
          <p:cNvPicPr>
            <a:picLocks noChangeAspect="1"/>
          </p:cNvPicPr>
          <p:nvPr/>
        </p:nvPicPr>
        <p:blipFill rotWithShape="1">
          <a:blip r:embed="rId2">
            <a:extLst>
              <a:ext uri="{28A0092B-C50C-407E-A947-70E740481C1C}">
                <a14:useLocalDpi xmlns:a14="http://schemas.microsoft.com/office/drawing/2010/main" val="0"/>
              </a:ext>
            </a:extLst>
          </a:blip>
          <a:srcRect t="9942" b="8868"/>
          <a:stretch/>
        </p:blipFill>
        <p:spPr>
          <a:xfrm>
            <a:off x="2850776" y="1932493"/>
            <a:ext cx="5554064" cy="545560"/>
          </a:xfrm>
          <a:prstGeom prst="rect">
            <a:avLst/>
          </a:prstGeom>
        </p:spPr>
      </p:pic>
      <p:sp>
        <p:nvSpPr>
          <p:cNvPr id="6" name="TextBox 5">
            <a:extLst>
              <a:ext uri="{FF2B5EF4-FFF2-40B4-BE49-F238E27FC236}">
                <a16:creationId xmlns:a16="http://schemas.microsoft.com/office/drawing/2014/main" id="{6E0C87E5-F768-4903-9362-DAF35C9380B8}"/>
              </a:ext>
            </a:extLst>
          </p:cNvPr>
          <p:cNvSpPr txBox="1"/>
          <p:nvPr/>
        </p:nvSpPr>
        <p:spPr>
          <a:xfrm>
            <a:off x="1446197" y="3265696"/>
            <a:ext cx="9669380" cy="861774"/>
          </a:xfrm>
          <a:prstGeom prst="rect">
            <a:avLst/>
          </a:prstGeom>
          <a:noFill/>
        </p:spPr>
        <p:txBody>
          <a:bodyPr wrap="square" rtlCol="0">
            <a:spAutoFit/>
          </a:bodyPr>
          <a:lstStyle/>
          <a:p>
            <a:r>
              <a:rPr lang="en-US" b="1"/>
              <a:t>Step4</a:t>
            </a:r>
            <a:r>
              <a:rPr lang="en-US" sz="1400"/>
              <a:t>(Fusion of high frequency symbols) : The coefficients of high frequency sub bands of NSCT are selected by Equation (3) and Equation (4).</a:t>
            </a:r>
          </a:p>
          <a:p>
            <a:pPr marL="285750" indent="-285750">
              <a:buFont typeface="Wingdings" panose="05000000000000000000" pitchFamily="2" charset="2"/>
              <a:buChar char="§"/>
            </a:pPr>
            <a:r>
              <a:rPr lang="en-US" b="1" u="sng"/>
              <a:t>Variance</a:t>
            </a:r>
            <a:r>
              <a:rPr lang="en-US" b="1"/>
              <a:t>:          </a:t>
            </a:r>
            <a:endParaRPr lang="en-IN" b="1"/>
          </a:p>
        </p:txBody>
      </p:sp>
      <p:pic>
        <p:nvPicPr>
          <p:cNvPr id="8" name="Picture 7">
            <a:extLst>
              <a:ext uri="{FF2B5EF4-FFF2-40B4-BE49-F238E27FC236}">
                <a16:creationId xmlns:a16="http://schemas.microsoft.com/office/drawing/2014/main" id="{B98043F4-F3E2-4B18-A869-80DB304AB80D}"/>
              </a:ext>
            </a:extLst>
          </p:cNvPr>
          <p:cNvPicPr>
            <a:picLocks noChangeAspect="1"/>
          </p:cNvPicPr>
          <p:nvPr/>
        </p:nvPicPr>
        <p:blipFill rotWithShape="1">
          <a:blip r:embed="rId3">
            <a:extLst>
              <a:ext uri="{28A0092B-C50C-407E-A947-70E740481C1C}">
                <a14:useLocalDpi xmlns:a14="http://schemas.microsoft.com/office/drawing/2010/main" val="0"/>
              </a:ext>
            </a:extLst>
          </a:blip>
          <a:srcRect l="3008" t="14754" r="4138" b="21938"/>
          <a:stretch/>
        </p:blipFill>
        <p:spPr>
          <a:xfrm>
            <a:off x="2703142" y="2618446"/>
            <a:ext cx="6009309" cy="576538"/>
          </a:xfrm>
          <a:prstGeom prst="rect">
            <a:avLst/>
          </a:prstGeom>
        </p:spPr>
      </p:pic>
      <p:pic>
        <p:nvPicPr>
          <p:cNvPr id="10" name="Picture 9">
            <a:extLst>
              <a:ext uri="{FF2B5EF4-FFF2-40B4-BE49-F238E27FC236}">
                <a16:creationId xmlns:a16="http://schemas.microsoft.com/office/drawing/2014/main" id="{91B50FE2-F082-408F-BD05-275BD1CA4D62}"/>
              </a:ext>
            </a:extLst>
          </p:cNvPr>
          <p:cNvPicPr>
            <a:picLocks noChangeAspect="1"/>
          </p:cNvPicPr>
          <p:nvPr/>
        </p:nvPicPr>
        <p:blipFill rotWithShape="1">
          <a:blip r:embed="rId4">
            <a:extLst>
              <a:ext uri="{28A0092B-C50C-407E-A947-70E740481C1C}">
                <a14:useLocalDpi xmlns:a14="http://schemas.microsoft.com/office/drawing/2010/main" val="0"/>
              </a:ext>
            </a:extLst>
          </a:blip>
          <a:srcRect l="4387" t="3643" r="3211" b="8118"/>
          <a:stretch/>
        </p:blipFill>
        <p:spPr>
          <a:xfrm>
            <a:off x="2732002" y="3935728"/>
            <a:ext cx="6540252" cy="759059"/>
          </a:xfrm>
          <a:prstGeom prst="rect">
            <a:avLst/>
          </a:prstGeom>
        </p:spPr>
      </p:pic>
      <p:pic>
        <p:nvPicPr>
          <p:cNvPr id="12" name="Picture 11">
            <a:extLst>
              <a:ext uri="{FF2B5EF4-FFF2-40B4-BE49-F238E27FC236}">
                <a16:creationId xmlns:a16="http://schemas.microsoft.com/office/drawing/2014/main" id="{0BC3F853-C0CE-4C08-A9F2-951BAE5F64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1585" y="4720003"/>
            <a:ext cx="6528513" cy="681449"/>
          </a:xfrm>
          <a:prstGeom prst="rect">
            <a:avLst/>
          </a:prstGeom>
        </p:spPr>
      </p:pic>
      <p:cxnSp>
        <p:nvCxnSpPr>
          <p:cNvPr id="14" name="Straight Arrow Connector 13">
            <a:extLst>
              <a:ext uri="{FF2B5EF4-FFF2-40B4-BE49-F238E27FC236}">
                <a16:creationId xmlns:a16="http://schemas.microsoft.com/office/drawing/2014/main" id="{9595C766-B0FA-42BB-895A-354F8FFE852C}"/>
              </a:ext>
            </a:extLst>
          </p:cNvPr>
          <p:cNvCxnSpPr/>
          <p:nvPr/>
        </p:nvCxnSpPr>
        <p:spPr>
          <a:xfrm>
            <a:off x="8922884" y="2199596"/>
            <a:ext cx="6987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6064407-DAC0-4C95-A4E4-D72C9E2BBF12}"/>
              </a:ext>
            </a:extLst>
          </p:cNvPr>
          <p:cNvCxnSpPr>
            <a:cxnSpLocks/>
          </p:cNvCxnSpPr>
          <p:nvPr/>
        </p:nvCxnSpPr>
        <p:spPr>
          <a:xfrm>
            <a:off x="8946856" y="2948519"/>
            <a:ext cx="7952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D1CEA8B9-9E45-48C8-AD74-925586AC83C3}"/>
              </a:ext>
            </a:extLst>
          </p:cNvPr>
          <p:cNvCxnSpPr>
            <a:cxnSpLocks/>
          </p:cNvCxnSpPr>
          <p:nvPr/>
        </p:nvCxnSpPr>
        <p:spPr>
          <a:xfrm flipV="1">
            <a:off x="9043633" y="4344413"/>
            <a:ext cx="78761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0DA1B87-619E-4996-88E1-37376556887D}"/>
              </a:ext>
            </a:extLst>
          </p:cNvPr>
          <p:cNvCxnSpPr>
            <a:cxnSpLocks/>
          </p:cNvCxnSpPr>
          <p:nvPr/>
        </p:nvCxnSpPr>
        <p:spPr>
          <a:xfrm>
            <a:off x="8966512" y="5137236"/>
            <a:ext cx="7559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DD8CBDD-EDAD-467D-83BD-A41748F2D0AD}"/>
              </a:ext>
            </a:extLst>
          </p:cNvPr>
          <p:cNvSpPr txBox="1"/>
          <p:nvPr/>
        </p:nvSpPr>
        <p:spPr>
          <a:xfrm flipH="1">
            <a:off x="9943776" y="1633626"/>
            <a:ext cx="687526" cy="3693319"/>
          </a:xfrm>
          <a:prstGeom prst="rect">
            <a:avLst/>
          </a:prstGeom>
          <a:noFill/>
        </p:spPr>
        <p:txBody>
          <a:bodyPr wrap="square" rtlCol="0">
            <a:spAutoFit/>
          </a:bodyPr>
          <a:lstStyle/>
          <a:p>
            <a:endParaRPr lang="en-US"/>
          </a:p>
          <a:p>
            <a:r>
              <a:rPr lang="en-US"/>
              <a:t>Eq1</a:t>
            </a:r>
          </a:p>
          <a:p>
            <a:endParaRPr lang="en-US"/>
          </a:p>
          <a:p>
            <a:endParaRPr lang="en-IN"/>
          </a:p>
          <a:p>
            <a:r>
              <a:rPr lang="en-IN"/>
              <a:t>Eq2</a:t>
            </a:r>
          </a:p>
          <a:p>
            <a:endParaRPr lang="en-IN"/>
          </a:p>
          <a:p>
            <a:endParaRPr lang="en-IN"/>
          </a:p>
          <a:p>
            <a:endParaRPr lang="en-IN"/>
          </a:p>
          <a:p>
            <a:endParaRPr lang="en-IN"/>
          </a:p>
          <a:p>
            <a:r>
              <a:rPr lang="en-IN"/>
              <a:t>Eq3</a:t>
            </a:r>
          </a:p>
          <a:p>
            <a:endParaRPr lang="en-IN"/>
          </a:p>
          <a:p>
            <a:endParaRPr lang="en-IN"/>
          </a:p>
          <a:p>
            <a:r>
              <a:rPr lang="en-IN"/>
              <a:t>Eq4</a:t>
            </a:r>
          </a:p>
        </p:txBody>
      </p:sp>
      <p:sp>
        <p:nvSpPr>
          <p:cNvPr id="22" name="TextBox 21">
            <a:extLst>
              <a:ext uri="{FF2B5EF4-FFF2-40B4-BE49-F238E27FC236}">
                <a16:creationId xmlns:a16="http://schemas.microsoft.com/office/drawing/2014/main" id="{7EDDFDB1-2C18-4EE7-AA51-4EE98B4839A4}"/>
              </a:ext>
            </a:extLst>
          </p:cNvPr>
          <p:cNvSpPr txBox="1"/>
          <p:nvPr/>
        </p:nvSpPr>
        <p:spPr>
          <a:xfrm>
            <a:off x="1532058" y="5571123"/>
            <a:ext cx="9539984" cy="307777"/>
          </a:xfrm>
          <a:prstGeom prst="rect">
            <a:avLst/>
          </a:prstGeom>
          <a:noFill/>
        </p:spPr>
        <p:txBody>
          <a:bodyPr wrap="square" rtlCol="0">
            <a:spAutoFit/>
          </a:bodyPr>
          <a:lstStyle/>
          <a:p>
            <a:r>
              <a:rPr lang="en-US" sz="1400" b="1"/>
              <a:t>Step5</a:t>
            </a:r>
            <a:r>
              <a:rPr lang="en-US" sz="1400"/>
              <a:t>:Perform the Inverse NSCT (INSCT) with the combined coefficients obtained from steps 3 and 4.</a:t>
            </a:r>
            <a:endParaRPr lang="en-IN" sz="1400"/>
          </a:p>
        </p:txBody>
      </p:sp>
      <p:sp>
        <p:nvSpPr>
          <p:cNvPr id="23" name="Slide Number Placeholder 22">
            <a:extLst>
              <a:ext uri="{FF2B5EF4-FFF2-40B4-BE49-F238E27FC236}">
                <a16:creationId xmlns:a16="http://schemas.microsoft.com/office/drawing/2014/main" id="{54BCFAAF-22EE-4EA7-B1EF-9E85325771DA}"/>
              </a:ext>
            </a:extLst>
          </p:cNvPr>
          <p:cNvSpPr>
            <a:spLocks noGrp="1"/>
          </p:cNvSpPr>
          <p:nvPr>
            <p:ph type="sldNum" sz="quarter" idx="12"/>
          </p:nvPr>
        </p:nvSpPr>
        <p:spPr/>
        <p:txBody>
          <a:bodyPr/>
          <a:lstStyle/>
          <a:p>
            <a:fld id="{36FE64B3-0767-4D0C-9ED3-41F5DF916619}" type="slidenum">
              <a:rPr lang="en-IN" smtClean="0"/>
              <a:t>7</a:t>
            </a:fld>
            <a:endParaRPr lang="en-IN"/>
          </a:p>
        </p:txBody>
      </p:sp>
      <p:sp>
        <p:nvSpPr>
          <p:cNvPr id="17" name="TextBox 16">
            <a:extLst>
              <a:ext uri="{FF2B5EF4-FFF2-40B4-BE49-F238E27FC236}">
                <a16:creationId xmlns:a16="http://schemas.microsoft.com/office/drawing/2014/main" id="{9728AF8D-7F1B-43E7-A6C3-95AA1EEA76C7}"/>
              </a:ext>
            </a:extLst>
          </p:cNvPr>
          <p:cNvSpPr txBox="1"/>
          <p:nvPr/>
        </p:nvSpPr>
        <p:spPr>
          <a:xfrm>
            <a:off x="1436107" y="290732"/>
            <a:ext cx="3864634" cy="523220"/>
          </a:xfrm>
          <a:prstGeom prst="rect">
            <a:avLst/>
          </a:prstGeom>
          <a:noFill/>
        </p:spPr>
        <p:txBody>
          <a:bodyPr wrap="square" rtlCol="0">
            <a:spAutoFit/>
          </a:bodyPr>
          <a:lstStyle/>
          <a:p>
            <a:r>
              <a:rPr lang="en-US" sz="2800" u="sng" dirty="0"/>
              <a:t>Procedure:</a:t>
            </a:r>
            <a:endParaRPr lang="en-IN" sz="2800" u="sng" dirty="0"/>
          </a:p>
        </p:txBody>
      </p:sp>
      <p:sp>
        <p:nvSpPr>
          <p:cNvPr id="19" name="Footer Placeholder 1">
            <a:extLst>
              <a:ext uri="{FF2B5EF4-FFF2-40B4-BE49-F238E27FC236}">
                <a16:creationId xmlns:a16="http://schemas.microsoft.com/office/drawing/2014/main" id="{4C3C7384-E7ED-42EC-B7B9-56D2637B12EB}"/>
              </a:ext>
            </a:extLst>
          </p:cNvPr>
          <p:cNvSpPr>
            <a:spLocks noGrp="1"/>
          </p:cNvSpPr>
          <p:nvPr>
            <p:ph type="ftr" sz="quarter" idx="11"/>
          </p:nvPr>
        </p:nvSpPr>
        <p:spPr>
          <a:xfrm>
            <a:off x="2857500" y="6510799"/>
            <a:ext cx="6477000" cy="365125"/>
          </a:xfrm>
        </p:spPr>
        <p:txBody>
          <a:bodyPr/>
          <a:lstStyle/>
          <a:p>
            <a:pPr defTabSz="914400">
              <a:lnSpc>
                <a:spcPct val="90000"/>
              </a:lnSpc>
              <a:spcBef>
                <a:spcPts val="1000"/>
              </a:spcBef>
              <a:defRPr/>
            </a:pPr>
            <a:r>
              <a:rPr lang="en-IN" sz="900" b="1" dirty="0">
                <a:effectLst/>
                <a:latin typeface="Calibri" panose="020F0502020204030204" pitchFamily="34" charset="0"/>
                <a:ea typeface="Calibri" panose="020F0502020204030204" pitchFamily="34" charset="0"/>
                <a:cs typeface="Times New Roman" panose="02020603050405020304" pitchFamily="18" charset="0"/>
              </a:rPr>
              <a:t>Multimodal Medical Image Fusion Using Discrete Wavelet Transform (DWT) with Non-subsampled Contourlet Transform (NSCT) Hybrid Fusion Algorithm</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4" name="Picture 2" descr="C:\Users\DSP-LAB\Desktop\aditya-logo.png">
            <a:extLst>
              <a:ext uri="{FF2B5EF4-FFF2-40B4-BE49-F238E27FC236}">
                <a16:creationId xmlns:a16="http://schemas.microsoft.com/office/drawing/2014/main" id="{70695E9B-C0AA-4057-9EB9-69DC31458FF5}"/>
              </a:ext>
            </a:extLst>
          </p:cNvPr>
          <p:cNvPicPr>
            <a:picLocks noChangeAspect="1" noChangeArrowheads="1"/>
          </p:cNvPicPr>
          <p:nvPr/>
        </p:nvPicPr>
        <p:blipFill>
          <a:blip r:embed="rId6" cstate="print"/>
          <a:srcRect/>
          <a:stretch>
            <a:fillRect/>
          </a:stretch>
        </p:blipFill>
        <p:spPr bwMode="auto">
          <a:xfrm>
            <a:off x="152400" y="112515"/>
            <a:ext cx="1143000" cy="687586"/>
          </a:xfrm>
          <a:prstGeom prst="rect">
            <a:avLst/>
          </a:prstGeom>
          <a:noFill/>
        </p:spPr>
      </p:pic>
      <p:sp>
        <p:nvSpPr>
          <p:cNvPr id="25" name="TextBox 24">
            <a:extLst>
              <a:ext uri="{FF2B5EF4-FFF2-40B4-BE49-F238E27FC236}">
                <a16:creationId xmlns:a16="http://schemas.microsoft.com/office/drawing/2014/main" id="{F0677B3F-A171-4525-B65B-898490466D31}"/>
              </a:ext>
            </a:extLst>
          </p:cNvPr>
          <p:cNvSpPr txBox="1"/>
          <p:nvPr/>
        </p:nvSpPr>
        <p:spPr>
          <a:xfrm>
            <a:off x="8763000" y="304800"/>
            <a:ext cx="2819400" cy="307777"/>
          </a:xfrm>
          <a:prstGeom prst="rect">
            <a:avLst/>
          </a:prstGeom>
          <a:noFill/>
        </p:spPr>
        <p:txBody>
          <a:bodyPr wrap="square" rtlCol="0">
            <a:spAutoFit/>
          </a:bodyPr>
          <a:lstStyle/>
          <a:p>
            <a:r>
              <a:rPr lang="en-US" sz="1400" dirty="0">
                <a:solidFill>
                  <a:schemeClr val="accent1"/>
                </a:solidFill>
              </a:rPr>
              <a:t>Aditya Engineering College(A)</a:t>
            </a:r>
            <a:endParaRPr lang="en-IN" sz="1400" dirty="0">
              <a:solidFill>
                <a:schemeClr val="accent1"/>
              </a:solidFill>
            </a:endParaRPr>
          </a:p>
        </p:txBody>
      </p:sp>
      <p:sp>
        <p:nvSpPr>
          <p:cNvPr id="26" name="Date Placeholder 1">
            <a:extLst>
              <a:ext uri="{FF2B5EF4-FFF2-40B4-BE49-F238E27FC236}">
                <a16:creationId xmlns:a16="http://schemas.microsoft.com/office/drawing/2014/main" id="{417BDD4D-B828-4B23-AAAD-758CDE40FEFB}"/>
              </a:ext>
            </a:extLst>
          </p:cNvPr>
          <p:cNvSpPr>
            <a:spLocks noGrp="1"/>
          </p:cNvSpPr>
          <p:nvPr>
            <p:ph type="dt" sz="half" idx="10"/>
          </p:nvPr>
        </p:nvSpPr>
        <p:spPr>
          <a:xfrm>
            <a:off x="423291" y="6415976"/>
            <a:ext cx="2743200" cy="365125"/>
          </a:xfrm>
        </p:spPr>
        <p:txBody>
          <a:bodyPr/>
          <a:lstStyle/>
          <a:p>
            <a:r>
              <a:rPr lang="en-US" dirty="0"/>
              <a:t>31-07-2021</a:t>
            </a:r>
            <a:endParaRPr lang="en-IN" dirty="0"/>
          </a:p>
        </p:txBody>
      </p:sp>
    </p:spTree>
    <p:extLst>
      <p:ext uri="{BB962C8B-B14F-4D97-AF65-F5344CB8AC3E}">
        <p14:creationId xmlns:p14="http://schemas.microsoft.com/office/powerpoint/2010/main" val="2354352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9281A90-93E3-4DDA-999C-BF4BD8293217}"/>
              </a:ext>
            </a:extLst>
          </p:cNvPr>
          <p:cNvSpPr>
            <a:spLocks noGrp="1"/>
          </p:cNvSpPr>
          <p:nvPr>
            <p:ph type="sldNum" sz="quarter" idx="12"/>
          </p:nvPr>
        </p:nvSpPr>
        <p:spPr/>
        <p:txBody>
          <a:bodyPr/>
          <a:lstStyle/>
          <a:p>
            <a:fld id="{36FE64B3-0767-4D0C-9ED3-41F5DF916619}" type="slidenum">
              <a:rPr lang="en-IN" smtClean="0"/>
              <a:t>8</a:t>
            </a:fld>
            <a:endParaRPr lang="en-IN"/>
          </a:p>
        </p:txBody>
      </p:sp>
      <p:sp>
        <p:nvSpPr>
          <p:cNvPr id="5" name="TextBox 4">
            <a:extLst>
              <a:ext uri="{FF2B5EF4-FFF2-40B4-BE49-F238E27FC236}">
                <a16:creationId xmlns:a16="http://schemas.microsoft.com/office/drawing/2014/main" id="{9CD269BE-BA29-4C38-AB44-E2D9652DB660}"/>
              </a:ext>
            </a:extLst>
          </p:cNvPr>
          <p:cNvSpPr txBox="1"/>
          <p:nvPr/>
        </p:nvSpPr>
        <p:spPr>
          <a:xfrm>
            <a:off x="2264973" y="69784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
        <p:nvSpPr>
          <p:cNvPr id="6" name="TextBox 5">
            <a:extLst>
              <a:ext uri="{FF2B5EF4-FFF2-40B4-BE49-F238E27FC236}">
                <a16:creationId xmlns:a16="http://schemas.microsoft.com/office/drawing/2014/main" id="{44E638A8-7BBC-4953-9A37-2FA64234009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12" name="Picture 4">
            <a:extLst>
              <a:ext uri="{FF2B5EF4-FFF2-40B4-BE49-F238E27FC236}">
                <a16:creationId xmlns:a16="http://schemas.microsoft.com/office/drawing/2014/main" id="{09318CFF-3DE7-4D13-A15B-182A1C83B538}"/>
              </a:ext>
            </a:extLst>
          </p:cNvPr>
          <p:cNvPicPr>
            <a:picLocks noChangeAspect="1"/>
          </p:cNvPicPr>
          <p:nvPr/>
        </p:nvPicPr>
        <p:blipFill>
          <a:blip r:embed="rId2"/>
          <a:stretch>
            <a:fillRect/>
          </a:stretch>
        </p:blipFill>
        <p:spPr>
          <a:xfrm>
            <a:off x="1620367" y="445302"/>
            <a:ext cx="2474266" cy="2448028"/>
          </a:xfrm>
          <a:prstGeom prst="rect">
            <a:avLst/>
          </a:prstGeom>
        </p:spPr>
      </p:pic>
      <p:pic>
        <p:nvPicPr>
          <p:cNvPr id="14" name="Picture 5" descr="A picture containing close&#10;&#10;Description automatically generated">
            <a:extLst>
              <a:ext uri="{FF2B5EF4-FFF2-40B4-BE49-F238E27FC236}">
                <a16:creationId xmlns:a16="http://schemas.microsoft.com/office/drawing/2014/main" id="{55A31F22-3D94-4A98-864B-12912CC8624A}"/>
              </a:ext>
            </a:extLst>
          </p:cNvPr>
          <p:cNvPicPr>
            <a:picLocks noChangeAspect="1"/>
          </p:cNvPicPr>
          <p:nvPr/>
        </p:nvPicPr>
        <p:blipFill>
          <a:blip r:embed="rId3"/>
          <a:stretch>
            <a:fillRect/>
          </a:stretch>
        </p:blipFill>
        <p:spPr>
          <a:xfrm>
            <a:off x="5031427" y="406977"/>
            <a:ext cx="2436173" cy="2449023"/>
          </a:xfrm>
          <a:prstGeom prst="rect">
            <a:avLst/>
          </a:prstGeom>
        </p:spPr>
      </p:pic>
      <p:pic>
        <p:nvPicPr>
          <p:cNvPr id="11" name="Picture 6" descr="A picture containing text&#10;&#10;Description automatically generated">
            <a:extLst>
              <a:ext uri="{FF2B5EF4-FFF2-40B4-BE49-F238E27FC236}">
                <a16:creationId xmlns:a16="http://schemas.microsoft.com/office/drawing/2014/main" id="{A79DA9C4-B728-4104-8BD5-9E7732AAAA1C}"/>
              </a:ext>
            </a:extLst>
          </p:cNvPr>
          <p:cNvPicPr>
            <a:picLocks noChangeAspect="1"/>
          </p:cNvPicPr>
          <p:nvPr/>
        </p:nvPicPr>
        <p:blipFill rotWithShape="1">
          <a:blip r:embed="rId4"/>
          <a:srcRect l="12687" r="12043" b="16963"/>
          <a:stretch/>
        </p:blipFill>
        <p:spPr>
          <a:xfrm>
            <a:off x="1295400" y="3371539"/>
            <a:ext cx="3048000" cy="2844800"/>
          </a:xfrm>
          <a:prstGeom prst="rect">
            <a:avLst/>
          </a:prstGeom>
        </p:spPr>
      </p:pic>
      <p:sp>
        <p:nvSpPr>
          <p:cNvPr id="13" name="TextBox 12">
            <a:extLst>
              <a:ext uri="{FF2B5EF4-FFF2-40B4-BE49-F238E27FC236}">
                <a16:creationId xmlns:a16="http://schemas.microsoft.com/office/drawing/2014/main" id="{227BD1EE-CC6F-4B6C-9879-5360AB79AF58}"/>
              </a:ext>
            </a:extLst>
          </p:cNvPr>
          <p:cNvSpPr txBox="1"/>
          <p:nvPr/>
        </p:nvSpPr>
        <p:spPr>
          <a:xfrm>
            <a:off x="5014785" y="3887077"/>
            <a:ext cx="4612256"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Segoe UI"/>
              </a:rPr>
              <a:t>ENTROPY=5.988268​</a:t>
            </a:r>
          </a:p>
          <a:p>
            <a:r>
              <a:rPr lang="en-US" sz="2800" dirty="0">
                <a:cs typeface="Segoe UI"/>
              </a:rPr>
              <a:t>PSNR1=31.753433​</a:t>
            </a:r>
          </a:p>
          <a:p>
            <a:r>
              <a:rPr lang="en-US" sz="2800" dirty="0">
                <a:cs typeface="Segoe UI"/>
              </a:rPr>
              <a:t>PSNR2=37.984253​</a:t>
            </a:r>
          </a:p>
          <a:p>
            <a:r>
              <a:rPr lang="en-US" sz="2800" dirty="0">
                <a:cs typeface="Segoe UI"/>
              </a:rPr>
              <a:t>Standard Deviation=0.126633</a:t>
            </a:r>
          </a:p>
        </p:txBody>
      </p:sp>
      <p:sp>
        <p:nvSpPr>
          <p:cNvPr id="7" name="TextBox 6">
            <a:extLst>
              <a:ext uri="{FF2B5EF4-FFF2-40B4-BE49-F238E27FC236}">
                <a16:creationId xmlns:a16="http://schemas.microsoft.com/office/drawing/2014/main" id="{FCA8FAEE-6AC4-4177-9595-7023926F66F7}"/>
              </a:ext>
            </a:extLst>
          </p:cNvPr>
          <p:cNvSpPr txBox="1"/>
          <p:nvPr/>
        </p:nvSpPr>
        <p:spPr>
          <a:xfrm>
            <a:off x="5008173" y="3002207"/>
            <a:ext cx="2436173" cy="369332"/>
          </a:xfrm>
          <a:prstGeom prst="rect">
            <a:avLst/>
          </a:prstGeom>
          <a:noFill/>
        </p:spPr>
        <p:txBody>
          <a:bodyPr wrap="square" rtlCol="0">
            <a:spAutoFit/>
          </a:bodyPr>
          <a:lstStyle/>
          <a:p>
            <a:pPr algn="ctr"/>
            <a:r>
              <a:rPr lang="en-US" dirty="0"/>
              <a:t>MRI SCAN</a:t>
            </a:r>
            <a:endParaRPr lang="en-IN" dirty="0"/>
          </a:p>
        </p:txBody>
      </p:sp>
      <p:sp>
        <p:nvSpPr>
          <p:cNvPr id="15" name="TextBox 14">
            <a:extLst>
              <a:ext uri="{FF2B5EF4-FFF2-40B4-BE49-F238E27FC236}">
                <a16:creationId xmlns:a16="http://schemas.microsoft.com/office/drawing/2014/main" id="{5875D3F3-F8C9-4A0F-9ED9-B26AF5AB42C5}"/>
              </a:ext>
            </a:extLst>
          </p:cNvPr>
          <p:cNvSpPr txBox="1"/>
          <p:nvPr/>
        </p:nvSpPr>
        <p:spPr>
          <a:xfrm>
            <a:off x="1729880" y="2941169"/>
            <a:ext cx="2255240" cy="369332"/>
          </a:xfrm>
          <a:prstGeom prst="rect">
            <a:avLst/>
          </a:prstGeom>
          <a:noFill/>
        </p:spPr>
        <p:txBody>
          <a:bodyPr wrap="square" rtlCol="0">
            <a:spAutoFit/>
          </a:bodyPr>
          <a:lstStyle/>
          <a:p>
            <a:pPr algn="ctr"/>
            <a:r>
              <a:rPr lang="en-US" dirty="0"/>
              <a:t> CT SCAN</a:t>
            </a:r>
            <a:endParaRPr lang="en-IN" dirty="0"/>
          </a:p>
        </p:txBody>
      </p:sp>
      <p:sp>
        <p:nvSpPr>
          <p:cNvPr id="16" name="Footer Placeholder 1">
            <a:extLst>
              <a:ext uri="{FF2B5EF4-FFF2-40B4-BE49-F238E27FC236}">
                <a16:creationId xmlns:a16="http://schemas.microsoft.com/office/drawing/2014/main" id="{318F1ADB-E6D8-4B60-8C67-EA270C7D24E6}"/>
              </a:ext>
            </a:extLst>
          </p:cNvPr>
          <p:cNvSpPr>
            <a:spLocks noGrp="1"/>
          </p:cNvSpPr>
          <p:nvPr>
            <p:ph type="ftr" sz="quarter" idx="11"/>
          </p:nvPr>
        </p:nvSpPr>
        <p:spPr>
          <a:xfrm>
            <a:off x="2857500" y="6510799"/>
            <a:ext cx="6477000" cy="365125"/>
          </a:xfrm>
        </p:spPr>
        <p:txBody>
          <a:bodyPr/>
          <a:lstStyle/>
          <a:p>
            <a:pPr defTabSz="914400">
              <a:lnSpc>
                <a:spcPct val="90000"/>
              </a:lnSpc>
              <a:spcBef>
                <a:spcPts val="1000"/>
              </a:spcBef>
              <a:defRPr/>
            </a:pPr>
            <a:r>
              <a:rPr lang="en-IN" sz="900" b="1" dirty="0">
                <a:effectLst/>
                <a:latin typeface="Calibri" panose="020F0502020204030204" pitchFamily="34" charset="0"/>
                <a:ea typeface="Calibri" panose="020F0502020204030204" pitchFamily="34" charset="0"/>
                <a:cs typeface="Times New Roman" panose="02020603050405020304" pitchFamily="18" charset="0"/>
              </a:rPr>
              <a:t>Multimodal Medical Image Fusion Using Discrete Wavelet Transform (DWT) with Non-subsampled Contourlet Transform (NSCT) Hybrid Fusion Algorithm</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8" name="Picture 2" descr="C:\Users\DSP-LAB\Desktop\aditya-logo.png">
            <a:extLst>
              <a:ext uri="{FF2B5EF4-FFF2-40B4-BE49-F238E27FC236}">
                <a16:creationId xmlns:a16="http://schemas.microsoft.com/office/drawing/2014/main" id="{5BD630DD-B93B-42AB-8695-FB3A47350BE2}"/>
              </a:ext>
            </a:extLst>
          </p:cNvPr>
          <p:cNvPicPr>
            <a:picLocks noChangeAspect="1" noChangeArrowheads="1"/>
          </p:cNvPicPr>
          <p:nvPr/>
        </p:nvPicPr>
        <p:blipFill>
          <a:blip r:embed="rId5" cstate="print"/>
          <a:srcRect/>
          <a:stretch>
            <a:fillRect/>
          </a:stretch>
        </p:blipFill>
        <p:spPr bwMode="auto">
          <a:xfrm>
            <a:off x="152400" y="112515"/>
            <a:ext cx="1143000" cy="687586"/>
          </a:xfrm>
          <a:prstGeom prst="rect">
            <a:avLst/>
          </a:prstGeom>
          <a:noFill/>
        </p:spPr>
      </p:pic>
      <p:sp>
        <p:nvSpPr>
          <p:cNvPr id="19" name="TextBox 18">
            <a:extLst>
              <a:ext uri="{FF2B5EF4-FFF2-40B4-BE49-F238E27FC236}">
                <a16:creationId xmlns:a16="http://schemas.microsoft.com/office/drawing/2014/main" id="{E76507BF-FDD3-4218-BE3F-54D265A521C4}"/>
              </a:ext>
            </a:extLst>
          </p:cNvPr>
          <p:cNvSpPr txBox="1"/>
          <p:nvPr/>
        </p:nvSpPr>
        <p:spPr>
          <a:xfrm>
            <a:off x="8763000" y="304800"/>
            <a:ext cx="2819400" cy="307777"/>
          </a:xfrm>
          <a:prstGeom prst="rect">
            <a:avLst/>
          </a:prstGeom>
          <a:noFill/>
        </p:spPr>
        <p:txBody>
          <a:bodyPr wrap="square" rtlCol="0">
            <a:spAutoFit/>
          </a:bodyPr>
          <a:lstStyle/>
          <a:p>
            <a:r>
              <a:rPr lang="en-US" sz="1400" dirty="0">
                <a:solidFill>
                  <a:schemeClr val="accent1"/>
                </a:solidFill>
              </a:rPr>
              <a:t>Aditya Engineering College(A)</a:t>
            </a:r>
            <a:endParaRPr lang="en-IN" sz="1400" dirty="0">
              <a:solidFill>
                <a:schemeClr val="accent1"/>
              </a:solidFill>
            </a:endParaRPr>
          </a:p>
        </p:txBody>
      </p:sp>
      <p:sp>
        <p:nvSpPr>
          <p:cNvPr id="17" name="Date Placeholder 1">
            <a:extLst>
              <a:ext uri="{FF2B5EF4-FFF2-40B4-BE49-F238E27FC236}">
                <a16:creationId xmlns:a16="http://schemas.microsoft.com/office/drawing/2014/main" id="{4B46DFDA-8ADD-4F63-ABD9-D7F73D8C7C68}"/>
              </a:ext>
            </a:extLst>
          </p:cNvPr>
          <p:cNvSpPr>
            <a:spLocks noGrp="1"/>
          </p:cNvSpPr>
          <p:nvPr>
            <p:ph type="dt" sz="half" idx="10"/>
          </p:nvPr>
        </p:nvSpPr>
        <p:spPr>
          <a:xfrm>
            <a:off x="423291" y="6415976"/>
            <a:ext cx="2743200" cy="365125"/>
          </a:xfrm>
        </p:spPr>
        <p:txBody>
          <a:bodyPr/>
          <a:lstStyle/>
          <a:p>
            <a:r>
              <a:rPr lang="en-US" dirty="0"/>
              <a:t>31-07-2021</a:t>
            </a:r>
            <a:endParaRPr lang="en-IN" dirty="0"/>
          </a:p>
        </p:txBody>
      </p:sp>
    </p:spTree>
    <p:extLst>
      <p:ext uri="{BB962C8B-B14F-4D97-AF65-F5344CB8AC3E}">
        <p14:creationId xmlns:p14="http://schemas.microsoft.com/office/powerpoint/2010/main" val="2121332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9F324BF-1DD1-4B4F-9CCD-86B47460FA75}"/>
              </a:ext>
            </a:extLst>
          </p:cNvPr>
          <p:cNvSpPr>
            <a:spLocks noGrp="1"/>
          </p:cNvSpPr>
          <p:nvPr>
            <p:ph type="sldNum" sz="quarter" idx="12"/>
          </p:nvPr>
        </p:nvSpPr>
        <p:spPr/>
        <p:txBody>
          <a:bodyPr/>
          <a:lstStyle/>
          <a:p>
            <a:fld id="{36FE64B3-0767-4D0C-9ED3-41F5DF916619}" type="slidenum">
              <a:rPr lang="en-IN" smtClean="0"/>
              <a:t>9</a:t>
            </a:fld>
            <a:endParaRPr lang="en-IN"/>
          </a:p>
        </p:txBody>
      </p:sp>
      <p:sp>
        <p:nvSpPr>
          <p:cNvPr id="4" name="TextBox 3">
            <a:extLst>
              <a:ext uri="{FF2B5EF4-FFF2-40B4-BE49-F238E27FC236}">
                <a16:creationId xmlns:a16="http://schemas.microsoft.com/office/drawing/2014/main" id="{1BCA9735-ABFB-4812-AC6E-0C1D55B6513F}"/>
              </a:ext>
            </a:extLst>
          </p:cNvPr>
          <p:cNvSpPr txBox="1"/>
          <p:nvPr/>
        </p:nvSpPr>
        <p:spPr>
          <a:xfrm>
            <a:off x="4536190" y="3677920"/>
            <a:ext cx="5014210" cy="1815882"/>
          </a:xfrm>
          <a:prstGeom prst="rect">
            <a:avLst/>
          </a:prstGeom>
          <a:noFill/>
        </p:spPr>
        <p:txBody>
          <a:bodyPr wrap="square" rtlCol="0">
            <a:spAutoFit/>
          </a:bodyPr>
          <a:lstStyle/>
          <a:p>
            <a:r>
              <a:rPr lang="en-IN" sz="2800" dirty="0"/>
              <a:t>ENTROPY=5.737619</a:t>
            </a:r>
          </a:p>
          <a:p>
            <a:r>
              <a:rPr lang="en-IN" sz="2800" dirty="0"/>
              <a:t>PSNR1=41.385594</a:t>
            </a:r>
          </a:p>
          <a:p>
            <a:r>
              <a:rPr lang="en-IN" sz="2800" dirty="0"/>
              <a:t>PSNR2=36.881347</a:t>
            </a:r>
          </a:p>
          <a:p>
            <a:r>
              <a:rPr lang="en-IN" sz="2800" dirty="0"/>
              <a:t>Standard Deviation=0.187433</a:t>
            </a:r>
          </a:p>
        </p:txBody>
      </p:sp>
      <p:sp>
        <p:nvSpPr>
          <p:cNvPr id="14" name="TextBox 13">
            <a:extLst>
              <a:ext uri="{FF2B5EF4-FFF2-40B4-BE49-F238E27FC236}">
                <a16:creationId xmlns:a16="http://schemas.microsoft.com/office/drawing/2014/main" id="{8C708487-9637-48D1-A739-9D01F2F57C85}"/>
              </a:ext>
            </a:extLst>
          </p:cNvPr>
          <p:cNvSpPr txBox="1"/>
          <p:nvPr/>
        </p:nvSpPr>
        <p:spPr>
          <a:xfrm>
            <a:off x="1326160" y="3114675"/>
            <a:ext cx="2255240" cy="369332"/>
          </a:xfrm>
          <a:prstGeom prst="rect">
            <a:avLst/>
          </a:prstGeom>
          <a:noFill/>
        </p:spPr>
        <p:txBody>
          <a:bodyPr wrap="square" rtlCol="0">
            <a:spAutoFit/>
          </a:bodyPr>
          <a:lstStyle/>
          <a:p>
            <a:pPr algn="ctr"/>
            <a:r>
              <a:rPr lang="en-US" dirty="0"/>
              <a:t> MRI T1 SCAN</a:t>
            </a:r>
            <a:endParaRPr lang="en-IN" dirty="0"/>
          </a:p>
        </p:txBody>
      </p:sp>
      <p:sp>
        <p:nvSpPr>
          <p:cNvPr id="15" name="TextBox 14">
            <a:extLst>
              <a:ext uri="{FF2B5EF4-FFF2-40B4-BE49-F238E27FC236}">
                <a16:creationId xmlns:a16="http://schemas.microsoft.com/office/drawing/2014/main" id="{FC17CF30-6A77-4FC8-9AE2-A629371E9440}"/>
              </a:ext>
            </a:extLst>
          </p:cNvPr>
          <p:cNvSpPr txBox="1"/>
          <p:nvPr/>
        </p:nvSpPr>
        <p:spPr>
          <a:xfrm>
            <a:off x="4719748" y="3114675"/>
            <a:ext cx="2436173" cy="369332"/>
          </a:xfrm>
          <a:prstGeom prst="rect">
            <a:avLst/>
          </a:prstGeom>
          <a:noFill/>
        </p:spPr>
        <p:txBody>
          <a:bodyPr wrap="square" rtlCol="0">
            <a:spAutoFit/>
          </a:bodyPr>
          <a:lstStyle/>
          <a:p>
            <a:pPr algn="ctr"/>
            <a:r>
              <a:rPr lang="en-US"/>
              <a:t>MRI </a:t>
            </a:r>
            <a:r>
              <a:rPr lang="en-US" dirty="0"/>
              <a:t>T2 SCAN</a:t>
            </a:r>
            <a:endParaRPr lang="en-IN" dirty="0"/>
          </a:p>
        </p:txBody>
      </p:sp>
      <p:pic>
        <p:nvPicPr>
          <p:cNvPr id="6" name="Picture 5">
            <a:extLst>
              <a:ext uri="{FF2B5EF4-FFF2-40B4-BE49-F238E27FC236}">
                <a16:creationId xmlns:a16="http://schemas.microsoft.com/office/drawing/2014/main" id="{86ACE121-6C13-44C7-8C81-1E6247E3B314}"/>
              </a:ext>
            </a:extLst>
          </p:cNvPr>
          <p:cNvPicPr>
            <a:picLocks noChangeAspect="1"/>
          </p:cNvPicPr>
          <p:nvPr/>
        </p:nvPicPr>
        <p:blipFill rotWithShape="1">
          <a:blip r:embed="rId2">
            <a:extLst>
              <a:ext uri="{28A0092B-C50C-407E-A947-70E740481C1C}">
                <a14:useLocalDpi xmlns:a14="http://schemas.microsoft.com/office/drawing/2010/main" val="0"/>
              </a:ext>
            </a:extLst>
          </a:blip>
          <a:srcRect l="14849" t="-1" r="16061" b="18058"/>
          <a:stretch/>
        </p:blipFill>
        <p:spPr>
          <a:xfrm>
            <a:off x="1326160" y="3476307"/>
            <a:ext cx="2895600" cy="2880043"/>
          </a:xfrm>
          <a:prstGeom prst="rect">
            <a:avLst/>
          </a:prstGeom>
        </p:spPr>
      </p:pic>
      <p:pic>
        <p:nvPicPr>
          <p:cNvPr id="9" name="Picture 8">
            <a:extLst>
              <a:ext uri="{FF2B5EF4-FFF2-40B4-BE49-F238E27FC236}">
                <a16:creationId xmlns:a16="http://schemas.microsoft.com/office/drawing/2014/main" id="{2ADCED68-D0A4-4B7B-9AC4-2EFBF9E63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760" y="621982"/>
            <a:ext cx="2438400" cy="2438400"/>
          </a:xfrm>
          <a:prstGeom prst="rect">
            <a:avLst/>
          </a:prstGeom>
        </p:spPr>
      </p:pic>
      <p:pic>
        <p:nvPicPr>
          <p:cNvPr id="16" name="Picture 15">
            <a:extLst>
              <a:ext uri="{FF2B5EF4-FFF2-40B4-BE49-F238E27FC236}">
                <a16:creationId xmlns:a16="http://schemas.microsoft.com/office/drawing/2014/main" id="{A2BC9EA7-CC5E-455C-86E6-853740004D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800" y="621982"/>
            <a:ext cx="2438400" cy="2438400"/>
          </a:xfrm>
          <a:prstGeom prst="rect">
            <a:avLst/>
          </a:prstGeom>
        </p:spPr>
      </p:pic>
      <p:sp>
        <p:nvSpPr>
          <p:cNvPr id="11" name="Footer Placeholder 1">
            <a:extLst>
              <a:ext uri="{FF2B5EF4-FFF2-40B4-BE49-F238E27FC236}">
                <a16:creationId xmlns:a16="http://schemas.microsoft.com/office/drawing/2014/main" id="{53225213-DB3E-4AD3-ACD9-DC1DF49C76E1}"/>
              </a:ext>
            </a:extLst>
          </p:cNvPr>
          <p:cNvSpPr>
            <a:spLocks noGrp="1"/>
          </p:cNvSpPr>
          <p:nvPr>
            <p:ph type="ftr" sz="quarter" idx="11"/>
          </p:nvPr>
        </p:nvSpPr>
        <p:spPr>
          <a:xfrm>
            <a:off x="2857500" y="6510799"/>
            <a:ext cx="6477000" cy="365125"/>
          </a:xfrm>
        </p:spPr>
        <p:txBody>
          <a:bodyPr/>
          <a:lstStyle/>
          <a:p>
            <a:pPr defTabSz="914400">
              <a:lnSpc>
                <a:spcPct val="90000"/>
              </a:lnSpc>
              <a:spcBef>
                <a:spcPts val="1000"/>
              </a:spcBef>
              <a:defRPr/>
            </a:pPr>
            <a:r>
              <a:rPr lang="en-IN" sz="900" b="1" dirty="0">
                <a:effectLst/>
                <a:latin typeface="Calibri" panose="020F0502020204030204" pitchFamily="34" charset="0"/>
                <a:ea typeface="Calibri" panose="020F0502020204030204" pitchFamily="34" charset="0"/>
                <a:cs typeface="Times New Roman" panose="02020603050405020304" pitchFamily="18" charset="0"/>
              </a:rPr>
              <a:t>Multimodal Medical Image Fusion Using Discrete Wavelet Transform (DWT) with Non-subsampled Contourlet Transform (NSCT) Hybrid Fusion Algorithm</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2" descr="C:\Users\DSP-LAB\Desktop\aditya-logo.png">
            <a:extLst>
              <a:ext uri="{FF2B5EF4-FFF2-40B4-BE49-F238E27FC236}">
                <a16:creationId xmlns:a16="http://schemas.microsoft.com/office/drawing/2014/main" id="{413FEBE1-2FBE-4037-8791-928EBE5171F4}"/>
              </a:ext>
            </a:extLst>
          </p:cNvPr>
          <p:cNvPicPr>
            <a:picLocks noChangeAspect="1" noChangeArrowheads="1"/>
          </p:cNvPicPr>
          <p:nvPr/>
        </p:nvPicPr>
        <p:blipFill>
          <a:blip r:embed="rId5" cstate="print"/>
          <a:srcRect/>
          <a:stretch>
            <a:fillRect/>
          </a:stretch>
        </p:blipFill>
        <p:spPr bwMode="auto">
          <a:xfrm>
            <a:off x="152400" y="112515"/>
            <a:ext cx="1143000" cy="687586"/>
          </a:xfrm>
          <a:prstGeom prst="rect">
            <a:avLst/>
          </a:prstGeom>
          <a:noFill/>
        </p:spPr>
      </p:pic>
      <p:sp>
        <p:nvSpPr>
          <p:cNvPr id="13" name="TextBox 12">
            <a:extLst>
              <a:ext uri="{FF2B5EF4-FFF2-40B4-BE49-F238E27FC236}">
                <a16:creationId xmlns:a16="http://schemas.microsoft.com/office/drawing/2014/main" id="{CB36A24C-EFE5-4A68-AF04-02E9A709E726}"/>
              </a:ext>
            </a:extLst>
          </p:cNvPr>
          <p:cNvSpPr txBox="1"/>
          <p:nvPr/>
        </p:nvSpPr>
        <p:spPr>
          <a:xfrm>
            <a:off x="8763000" y="304800"/>
            <a:ext cx="2819400" cy="307777"/>
          </a:xfrm>
          <a:prstGeom prst="rect">
            <a:avLst/>
          </a:prstGeom>
          <a:noFill/>
        </p:spPr>
        <p:txBody>
          <a:bodyPr wrap="square" rtlCol="0">
            <a:spAutoFit/>
          </a:bodyPr>
          <a:lstStyle/>
          <a:p>
            <a:r>
              <a:rPr lang="en-US" sz="1400" dirty="0">
                <a:solidFill>
                  <a:schemeClr val="accent1"/>
                </a:solidFill>
              </a:rPr>
              <a:t>Aditya Engineering College(A)</a:t>
            </a:r>
            <a:endParaRPr lang="en-IN" sz="1400" dirty="0">
              <a:solidFill>
                <a:schemeClr val="accent1"/>
              </a:solidFill>
            </a:endParaRPr>
          </a:p>
        </p:txBody>
      </p:sp>
      <p:sp>
        <p:nvSpPr>
          <p:cNvPr id="17" name="Date Placeholder 1">
            <a:extLst>
              <a:ext uri="{FF2B5EF4-FFF2-40B4-BE49-F238E27FC236}">
                <a16:creationId xmlns:a16="http://schemas.microsoft.com/office/drawing/2014/main" id="{489C16F4-5B93-47A4-BA2C-8B845C7E31D0}"/>
              </a:ext>
            </a:extLst>
          </p:cNvPr>
          <p:cNvSpPr>
            <a:spLocks noGrp="1"/>
          </p:cNvSpPr>
          <p:nvPr>
            <p:ph type="dt" sz="half" idx="10"/>
          </p:nvPr>
        </p:nvSpPr>
        <p:spPr>
          <a:xfrm>
            <a:off x="423291" y="6415976"/>
            <a:ext cx="2743200" cy="365125"/>
          </a:xfrm>
        </p:spPr>
        <p:txBody>
          <a:bodyPr/>
          <a:lstStyle/>
          <a:p>
            <a:r>
              <a:rPr lang="en-US" dirty="0"/>
              <a:t>31-07-2021</a:t>
            </a:r>
            <a:endParaRPr lang="en-IN" dirty="0"/>
          </a:p>
        </p:txBody>
      </p:sp>
    </p:spTree>
    <p:extLst>
      <p:ext uri="{BB962C8B-B14F-4D97-AF65-F5344CB8AC3E}">
        <p14:creationId xmlns:p14="http://schemas.microsoft.com/office/powerpoint/2010/main" val="2421831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TotalTime>
  <Words>1357</Words>
  <Application>Microsoft Office PowerPoint</Application>
  <PresentationFormat>Widescreen</PresentationFormat>
  <Paragraphs>142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vt:lpstr>
      <vt:lpstr>Calibri</vt:lpstr>
      <vt:lpstr>Calibri Light</vt:lpstr>
      <vt:lpstr>Times New Roman</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Shutup Vinai</dc:creator>
  <cp:lastModifiedBy>Rohith Kankatala</cp:lastModifiedBy>
  <cp:revision>38</cp:revision>
  <dcterms:created xsi:type="dcterms:W3CDTF">2021-05-19T15:11:05Z</dcterms:created>
  <dcterms:modified xsi:type="dcterms:W3CDTF">2021-07-28T10:31:02Z</dcterms:modified>
</cp:coreProperties>
</file>