
<file path=[Content_Types].xml><?xml version="1.0" encoding="utf-8"?>
<Types xmlns="http://schemas.openxmlformats.org/package/2006/content-types"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D373-9FAA-460C-9324-9FA8831337A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D688-71F5-4653-B801-650643CD3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8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D373-9FAA-460C-9324-9FA8831337A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D688-71F5-4653-B801-650643CD3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29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D373-9FAA-460C-9324-9FA8831337A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D688-71F5-4653-B801-650643CD3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5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D373-9FAA-460C-9324-9FA8831337A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D688-71F5-4653-B801-650643CD3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7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D373-9FAA-460C-9324-9FA8831337A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D688-71F5-4653-B801-650643CD3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1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D373-9FAA-460C-9324-9FA8831337A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D688-71F5-4653-B801-650643CD3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4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D373-9FAA-460C-9324-9FA8831337A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D688-71F5-4653-B801-650643CD3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9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D373-9FAA-460C-9324-9FA8831337A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D688-71F5-4653-B801-650643CD3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9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D373-9FAA-460C-9324-9FA8831337A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D688-71F5-4653-B801-650643CD3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1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D373-9FAA-460C-9324-9FA8831337A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D688-71F5-4653-B801-650643CD3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3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D373-9FAA-460C-9324-9FA8831337A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8D688-71F5-4653-B801-650643CD3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0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eb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8D373-9FAA-460C-9324-9FA8831337A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8D688-71F5-4653-B801-650643CD3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1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480" y="2431258"/>
            <a:ext cx="10652760" cy="1655761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Deep Learning-Based Early Alzheimer’s Detection from MRI Scans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960" y="2380776"/>
            <a:ext cx="121920" cy="50482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86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074043" cy="69974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1930" y="2905246"/>
            <a:ext cx="8380070" cy="278949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Limitations of the Model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Small dataset size</a:t>
            </a:r>
            <a:r>
              <a:rPr lang="en-US" dirty="0">
                <a:solidFill>
                  <a:schemeClr val="bg1"/>
                </a:solidFill>
              </a:rPr>
              <a:t> affects generalization.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Model requires </a:t>
            </a:r>
            <a:r>
              <a:rPr lang="en-US" b="1" dirty="0">
                <a:solidFill>
                  <a:schemeClr val="bg1"/>
                </a:solidFill>
              </a:rPr>
              <a:t>high computational resources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CNNs struggle with </a:t>
            </a:r>
            <a:r>
              <a:rPr lang="en-US" b="1" dirty="0">
                <a:solidFill>
                  <a:schemeClr val="bg1"/>
                </a:solidFill>
              </a:rPr>
              <a:t>data imbalance issues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Potential Bias:</a:t>
            </a:r>
            <a:r>
              <a:rPr lang="en-US" dirty="0">
                <a:solidFill>
                  <a:schemeClr val="bg1"/>
                </a:solidFill>
              </a:rPr>
              <a:t> Trained mostly on specific population datasets.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37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0" y="542925"/>
            <a:ext cx="190500" cy="650875"/>
          </a:xfrm>
        </p:spPr>
        <p:txBody>
          <a:bodyPr>
            <a:normAutofit/>
          </a:bodyPr>
          <a:lstStyle/>
          <a:p>
            <a:endParaRPr lang="en-US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1422400"/>
            <a:ext cx="9601200" cy="44323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u="sng" dirty="0" smtClean="0">
                <a:solidFill>
                  <a:schemeClr val="bg1"/>
                </a:solidFill>
              </a:rPr>
              <a:t>Introduction to Alzheimer’s Disease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Definition:</a:t>
            </a:r>
            <a:r>
              <a:rPr lang="en-US" dirty="0" smtClean="0">
                <a:solidFill>
                  <a:schemeClr val="bg1"/>
                </a:solidFill>
              </a:rPr>
              <a:t> Alzheimer’s is a neurodegenerative disorder that leads to memory loss and cognitive decline.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Statistics:</a:t>
            </a:r>
            <a:r>
              <a:rPr lang="en-US" dirty="0" smtClean="0">
                <a:solidFill>
                  <a:schemeClr val="bg1"/>
                </a:solidFill>
              </a:rPr>
              <a:t> Affects millions globally, with cases expected to triple by 2050.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Current Diagnosis Methods:</a:t>
            </a:r>
            <a:r>
              <a:rPr lang="en-US" dirty="0" smtClean="0">
                <a:solidFill>
                  <a:schemeClr val="bg1"/>
                </a:solidFill>
              </a:rPr>
              <a:t> Clinical assessments, MRI scans, cognitive tests.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Need for Early Detection:</a:t>
            </a:r>
            <a:r>
              <a:rPr lang="en-US" dirty="0" smtClean="0">
                <a:solidFill>
                  <a:schemeClr val="bg1"/>
                </a:solidFill>
              </a:rPr>
              <a:t> No cure, but early intervention can slow progression.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86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607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6100" y="1562100"/>
            <a:ext cx="76200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u="sng" dirty="0" smtClean="0">
                <a:solidFill>
                  <a:schemeClr val="bg1"/>
                </a:solidFill>
              </a:rPr>
              <a:t>Problem Statement </a:t>
            </a:r>
            <a:r>
              <a:rPr lang="en-US" sz="3200" b="1" dirty="0" smtClean="0">
                <a:solidFill>
                  <a:schemeClr val="bg1"/>
                </a:solidFill>
              </a:rPr>
              <a:t>:-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Challenges in Diagnosis: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Requires expert radiologists.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Manual MRI analysis is time-consuming.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High chance of misdiagnosis in early stages.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Why AI? 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Faster and more accurate.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Reduces dependency on specialists.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Detects patterns invisible to the human eye.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5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987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6700" y="2159001"/>
            <a:ext cx="10515600" cy="36576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solidFill>
                  <a:schemeClr val="bg1"/>
                </a:solidFill>
              </a:rPr>
              <a:t>Project Objectives</a:t>
            </a:r>
            <a:r>
              <a:rPr lang="en-US" b="1" dirty="0" smtClean="0">
                <a:solidFill>
                  <a:schemeClr val="bg1"/>
                </a:solidFill>
              </a:rPr>
              <a:t> :-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Develop an </a:t>
            </a:r>
            <a:r>
              <a:rPr lang="en-US" b="1" dirty="0" smtClean="0">
                <a:solidFill>
                  <a:schemeClr val="bg1"/>
                </a:solidFill>
              </a:rPr>
              <a:t>AI-powered model</a:t>
            </a:r>
            <a:r>
              <a:rPr lang="en-US" dirty="0" smtClean="0">
                <a:solidFill>
                  <a:schemeClr val="bg1"/>
                </a:solidFill>
              </a:rPr>
              <a:t> for early-stage Alzheimer’s detection.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Train a </a:t>
            </a:r>
            <a:r>
              <a:rPr lang="en-US" b="1" dirty="0" smtClean="0">
                <a:solidFill>
                  <a:schemeClr val="bg1"/>
                </a:solidFill>
              </a:rPr>
              <a:t>deep learning model (ResNet50 CNN)</a:t>
            </a:r>
            <a:r>
              <a:rPr lang="en-US" dirty="0" smtClean="0">
                <a:solidFill>
                  <a:schemeClr val="bg1"/>
                </a:solidFill>
              </a:rPr>
              <a:t> using MRI scans.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Use </a:t>
            </a:r>
            <a:r>
              <a:rPr lang="en-US" b="1" dirty="0" smtClean="0">
                <a:solidFill>
                  <a:schemeClr val="bg1"/>
                </a:solidFill>
              </a:rPr>
              <a:t>Grad-CAM visualization</a:t>
            </a:r>
            <a:r>
              <a:rPr lang="en-US" dirty="0" smtClean="0">
                <a:solidFill>
                  <a:schemeClr val="bg1"/>
                </a:solidFill>
              </a:rPr>
              <a:t> for </a:t>
            </a:r>
            <a:r>
              <a:rPr lang="en-US" dirty="0" err="1" smtClean="0">
                <a:solidFill>
                  <a:schemeClr val="bg1"/>
                </a:solidFill>
              </a:rPr>
              <a:t>explainability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Generate </a:t>
            </a:r>
            <a:r>
              <a:rPr lang="en-US" b="1" dirty="0" smtClean="0">
                <a:solidFill>
                  <a:schemeClr val="bg1"/>
                </a:solidFill>
              </a:rPr>
              <a:t>automated diagnostic reports</a:t>
            </a:r>
            <a:r>
              <a:rPr lang="en-US" dirty="0" smtClean="0">
                <a:solidFill>
                  <a:schemeClr val="bg1"/>
                </a:solidFill>
              </a:rPr>
              <a:t> to assist doctors.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Improve accuracy using </a:t>
            </a:r>
            <a:r>
              <a:rPr lang="en-US" b="1" dirty="0" smtClean="0">
                <a:solidFill>
                  <a:schemeClr val="bg1"/>
                </a:solidFill>
              </a:rPr>
              <a:t>transfer learning &amp; data augmentation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508001"/>
            <a:ext cx="10515600" cy="10159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193801"/>
            <a:ext cx="8051800" cy="44958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solidFill>
                  <a:schemeClr val="bg1"/>
                </a:solidFill>
              </a:rPr>
              <a:t>Dataset Used</a:t>
            </a:r>
            <a:r>
              <a:rPr lang="en-US" b="1" dirty="0" smtClean="0">
                <a:solidFill>
                  <a:schemeClr val="bg1"/>
                </a:solidFill>
              </a:rPr>
              <a:t> :-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Source: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Kaggle</a:t>
            </a:r>
            <a:r>
              <a:rPr lang="en-US" dirty="0" smtClean="0">
                <a:solidFill>
                  <a:schemeClr val="bg1"/>
                </a:solidFill>
              </a:rPr>
              <a:t> – Best Alzheimer’s MRI Dataset (99% accuracy).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Dataset Structure: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4 Categories:</a:t>
            </a:r>
            <a:r>
              <a:rPr lang="en-US" dirty="0" smtClean="0">
                <a:solidFill>
                  <a:schemeClr val="bg1"/>
                </a:solidFill>
              </a:rPr>
              <a:t> Non-Demented, Very Mild Demented, Mild Demented, Moderate Demented.</a:t>
            </a:r>
          </a:p>
          <a:p>
            <a:pPr lvl="1"/>
            <a:r>
              <a:rPr lang="en-US" b="1" dirty="0" smtClean="0">
                <a:solidFill>
                  <a:schemeClr val="bg1"/>
                </a:solidFill>
              </a:rPr>
              <a:t>Train &amp; Test Split:</a:t>
            </a:r>
            <a:r>
              <a:rPr lang="en-US" dirty="0" smtClean="0">
                <a:solidFill>
                  <a:schemeClr val="bg1"/>
                </a:solidFill>
              </a:rPr>
              <a:t> 80% training, 20% validation/testing.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Preprocessing Techniques: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Image resizing (224x224 pixels).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Normalization for model compatibility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0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6375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6300" y="2197100"/>
            <a:ext cx="8039100" cy="34544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solidFill>
                  <a:schemeClr val="bg1"/>
                </a:solidFill>
              </a:rPr>
              <a:t>Deep Learning Model</a:t>
            </a:r>
            <a:r>
              <a:rPr lang="en-US" b="1" dirty="0" smtClean="0">
                <a:solidFill>
                  <a:schemeClr val="bg1"/>
                </a:solidFill>
              </a:rPr>
              <a:t>: Convolutional Neural Networks (CNN)</a:t>
            </a:r>
          </a:p>
          <a:p>
            <a:pPr lvl="1"/>
            <a:r>
              <a:rPr lang="en-US" sz="2800" b="1" dirty="0" smtClean="0">
                <a:solidFill>
                  <a:schemeClr val="bg1"/>
                </a:solidFill>
              </a:rPr>
              <a:t>Why CNNs?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Excellent at image classification.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Detects patterns in medical images.</a:t>
            </a:r>
          </a:p>
          <a:p>
            <a:pPr lvl="1"/>
            <a:r>
              <a:rPr lang="en-US" sz="2800" b="1" dirty="0" smtClean="0">
                <a:solidFill>
                  <a:schemeClr val="bg1"/>
                </a:solidFill>
              </a:rPr>
              <a:t>Architecture: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Uses </a:t>
            </a:r>
            <a:r>
              <a:rPr lang="en-US" b="1" dirty="0" smtClean="0">
                <a:solidFill>
                  <a:schemeClr val="bg1"/>
                </a:solidFill>
              </a:rPr>
              <a:t>ResNet50</a:t>
            </a:r>
            <a:r>
              <a:rPr lang="en-US" dirty="0" smtClean="0">
                <a:solidFill>
                  <a:schemeClr val="bg1"/>
                </a:solidFill>
              </a:rPr>
              <a:t>, a pre-trained CNN on </a:t>
            </a:r>
            <a:r>
              <a:rPr lang="en-US" dirty="0" err="1" smtClean="0">
                <a:solidFill>
                  <a:schemeClr val="bg1"/>
                </a:solidFill>
              </a:rPr>
              <a:t>ImageNet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Fine-tuned to classify MRI scans.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Includes dropout layers to prevent </a:t>
            </a:r>
            <a:r>
              <a:rPr lang="en-US" dirty="0" err="1" smtClean="0">
                <a:solidFill>
                  <a:schemeClr val="bg1"/>
                </a:solidFill>
              </a:rPr>
              <a:t>overfitting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9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447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200" y="1981201"/>
            <a:ext cx="7835900" cy="340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chemeClr val="bg1"/>
                </a:solidFill>
              </a:rPr>
              <a:t>Training &amp; Validation Process </a:t>
            </a:r>
            <a:r>
              <a:rPr lang="en-US" b="1" dirty="0" smtClean="0">
                <a:solidFill>
                  <a:schemeClr val="bg1"/>
                </a:solidFill>
              </a:rPr>
              <a:t>:-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Training Steps: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Used Adam optimizer &amp; Cross-Entropy loss function.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Batch size: 32, Learning rate: 0.001, Epochs: 10+.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Validation: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Evaluated using accuracy, precision, recall, and F1-score.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Monitored </a:t>
            </a:r>
            <a:r>
              <a:rPr lang="en-US" dirty="0" err="1" smtClean="0">
                <a:solidFill>
                  <a:schemeClr val="bg1"/>
                </a:solidFill>
              </a:rPr>
              <a:t>overfitting</a:t>
            </a:r>
            <a:r>
              <a:rPr lang="en-US" dirty="0" smtClean="0">
                <a:solidFill>
                  <a:schemeClr val="bg1"/>
                </a:solidFill>
              </a:rPr>
              <a:t> using validation loss curves.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7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635125"/>
            <a:ext cx="45719" cy="130175"/>
          </a:xfrm>
        </p:spPr>
        <p:txBody>
          <a:bodyPr>
            <a:noAutofit/>
          </a:bodyPr>
          <a:lstStyle/>
          <a:p>
            <a:endParaRPr lang="en-US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5300" y="1879600"/>
            <a:ext cx="7886700" cy="4190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 smtClean="0">
                <a:solidFill>
                  <a:schemeClr val="bg1"/>
                </a:solidFill>
              </a:rPr>
              <a:t>Model Interpretability</a:t>
            </a:r>
            <a:r>
              <a:rPr lang="en-US" b="1" dirty="0" smtClean="0">
                <a:solidFill>
                  <a:schemeClr val="bg1"/>
                </a:solidFill>
              </a:rPr>
              <a:t>: Grad-CAM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What is Grad-CAM?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Gradient-weighted Class Activation Mapping.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Highlights important areas in MRI scans that influence predictions.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Why it’s important?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Ensures transparency &amp; trust in AI predictions.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Helps doctors validate model output.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Example Output:</a:t>
            </a:r>
            <a:r>
              <a:rPr lang="en-US" dirty="0" smtClean="0">
                <a:solidFill>
                  <a:schemeClr val="bg1"/>
                </a:solidFill>
              </a:rPr>
              <a:t> (Add Grad-CAM visualization image).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0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384800" y="288925"/>
            <a:ext cx="2501900" cy="66675"/>
          </a:xfrm>
        </p:spPr>
        <p:txBody>
          <a:bodyPr>
            <a:noAutofit/>
          </a:bodyPr>
          <a:lstStyle/>
          <a:p>
            <a:endParaRPr lang="en-US" sz="1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700" y="1828801"/>
            <a:ext cx="6299200" cy="4419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Results &amp; Performance Metrics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Accuracy Achieved: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Training Accuracy: </a:t>
            </a:r>
            <a:r>
              <a:rPr lang="en-US" b="1" dirty="0" smtClean="0">
                <a:solidFill>
                  <a:schemeClr val="bg1"/>
                </a:solidFill>
              </a:rPr>
              <a:t>X%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Validation Accuracy: </a:t>
            </a:r>
            <a:r>
              <a:rPr lang="en-US" b="1" dirty="0" smtClean="0">
                <a:solidFill>
                  <a:schemeClr val="bg1"/>
                </a:solidFill>
              </a:rPr>
              <a:t>X%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Testing Accuracy: </a:t>
            </a:r>
            <a:r>
              <a:rPr lang="en-US" b="1" dirty="0" smtClean="0">
                <a:solidFill>
                  <a:schemeClr val="bg1"/>
                </a:solidFill>
              </a:rPr>
              <a:t>X%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Confusion Matrix:</a:t>
            </a:r>
            <a:r>
              <a:rPr lang="en-US" dirty="0" smtClean="0">
                <a:solidFill>
                  <a:schemeClr val="bg1"/>
                </a:solidFill>
              </a:rPr>
              <a:t> (Show classification performance).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Challenges Faced: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Overfitting</a:t>
            </a:r>
            <a:r>
              <a:rPr lang="en-US" dirty="0" smtClean="0">
                <a:solidFill>
                  <a:schemeClr val="bg1"/>
                </a:solidFill>
              </a:rPr>
              <a:t> on small datasets.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Need for more real-world clinical </a:t>
            </a:r>
            <a:r>
              <a:rPr lang="en-US" dirty="0" smtClean="0">
                <a:solidFill>
                  <a:schemeClr val="bg1"/>
                </a:solidFill>
              </a:rPr>
              <a:t>data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89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449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Deep Learning-Based Early Alzheimer’s Detection from MRI Scans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Learning-Based Early Alzheimer’s Detection from MRI Scans</dc:title>
  <dc:creator>Microsoft account</dc:creator>
  <cp:lastModifiedBy>Microsoft account</cp:lastModifiedBy>
  <cp:revision>17</cp:revision>
  <dcterms:created xsi:type="dcterms:W3CDTF">2025-03-26T07:19:04Z</dcterms:created>
  <dcterms:modified xsi:type="dcterms:W3CDTF">2025-03-27T13:44:52Z</dcterms:modified>
</cp:coreProperties>
</file>