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4" r:id="rId17"/>
    <p:sldId id="273" r:id="rId18"/>
    <p:sldId id="275" r:id="rId19"/>
    <p:sldId id="276" r:id="rId20"/>
    <p:sldId id="277" r:id="rId21"/>
    <p:sldId id="278" r:id="rId22"/>
    <p:sldId id="279" r:id="rId23"/>
    <p:sldId id="281" r:id="rId24"/>
    <p:sldId id="280" r:id="rId25"/>
    <p:sldId id="282" r:id="rId26"/>
    <p:sldId id="283" r:id="rId27"/>
    <p:sldId id="284" r:id="rId28"/>
    <p:sldId id="285" r:id="rId29"/>
    <p:sldId id="286" r:id="rId30"/>
    <p:sldId id="287" r:id="rId31"/>
    <p:sldId id="289" r:id="rId32"/>
    <p:sldId id="28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2EB8AB-2588-97D5-C3D9-4CD45A8555AA}" v="1286" dt="2025-03-26T09:00:53.3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69C2B8-F7BE-4A6B-9E31-15927FB5C18F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A4369EA-91BE-4DE2-A2E8-FA0786A81C09}">
      <dgm:prSet/>
      <dgm:spPr/>
      <dgm:t>
        <a:bodyPr/>
        <a:lstStyle/>
        <a:p>
          <a:r>
            <a:rPr lang="en-US" b="1"/>
            <a:t>Clarity:</a:t>
          </a:r>
          <a:r>
            <a:rPr lang="en-US"/>
            <a:t> Ensures </a:t>
          </a:r>
          <a:r>
            <a:rPr lang="en-US" b="1"/>
            <a:t>accurate mapping of speech sounds to text</a:t>
          </a:r>
          <a:r>
            <a:rPr lang="en-US"/>
            <a:t>, improving the performance of </a:t>
          </a:r>
          <a:r>
            <a:rPr lang="en-US" b="1"/>
            <a:t>speech-to-text (STT)</a:t>
          </a:r>
          <a:r>
            <a:rPr lang="en-US"/>
            <a:t> models.</a:t>
          </a:r>
        </a:p>
      </dgm:t>
    </dgm:pt>
    <dgm:pt modelId="{6135CAAB-568B-4CD7-9695-EF7E80CCB7B2}" type="parTrans" cxnId="{BBCFDD46-AFB9-440E-966D-1D1B80E8CA88}">
      <dgm:prSet/>
      <dgm:spPr/>
      <dgm:t>
        <a:bodyPr/>
        <a:lstStyle/>
        <a:p>
          <a:endParaRPr lang="en-US"/>
        </a:p>
      </dgm:t>
    </dgm:pt>
    <dgm:pt modelId="{678EBF97-90A9-4200-A55D-255698BE7F19}" type="sibTrans" cxnId="{BBCFDD46-AFB9-440E-966D-1D1B80E8CA88}">
      <dgm:prSet/>
      <dgm:spPr/>
      <dgm:t>
        <a:bodyPr/>
        <a:lstStyle/>
        <a:p>
          <a:endParaRPr lang="en-US"/>
        </a:p>
      </dgm:t>
    </dgm:pt>
    <dgm:pt modelId="{7FE6461C-3EEE-45E5-B869-B9D88973060C}">
      <dgm:prSet/>
      <dgm:spPr/>
      <dgm:t>
        <a:bodyPr/>
        <a:lstStyle/>
        <a:p>
          <a:r>
            <a:rPr lang="en-US" b="1"/>
            <a:t>Precision:</a:t>
          </a:r>
          <a:r>
            <a:rPr lang="en-US"/>
            <a:t> Helps </a:t>
          </a:r>
          <a:r>
            <a:rPr lang="en-US" b="1"/>
            <a:t>capture dialectal variations and accents</a:t>
          </a:r>
          <a:r>
            <a:rPr lang="en-US"/>
            <a:t>, making STT systems more adaptable and accurate.</a:t>
          </a:r>
        </a:p>
      </dgm:t>
    </dgm:pt>
    <dgm:pt modelId="{F8023376-AD82-4307-B463-E8ACC83A6F8C}" type="parTrans" cxnId="{08D419A7-3489-4309-A9B8-09BAFD29335A}">
      <dgm:prSet/>
      <dgm:spPr/>
      <dgm:t>
        <a:bodyPr/>
        <a:lstStyle/>
        <a:p>
          <a:endParaRPr lang="en-US"/>
        </a:p>
      </dgm:t>
    </dgm:pt>
    <dgm:pt modelId="{454112D8-B5B2-44A8-94EB-B65F3AA53CE5}" type="sibTrans" cxnId="{08D419A7-3489-4309-A9B8-09BAFD29335A}">
      <dgm:prSet/>
      <dgm:spPr/>
      <dgm:t>
        <a:bodyPr/>
        <a:lstStyle/>
        <a:p>
          <a:endParaRPr lang="en-US"/>
        </a:p>
      </dgm:t>
    </dgm:pt>
    <dgm:pt modelId="{9F536EA2-3333-4E47-B13D-CC2ADBB7D0C4}" type="pres">
      <dgm:prSet presAssocID="{C069C2B8-F7BE-4A6B-9E31-15927FB5C18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9E84CC9-DC31-4607-94A3-51D6BF30B29D}" type="pres">
      <dgm:prSet presAssocID="{5A4369EA-91BE-4DE2-A2E8-FA0786A81C09}" presName="hierRoot1" presStyleCnt="0"/>
      <dgm:spPr/>
    </dgm:pt>
    <dgm:pt modelId="{91493B09-4E39-4CF7-8EF3-2DEEA1E3C73C}" type="pres">
      <dgm:prSet presAssocID="{5A4369EA-91BE-4DE2-A2E8-FA0786A81C09}" presName="composite" presStyleCnt="0"/>
      <dgm:spPr/>
    </dgm:pt>
    <dgm:pt modelId="{810D1AA5-7596-490B-925C-B0CA2C123253}" type="pres">
      <dgm:prSet presAssocID="{5A4369EA-91BE-4DE2-A2E8-FA0786A81C09}" presName="background" presStyleLbl="node0" presStyleIdx="0" presStyleCnt="2"/>
      <dgm:spPr/>
    </dgm:pt>
    <dgm:pt modelId="{0F3AC4FB-7F08-4342-B5A0-7D764992F45E}" type="pres">
      <dgm:prSet presAssocID="{5A4369EA-91BE-4DE2-A2E8-FA0786A81C09}" presName="text" presStyleLbl="fgAcc0" presStyleIdx="0" presStyleCnt="2">
        <dgm:presLayoutVars>
          <dgm:chPref val="3"/>
        </dgm:presLayoutVars>
      </dgm:prSet>
      <dgm:spPr/>
    </dgm:pt>
    <dgm:pt modelId="{4D20811A-27A5-416C-BF57-8277C3AE1564}" type="pres">
      <dgm:prSet presAssocID="{5A4369EA-91BE-4DE2-A2E8-FA0786A81C09}" presName="hierChild2" presStyleCnt="0"/>
      <dgm:spPr/>
    </dgm:pt>
    <dgm:pt modelId="{9DB2538A-5140-44AB-B7AE-AD2EBAB061CB}" type="pres">
      <dgm:prSet presAssocID="{7FE6461C-3EEE-45E5-B869-B9D88973060C}" presName="hierRoot1" presStyleCnt="0"/>
      <dgm:spPr/>
    </dgm:pt>
    <dgm:pt modelId="{94E9DF20-1B70-4A0A-820C-3B1426CF59CF}" type="pres">
      <dgm:prSet presAssocID="{7FE6461C-3EEE-45E5-B869-B9D88973060C}" presName="composite" presStyleCnt="0"/>
      <dgm:spPr/>
    </dgm:pt>
    <dgm:pt modelId="{7E4B6C8F-7FCA-44E2-A014-621D83ADB2C5}" type="pres">
      <dgm:prSet presAssocID="{7FE6461C-3EEE-45E5-B869-B9D88973060C}" presName="background" presStyleLbl="node0" presStyleIdx="1" presStyleCnt="2"/>
      <dgm:spPr/>
    </dgm:pt>
    <dgm:pt modelId="{46F0824F-7EA6-498E-8C9E-34CCC1F6F982}" type="pres">
      <dgm:prSet presAssocID="{7FE6461C-3EEE-45E5-B869-B9D88973060C}" presName="text" presStyleLbl="fgAcc0" presStyleIdx="1" presStyleCnt="2">
        <dgm:presLayoutVars>
          <dgm:chPref val="3"/>
        </dgm:presLayoutVars>
      </dgm:prSet>
      <dgm:spPr/>
    </dgm:pt>
    <dgm:pt modelId="{2AB7CE9B-1D31-42EE-BAED-9440A91ED686}" type="pres">
      <dgm:prSet presAssocID="{7FE6461C-3EEE-45E5-B869-B9D88973060C}" presName="hierChild2" presStyleCnt="0"/>
      <dgm:spPr/>
    </dgm:pt>
  </dgm:ptLst>
  <dgm:cxnLst>
    <dgm:cxn modelId="{68ADD029-D367-4963-8F29-65F920B61DDC}" type="presOf" srcId="{5A4369EA-91BE-4DE2-A2E8-FA0786A81C09}" destId="{0F3AC4FB-7F08-4342-B5A0-7D764992F45E}" srcOrd="0" destOrd="0" presId="urn:microsoft.com/office/officeart/2005/8/layout/hierarchy1"/>
    <dgm:cxn modelId="{BBCFDD46-AFB9-440E-966D-1D1B80E8CA88}" srcId="{C069C2B8-F7BE-4A6B-9E31-15927FB5C18F}" destId="{5A4369EA-91BE-4DE2-A2E8-FA0786A81C09}" srcOrd="0" destOrd="0" parTransId="{6135CAAB-568B-4CD7-9695-EF7E80CCB7B2}" sibTransId="{678EBF97-90A9-4200-A55D-255698BE7F19}"/>
    <dgm:cxn modelId="{08D419A7-3489-4309-A9B8-09BAFD29335A}" srcId="{C069C2B8-F7BE-4A6B-9E31-15927FB5C18F}" destId="{7FE6461C-3EEE-45E5-B869-B9D88973060C}" srcOrd="1" destOrd="0" parTransId="{F8023376-AD82-4307-B463-E8ACC83A6F8C}" sibTransId="{454112D8-B5B2-44A8-94EB-B65F3AA53CE5}"/>
    <dgm:cxn modelId="{E29CC7E3-EECE-47F7-A7FF-C77478202871}" type="presOf" srcId="{7FE6461C-3EEE-45E5-B869-B9D88973060C}" destId="{46F0824F-7EA6-498E-8C9E-34CCC1F6F982}" srcOrd="0" destOrd="0" presId="urn:microsoft.com/office/officeart/2005/8/layout/hierarchy1"/>
    <dgm:cxn modelId="{9B0137FD-69D3-4BA4-9F01-E9C6C9D7DECE}" type="presOf" srcId="{C069C2B8-F7BE-4A6B-9E31-15927FB5C18F}" destId="{9F536EA2-3333-4E47-B13D-CC2ADBB7D0C4}" srcOrd="0" destOrd="0" presId="urn:microsoft.com/office/officeart/2005/8/layout/hierarchy1"/>
    <dgm:cxn modelId="{913FBE68-805B-4F7D-BCD9-5C3AE0721C61}" type="presParOf" srcId="{9F536EA2-3333-4E47-B13D-CC2ADBB7D0C4}" destId="{E9E84CC9-DC31-4607-94A3-51D6BF30B29D}" srcOrd="0" destOrd="0" presId="urn:microsoft.com/office/officeart/2005/8/layout/hierarchy1"/>
    <dgm:cxn modelId="{95B15B83-5526-44B2-B6D5-CEB7680B5B1E}" type="presParOf" srcId="{E9E84CC9-DC31-4607-94A3-51D6BF30B29D}" destId="{91493B09-4E39-4CF7-8EF3-2DEEA1E3C73C}" srcOrd="0" destOrd="0" presId="urn:microsoft.com/office/officeart/2005/8/layout/hierarchy1"/>
    <dgm:cxn modelId="{DD2198A5-EE26-458C-BE0C-2DC228232FBD}" type="presParOf" srcId="{91493B09-4E39-4CF7-8EF3-2DEEA1E3C73C}" destId="{810D1AA5-7596-490B-925C-B0CA2C123253}" srcOrd="0" destOrd="0" presId="urn:microsoft.com/office/officeart/2005/8/layout/hierarchy1"/>
    <dgm:cxn modelId="{51BDED6F-E652-45DF-9364-40195BD0740B}" type="presParOf" srcId="{91493B09-4E39-4CF7-8EF3-2DEEA1E3C73C}" destId="{0F3AC4FB-7F08-4342-B5A0-7D764992F45E}" srcOrd="1" destOrd="0" presId="urn:microsoft.com/office/officeart/2005/8/layout/hierarchy1"/>
    <dgm:cxn modelId="{FC7199C9-0E90-4061-ACBA-76204569530E}" type="presParOf" srcId="{E9E84CC9-DC31-4607-94A3-51D6BF30B29D}" destId="{4D20811A-27A5-416C-BF57-8277C3AE1564}" srcOrd="1" destOrd="0" presId="urn:microsoft.com/office/officeart/2005/8/layout/hierarchy1"/>
    <dgm:cxn modelId="{2351DC1A-1479-4139-B684-28C5094F836C}" type="presParOf" srcId="{9F536EA2-3333-4E47-B13D-CC2ADBB7D0C4}" destId="{9DB2538A-5140-44AB-B7AE-AD2EBAB061CB}" srcOrd="1" destOrd="0" presId="urn:microsoft.com/office/officeart/2005/8/layout/hierarchy1"/>
    <dgm:cxn modelId="{7D7F42B7-85D4-4802-8637-5C3110100E43}" type="presParOf" srcId="{9DB2538A-5140-44AB-B7AE-AD2EBAB061CB}" destId="{94E9DF20-1B70-4A0A-820C-3B1426CF59CF}" srcOrd="0" destOrd="0" presId="urn:microsoft.com/office/officeart/2005/8/layout/hierarchy1"/>
    <dgm:cxn modelId="{5C94E5BA-7136-49F6-BADD-6AF591079558}" type="presParOf" srcId="{94E9DF20-1B70-4A0A-820C-3B1426CF59CF}" destId="{7E4B6C8F-7FCA-44E2-A014-621D83ADB2C5}" srcOrd="0" destOrd="0" presId="urn:microsoft.com/office/officeart/2005/8/layout/hierarchy1"/>
    <dgm:cxn modelId="{317C5220-A66F-46AE-95AD-BFE71A0338E8}" type="presParOf" srcId="{94E9DF20-1B70-4A0A-820C-3B1426CF59CF}" destId="{46F0824F-7EA6-498E-8C9E-34CCC1F6F982}" srcOrd="1" destOrd="0" presId="urn:microsoft.com/office/officeart/2005/8/layout/hierarchy1"/>
    <dgm:cxn modelId="{482AC718-326C-4C75-83F0-3504978B640F}" type="presParOf" srcId="{9DB2538A-5140-44AB-B7AE-AD2EBAB061CB}" destId="{2AB7CE9B-1D31-42EE-BAED-9440A91ED68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9FC86C-2854-43F2-80C4-098F106E937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C8CAF29-554B-4F2B-99C1-7D423E7B83EF}">
      <dgm:prSet/>
      <dgm:spPr/>
      <dgm:t>
        <a:bodyPr/>
        <a:lstStyle/>
        <a:p>
          <a:r>
            <a:rPr lang="en-US" b="1"/>
            <a:t>Speech Recognition Models:</a:t>
          </a:r>
          <a:r>
            <a:rPr lang="en-US"/>
            <a:t> Enhances </a:t>
          </a:r>
          <a:r>
            <a:rPr lang="en-US" b="1"/>
            <a:t>phoneme-level accuracy</a:t>
          </a:r>
          <a:r>
            <a:rPr lang="en-US"/>
            <a:t> in ASR (Automatic Speech Recognition) systems.</a:t>
          </a:r>
        </a:p>
      </dgm:t>
    </dgm:pt>
    <dgm:pt modelId="{4F519E06-77ED-46E6-AB99-3DF7CFE9B2D0}" type="parTrans" cxnId="{677FD9AD-6033-4914-B13D-4840ED4BE2C6}">
      <dgm:prSet/>
      <dgm:spPr/>
      <dgm:t>
        <a:bodyPr/>
        <a:lstStyle/>
        <a:p>
          <a:endParaRPr lang="en-US"/>
        </a:p>
      </dgm:t>
    </dgm:pt>
    <dgm:pt modelId="{7E3A7E4A-FB3B-443A-9A0B-1DC44999BE0F}" type="sibTrans" cxnId="{677FD9AD-6033-4914-B13D-4840ED4BE2C6}">
      <dgm:prSet/>
      <dgm:spPr/>
      <dgm:t>
        <a:bodyPr/>
        <a:lstStyle/>
        <a:p>
          <a:endParaRPr lang="en-US"/>
        </a:p>
      </dgm:t>
    </dgm:pt>
    <dgm:pt modelId="{30FF6765-6C8D-4ADE-9417-C6AC2DD3133E}">
      <dgm:prSet/>
      <dgm:spPr/>
      <dgm:t>
        <a:bodyPr/>
        <a:lstStyle/>
        <a:p>
          <a:r>
            <a:rPr lang="en-US" b="1"/>
            <a:t>Text-to-Speech (TTS) Synthesis:</a:t>
          </a:r>
          <a:r>
            <a:rPr lang="en-US"/>
            <a:t> Improves the </a:t>
          </a:r>
          <a:r>
            <a:rPr lang="en-US" b="1"/>
            <a:t>naturalness of synthesized speech</a:t>
          </a:r>
          <a:r>
            <a:rPr lang="en-US"/>
            <a:t> by using precise phonetic transcriptions.</a:t>
          </a:r>
        </a:p>
      </dgm:t>
    </dgm:pt>
    <dgm:pt modelId="{9400583B-DEBC-43D3-8408-6C25136231F7}" type="parTrans" cxnId="{742E2B90-43F8-43EC-A489-43E157EE4126}">
      <dgm:prSet/>
      <dgm:spPr/>
      <dgm:t>
        <a:bodyPr/>
        <a:lstStyle/>
        <a:p>
          <a:endParaRPr lang="en-US"/>
        </a:p>
      </dgm:t>
    </dgm:pt>
    <dgm:pt modelId="{959131B5-B325-48F7-AAA2-F04714828D37}" type="sibTrans" cxnId="{742E2B90-43F8-43EC-A489-43E157EE4126}">
      <dgm:prSet/>
      <dgm:spPr/>
      <dgm:t>
        <a:bodyPr/>
        <a:lstStyle/>
        <a:p>
          <a:endParaRPr lang="en-US"/>
        </a:p>
      </dgm:t>
    </dgm:pt>
    <dgm:pt modelId="{DAB1B97D-8726-4F1C-B6A8-6FF01A8A724B}">
      <dgm:prSet/>
      <dgm:spPr/>
      <dgm:t>
        <a:bodyPr/>
        <a:lstStyle/>
        <a:p>
          <a:r>
            <a:rPr lang="en-US" b="1"/>
            <a:t>Voice Assistants:</a:t>
          </a:r>
          <a:r>
            <a:rPr lang="en-US"/>
            <a:t> Boosts </a:t>
          </a:r>
          <a:r>
            <a:rPr lang="en-US" b="1"/>
            <a:t>language model efficiency</a:t>
          </a:r>
          <a:r>
            <a:rPr lang="en-US"/>
            <a:t> by accurately representing pronunciation variations.</a:t>
          </a:r>
        </a:p>
      </dgm:t>
    </dgm:pt>
    <dgm:pt modelId="{99FDC791-B1C9-46EE-805E-568F94A95A66}" type="parTrans" cxnId="{465912C3-E72C-4FB9-BA18-6D069BFCF77B}">
      <dgm:prSet/>
      <dgm:spPr/>
      <dgm:t>
        <a:bodyPr/>
        <a:lstStyle/>
        <a:p>
          <a:endParaRPr lang="en-US"/>
        </a:p>
      </dgm:t>
    </dgm:pt>
    <dgm:pt modelId="{486D1B3E-331D-410E-812C-16A999FCF064}" type="sibTrans" cxnId="{465912C3-E72C-4FB9-BA18-6D069BFCF77B}">
      <dgm:prSet/>
      <dgm:spPr/>
      <dgm:t>
        <a:bodyPr/>
        <a:lstStyle/>
        <a:p>
          <a:endParaRPr lang="en-US"/>
        </a:p>
      </dgm:t>
    </dgm:pt>
    <dgm:pt modelId="{4EA0B1C5-434E-48F3-A8D0-CC9EACFAE406}">
      <dgm:prSet/>
      <dgm:spPr/>
      <dgm:t>
        <a:bodyPr/>
        <a:lstStyle/>
        <a:p>
          <a:r>
            <a:rPr lang="en-US" b="1"/>
            <a:t>Sentiment and Emotion Analysis:</a:t>
          </a:r>
          <a:r>
            <a:rPr lang="en-US"/>
            <a:t> Helps models </a:t>
          </a:r>
          <a:r>
            <a:rPr lang="en-US" b="1"/>
            <a:t>detect tone and intonation</a:t>
          </a:r>
          <a:r>
            <a:rPr lang="en-US"/>
            <a:t> differences through detailed phonetic transcriptions.</a:t>
          </a:r>
        </a:p>
      </dgm:t>
    </dgm:pt>
    <dgm:pt modelId="{0316201E-2ADD-4D97-9294-247AFE117CAE}" type="parTrans" cxnId="{5A0EC900-E051-4730-9927-A8C6B9480ADF}">
      <dgm:prSet/>
      <dgm:spPr/>
      <dgm:t>
        <a:bodyPr/>
        <a:lstStyle/>
        <a:p>
          <a:endParaRPr lang="en-US"/>
        </a:p>
      </dgm:t>
    </dgm:pt>
    <dgm:pt modelId="{4D14E33A-EF82-4F18-939D-D840DF49B95E}" type="sibTrans" cxnId="{5A0EC900-E051-4730-9927-A8C6B9480ADF}">
      <dgm:prSet/>
      <dgm:spPr/>
      <dgm:t>
        <a:bodyPr/>
        <a:lstStyle/>
        <a:p>
          <a:endParaRPr lang="en-US"/>
        </a:p>
      </dgm:t>
    </dgm:pt>
    <dgm:pt modelId="{62BE1449-686C-46E7-8DB4-2B1BCF218466}" type="pres">
      <dgm:prSet presAssocID="{519FC86C-2854-43F2-80C4-098F106E9373}" presName="root" presStyleCnt="0">
        <dgm:presLayoutVars>
          <dgm:dir/>
          <dgm:resizeHandles val="exact"/>
        </dgm:presLayoutVars>
      </dgm:prSet>
      <dgm:spPr/>
    </dgm:pt>
    <dgm:pt modelId="{0B18336D-8DF4-48BA-BABC-B797FA77D76C}" type="pres">
      <dgm:prSet presAssocID="{3C8CAF29-554B-4F2B-99C1-7D423E7B83EF}" presName="compNode" presStyleCnt="0"/>
      <dgm:spPr/>
    </dgm:pt>
    <dgm:pt modelId="{6ADCCA3C-71B7-4335-9D13-25A29644DDB5}" type="pres">
      <dgm:prSet presAssocID="{3C8CAF29-554B-4F2B-99C1-7D423E7B83EF}" presName="bgRect" presStyleLbl="bgShp" presStyleIdx="0" presStyleCnt="4"/>
      <dgm:spPr/>
    </dgm:pt>
    <dgm:pt modelId="{E32578AD-847C-489B-B1A0-CFA571249E20}" type="pres">
      <dgm:prSet presAssocID="{3C8CAF29-554B-4F2B-99C1-7D423E7B83E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F2AE9914-59B4-4118-B02E-E426C2C3E982}" type="pres">
      <dgm:prSet presAssocID="{3C8CAF29-554B-4F2B-99C1-7D423E7B83EF}" presName="spaceRect" presStyleCnt="0"/>
      <dgm:spPr/>
    </dgm:pt>
    <dgm:pt modelId="{739657CC-F180-4AC7-8085-15EE60BFE839}" type="pres">
      <dgm:prSet presAssocID="{3C8CAF29-554B-4F2B-99C1-7D423E7B83EF}" presName="parTx" presStyleLbl="revTx" presStyleIdx="0" presStyleCnt="4">
        <dgm:presLayoutVars>
          <dgm:chMax val="0"/>
          <dgm:chPref val="0"/>
        </dgm:presLayoutVars>
      </dgm:prSet>
      <dgm:spPr/>
    </dgm:pt>
    <dgm:pt modelId="{5FF3ED3E-F950-4BFD-AB26-D2EFA16AFA5E}" type="pres">
      <dgm:prSet presAssocID="{7E3A7E4A-FB3B-443A-9A0B-1DC44999BE0F}" presName="sibTrans" presStyleCnt="0"/>
      <dgm:spPr/>
    </dgm:pt>
    <dgm:pt modelId="{C524B01B-1209-453E-A05A-0DD155864B37}" type="pres">
      <dgm:prSet presAssocID="{30FF6765-6C8D-4ADE-9417-C6AC2DD3133E}" presName="compNode" presStyleCnt="0"/>
      <dgm:spPr/>
    </dgm:pt>
    <dgm:pt modelId="{1E119795-EE4B-4828-A177-92B32A3CC740}" type="pres">
      <dgm:prSet presAssocID="{30FF6765-6C8D-4ADE-9417-C6AC2DD3133E}" presName="bgRect" presStyleLbl="bgShp" presStyleIdx="1" presStyleCnt="4"/>
      <dgm:spPr/>
    </dgm:pt>
    <dgm:pt modelId="{8539DA03-8255-4E7D-9152-CFD85EE979EE}" type="pres">
      <dgm:prSet presAssocID="{30FF6765-6C8D-4ADE-9417-C6AC2DD3133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A79A2DA8-3F8F-4659-BB33-6D0EDE92C545}" type="pres">
      <dgm:prSet presAssocID="{30FF6765-6C8D-4ADE-9417-C6AC2DD3133E}" presName="spaceRect" presStyleCnt="0"/>
      <dgm:spPr/>
    </dgm:pt>
    <dgm:pt modelId="{89AF480C-FE5C-4882-B08E-B855B26B3D6E}" type="pres">
      <dgm:prSet presAssocID="{30FF6765-6C8D-4ADE-9417-C6AC2DD3133E}" presName="parTx" presStyleLbl="revTx" presStyleIdx="1" presStyleCnt="4">
        <dgm:presLayoutVars>
          <dgm:chMax val="0"/>
          <dgm:chPref val="0"/>
        </dgm:presLayoutVars>
      </dgm:prSet>
      <dgm:spPr/>
    </dgm:pt>
    <dgm:pt modelId="{5490656D-07C9-40C8-8337-A67171D24B3A}" type="pres">
      <dgm:prSet presAssocID="{959131B5-B325-48F7-AAA2-F04714828D37}" presName="sibTrans" presStyleCnt="0"/>
      <dgm:spPr/>
    </dgm:pt>
    <dgm:pt modelId="{3DD94257-F2C0-4C63-9FD3-A1CADD0FE07B}" type="pres">
      <dgm:prSet presAssocID="{DAB1B97D-8726-4F1C-B6A8-6FF01A8A724B}" presName="compNode" presStyleCnt="0"/>
      <dgm:spPr/>
    </dgm:pt>
    <dgm:pt modelId="{A70460AD-9846-492A-AE28-965BA3761489}" type="pres">
      <dgm:prSet presAssocID="{DAB1B97D-8726-4F1C-B6A8-6FF01A8A724B}" presName="bgRect" presStyleLbl="bgShp" presStyleIdx="2" presStyleCnt="4"/>
      <dgm:spPr/>
    </dgm:pt>
    <dgm:pt modelId="{2DF1ACC8-71FC-43F0-B83E-25DCE2131ACA}" type="pres">
      <dgm:prSet presAssocID="{DAB1B97D-8726-4F1C-B6A8-6FF01A8A724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"/>
        </a:ext>
      </dgm:extLst>
    </dgm:pt>
    <dgm:pt modelId="{5752992E-EE86-48F8-A943-BC78C907869C}" type="pres">
      <dgm:prSet presAssocID="{DAB1B97D-8726-4F1C-B6A8-6FF01A8A724B}" presName="spaceRect" presStyleCnt="0"/>
      <dgm:spPr/>
    </dgm:pt>
    <dgm:pt modelId="{A204A37A-BB13-434E-8473-4113FFC6A7BF}" type="pres">
      <dgm:prSet presAssocID="{DAB1B97D-8726-4F1C-B6A8-6FF01A8A724B}" presName="parTx" presStyleLbl="revTx" presStyleIdx="2" presStyleCnt="4">
        <dgm:presLayoutVars>
          <dgm:chMax val="0"/>
          <dgm:chPref val="0"/>
        </dgm:presLayoutVars>
      </dgm:prSet>
      <dgm:spPr/>
    </dgm:pt>
    <dgm:pt modelId="{A5EA73C9-1CA8-47EE-9B17-CD09272ECE3B}" type="pres">
      <dgm:prSet presAssocID="{486D1B3E-331D-410E-812C-16A999FCF064}" presName="sibTrans" presStyleCnt="0"/>
      <dgm:spPr/>
    </dgm:pt>
    <dgm:pt modelId="{A2FD5B51-A202-452D-A064-816266C4F426}" type="pres">
      <dgm:prSet presAssocID="{4EA0B1C5-434E-48F3-A8D0-CC9EACFAE406}" presName="compNode" presStyleCnt="0"/>
      <dgm:spPr/>
    </dgm:pt>
    <dgm:pt modelId="{E3E3C3C1-3F8A-40CD-9531-A109D56F529D}" type="pres">
      <dgm:prSet presAssocID="{4EA0B1C5-434E-48F3-A8D0-CC9EACFAE406}" presName="bgRect" presStyleLbl="bgShp" presStyleIdx="3" presStyleCnt="4"/>
      <dgm:spPr/>
    </dgm:pt>
    <dgm:pt modelId="{72385C50-D53B-4533-98F0-639415031D09}" type="pres">
      <dgm:prSet presAssocID="{4EA0B1C5-434E-48F3-A8D0-CC9EACFAE40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ngue"/>
        </a:ext>
      </dgm:extLst>
    </dgm:pt>
    <dgm:pt modelId="{2C7F9418-F4B6-40CE-BE2D-66496693B284}" type="pres">
      <dgm:prSet presAssocID="{4EA0B1C5-434E-48F3-A8D0-CC9EACFAE406}" presName="spaceRect" presStyleCnt="0"/>
      <dgm:spPr/>
    </dgm:pt>
    <dgm:pt modelId="{D4E294A3-CD4C-4F32-B09E-213F5FEDFC84}" type="pres">
      <dgm:prSet presAssocID="{4EA0B1C5-434E-48F3-A8D0-CC9EACFAE40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A0EC900-E051-4730-9927-A8C6B9480ADF}" srcId="{519FC86C-2854-43F2-80C4-098F106E9373}" destId="{4EA0B1C5-434E-48F3-A8D0-CC9EACFAE406}" srcOrd="3" destOrd="0" parTransId="{0316201E-2ADD-4D97-9294-247AFE117CAE}" sibTransId="{4D14E33A-EF82-4F18-939D-D840DF49B95E}"/>
    <dgm:cxn modelId="{46B67211-E893-43EC-B32D-B7B5A7A5D607}" type="presOf" srcId="{DAB1B97D-8726-4F1C-B6A8-6FF01A8A724B}" destId="{A204A37A-BB13-434E-8473-4113FFC6A7BF}" srcOrd="0" destOrd="0" presId="urn:microsoft.com/office/officeart/2018/2/layout/IconVerticalSolidList"/>
    <dgm:cxn modelId="{FE2DB411-4A8D-4132-84D3-D55075DF293A}" type="presOf" srcId="{30FF6765-6C8D-4ADE-9417-C6AC2DD3133E}" destId="{89AF480C-FE5C-4882-B08E-B855B26B3D6E}" srcOrd="0" destOrd="0" presId="urn:microsoft.com/office/officeart/2018/2/layout/IconVerticalSolidList"/>
    <dgm:cxn modelId="{65B55D1F-F85B-4BF9-8D14-E0EE841F45DA}" type="presOf" srcId="{4EA0B1C5-434E-48F3-A8D0-CC9EACFAE406}" destId="{D4E294A3-CD4C-4F32-B09E-213F5FEDFC84}" srcOrd="0" destOrd="0" presId="urn:microsoft.com/office/officeart/2018/2/layout/IconVerticalSolidList"/>
    <dgm:cxn modelId="{742E2B90-43F8-43EC-A489-43E157EE4126}" srcId="{519FC86C-2854-43F2-80C4-098F106E9373}" destId="{30FF6765-6C8D-4ADE-9417-C6AC2DD3133E}" srcOrd="1" destOrd="0" parTransId="{9400583B-DEBC-43D3-8408-6C25136231F7}" sibTransId="{959131B5-B325-48F7-AAA2-F04714828D37}"/>
    <dgm:cxn modelId="{677FD9AD-6033-4914-B13D-4840ED4BE2C6}" srcId="{519FC86C-2854-43F2-80C4-098F106E9373}" destId="{3C8CAF29-554B-4F2B-99C1-7D423E7B83EF}" srcOrd="0" destOrd="0" parTransId="{4F519E06-77ED-46E6-AB99-3DF7CFE9B2D0}" sibTransId="{7E3A7E4A-FB3B-443A-9A0B-1DC44999BE0F}"/>
    <dgm:cxn modelId="{BC8235BC-627E-436D-8473-3BF5AFF90EF2}" type="presOf" srcId="{3C8CAF29-554B-4F2B-99C1-7D423E7B83EF}" destId="{739657CC-F180-4AC7-8085-15EE60BFE839}" srcOrd="0" destOrd="0" presId="urn:microsoft.com/office/officeart/2018/2/layout/IconVerticalSolidList"/>
    <dgm:cxn modelId="{465912C3-E72C-4FB9-BA18-6D069BFCF77B}" srcId="{519FC86C-2854-43F2-80C4-098F106E9373}" destId="{DAB1B97D-8726-4F1C-B6A8-6FF01A8A724B}" srcOrd="2" destOrd="0" parTransId="{99FDC791-B1C9-46EE-805E-568F94A95A66}" sibTransId="{486D1B3E-331D-410E-812C-16A999FCF064}"/>
    <dgm:cxn modelId="{DDF8D6F6-6B7C-465A-84B8-186C8A5D3B22}" type="presOf" srcId="{519FC86C-2854-43F2-80C4-098F106E9373}" destId="{62BE1449-686C-46E7-8DB4-2B1BCF218466}" srcOrd="0" destOrd="0" presId="urn:microsoft.com/office/officeart/2018/2/layout/IconVerticalSolidList"/>
    <dgm:cxn modelId="{8DF24A93-BF4D-40BD-8D4C-C54F3A1F1D76}" type="presParOf" srcId="{62BE1449-686C-46E7-8DB4-2B1BCF218466}" destId="{0B18336D-8DF4-48BA-BABC-B797FA77D76C}" srcOrd="0" destOrd="0" presId="urn:microsoft.com/office/officeart/2018/2/layout/IconVerticalSolidList"/>
    <dgm:cxn modelId="{E3FAFABA-E324-4E85-A9D1-A3976E6F6503}" type="presParOf" srcId="{0B18336D-8DF4-48BA-BABC-B797FA77D76C}" destId="{6ADCCA3C-71B7-4335-9D13-25A29644DDB5}" srcOrd="0" destOrd="0" presId="urn:microsoft.com/office/officeart/2018/2/layout/IconVerticalSolidList"/>
    <dgm:cxn modelId="{4248119F-F3E0-4ED7-8F91-AA551F8AA7E4}" type="presParOf" srcId="{0B18336D-8DF4-48BA-BABC-B797FA77D76C}" destId="{E32578AD-847C-489B-B1A0-CFA571249E20}" srcOrd="1" destOrd="0" presId="urn:microsoft.com/office/officeart/2018/2/layout/IconVerticalSolidList"/>
    <dgm:cxn modelId="{7D2179EE-0572-420A-9B14-831C451B5DBF}" type="presParOf" srcId="{0B18336D-8DF4-48BA-BABC-B797FA77D76C}" destId="{F2AE9914-59B4-4118-B02E-E426C2C3E982}" srcOrd="2" destOrd="0" presId="urn:microsoft.com/office/officeart/2018/2/layout/IconVerticalSolidList"/>
    <dgm:cxn modelId="{594DF976-0B14-4DBD-BD0F-E84D4C7A4252}" type="presParOf" srcId="{0B18336D-8DF4-48BA-BABC-B797FA77D76C}" destId="{739657CC-F180-4AC7-8085-15EE60BFE839}" srcOrd="3" destOrd="0" presId="urn:microsoft.com/office/officeart/2018/2/layout/IconVerticalSolidList"/>
    <dgm:cxn modelId="{47D50B7C-EABD-43D1-9073-7A831CD81371}" type="presParOf" srcId="{62BE1449-686C-46E7-8DB4-2B1BCF218466}" destId="{5FF3ED3E-F950-4BFD-AB26-D2EFA16AFA5E}" srcOrd="1" destOrd="0" presId="urn:microsoft.com/office/officeart/2018/2/layout/IconVerticalSolidList"/>
    <dgm:cxn modelId="{C166A134-674F-4DF6-BD8D-C7B715E9938B}" type="presParOf" srcId="{62BE1449-686C-46E7-8DB4-2B1BCF218466}" destId="{C524B01B-1209-453E-A05A-0DD155864B37}" srcOrd="2" destOrd="0" presId="urn:microsoft.com/office/officeart/2018/2/layout/IconVerticalSolidList"/>
    <dgm:cxn modelId="{7B8E2799-661B-4B11-9A12-79EDF454CE1D}" type="presParOf" srcId="{C524B01B-1209-453E-A05A-0DD155864B37}" destId="{1E119795-EE4B-4828-A177-92B32A3CC740}" srcOrd="0" destOrd="0" presId="urn:microsoft.com/office/officeart/2018/2/layout/IconVerticalSolidList"/>
    <dgm:cxn modelId="{6CAD93F5-606E-45A6-A465-122428C6B5AA}" type="presParOf" srcId="{C524B01B-1209-453E-A05A-0DD155864B37}" destId="{8539DA03-8255-4E7D-9152-CFD85EE979EE}" srcOrd="1" destOrd="0" presId="urn:microsoft.com/office/officeart/2018/2/layout/IconVerticalSolidList"/>
    <dgm:cxn modelId="{AE121EC8-EAD5-43C4-9411-D4B5D928D85D}" type="presParOf" srcId="{C524B01B-1209-453E-A05A-0DD155864B37}" destId="{A79A2DA8-3F8F-4659-BB33-6D0EDE92C545}" srcOrd="2" destOrd="0" presId="urn:microsoft.com/office/officeart/2018/2/layout/IconVerticalSolidList"/>
    <dgm:cxn modelId="{71DB8136-DC5D-4F97-8BD2-4EF80EAEC2C9}" type="presParOf" srcId="{C524B01B-1209-453E-A05A-0DD155864B37}" destId="{89AF480C-FE5C-4882-B08E-B855B26B3D6E}" srcOrd="3" destOrd="0" presId="urn:microsoft.com/office/officeart/2018/2/layout/IconVerticalSolidList"/>
    <dgm:cxn modelId="{6FA85FFE-63A3-46F3-A26B-94E1A31C8830}" type="presParOf" srcId="{62BE1449-686C-46E7-8DB4-2B1BCF218466}" destId="{5490656D-07C9-40C8-8337-A67171D24B3A}" srcOrd="3" destOrd="0" presId="urn:microsoft.com/office/officeart/2018/2/layout/IconVerticalSolidList"/>
    <dgm:cxn modelId="{82335609-1D6D-4C1C-A120-338A33CA748E}" type="presParOf" srcId="{62BE1449-686C-46E7-8DB4-2B1BCF218466}" destId="{3DD94257-F2C0-4C63-9FD3-A1CADD0FE07B}" srcOrd="4" destOrd="0" presId="urn:microsoft.com/office/officeart/2018/2/layout/IconVerticalSolidList"/>
    <dgm:cxn modelId="{F9886664-430D-4B6B-B784-E28D1924B3DE}" type="presParOf" srcId="{3DD94257-F2C0-4C63-9FD3-A1CADD0FE07B}" destId="{A70460AD-9846-492A-AE28-965BA3761489}" srcOrd="0" destOrd="0" presId="urn:microsoft.com/office/officeart/2018/2/layout/IconVerticalSolidList"/>
    <dgm:cxn modelId="{1B4D386E-E7CB-48BC-92EE-8776A8E18FE7}" type="presParOf" srcId="{3DD94257-F2C0-4C63-9FD3-A1CADD0FE07B}" destId="{2DF1ACC8-71FC-43F0-B83E-25DCE2131ACA}" srcOrd="1" destOrd="0" presId="urn:microsoft.com/office/officeart/2018/2/layout/IconVerticalSolidList"/>
    <dgm:cxn modelId="{8E3A7830-850A-4C77-A1CA-9746C9F55C1F}" type="presParOf" srcId="{3DD94257-F2C0-4C63-9FD3-A1CADD0FE07B}" destId="{5752992E-EE86-48F8-A943-BC78C907869C}" srcOrd="2" destOrd="0" presId="urn:microsoft.com/office/officeart/2018/2/layout/IconVerticalSolidList"/>
    <dgm:cxn modelId="{DEE6D200-EEEB-4204-A99C-4DD52BAA1AF4}" type="presParOf" srcId="{3DD94257-F2C0-4C63-9FD3-A1CADD0FE07B}" destId="{A204A37A-BB13-434E-8473-4113FFC6A7BF}" srcOrd="3" destOrd="0" presId="urn:microsoft.com/office/officeart/2018/2/layout/IconVerticalSolidList"/>
    <dgm:cxn modelId="{40706A8D-AD7A-464E-84DD-41A2AC9E4831}" type="presParOf" srcId="{62BE1449-686C-46E7-8DB4-2B1BCF218466}" destId="{A5EA73C9-1CA8-47EE-9B17-CD09272ECE3B}" srcOrd="5" destOrd="0" presId="urn:microsoft.com/office/officeart/2018/2/layout/IconVerticalSolidList"/>
    <dgm:cxn modelId="{B2C626AD-D0BA-4B48-A6D2-DE236A5F16D6}" type="presParOf" srcId="{62BE1449-686C-46E7-8DB4-2B1BCF218466}" destId="{A2FD5B51-A202-452D-A064-816266C4F426}" srcOrd="6" destOrd="0" presId="urn:microsoft.com/office/officeart/2018/2/layout/IconVerticalSolidList"/>
    <dgm:cxn modelId="{A5BCDAD1-48A7-4D97-9612-18B72E1C345E}" type="presParOf" srcId="{A2FD5B51-A202-452D-A064-816266C4F426}" destId="{E3E3C3C1-3F8A-40CD-9531-A109D56F529D}" srcOrd="0" destOrd="0" presId="urn:microsoft.com/office/officeart/2018/2/layout/IconVerticalSolidList"/>
    <dgm:cxn modelId="{83E19564-7250-4C89-AC93-465D62795C76}" type="presParOf" srcId="{A2FD5B51-A202-452D-A064-816266C4F426}" destId="{72385C50-D53B-4533-98F0-639415031D09}" srcOrd="1" destOrd="0" presId="urn:microsoft.com/office/officeart/2018/2/layout/IconVerticalSolidList"/>
    <dgm:cxn modelId="{ADCC352F-2E6C-49D5-9DAA-78EB282030BF}" type="presParOf" srcId="{A2FD5B51-A202-452D-A064-816266C4F426}" destId="{2C7F9418-F4B6-40CE-BE2D-66496693B284}" srcOrd="2" destOrd="0" presId="urn:microsoft.com/office/officeart/2018/2/layout/IconVerticalSolidList"/>
    <dgm:cxn modelId="{9EBC995D-000F-4868-8F8B-4B99D6DD2F03}" type="presParOf" srcId="{A2FD5B51-A202-452D-A064-816266C4F426}" destId="{D4E294A3-CD4C-4F32-B09E-213F5FEDFC8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0D1AA5-7596-490B-925C-B0CA2C123253}">
      <dsp:nvSpPr>
        <dsp:cNvPr id="0" name=""/>
        <dsp:cNvSpPr/>
      </dsp:nvSpPr>
      <dsp:spPr>
        <a:xfrm>
          <a:off x="1305" y="173800"/>
          <a:ext cx="4581086" cy="29089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3AC4FB-7F08-4342-B5A0-7D764992F45E}">
      <dsp:nvSpPr>
        <dsp:cNvPr id="0" name=""/>
        <dsp:cNvSpPr/>
      </dsp:nvSpPr>
      <dsp:spPr>
        <a:xfrm>
          <a:off x="510314" y="657359"/>
          <a:ext cx="4581086" cy="29089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/>
            <a:t>Clarity:</a:t>
          </a:r>
          <a:r>
            <a:rPr lang="en-US" sz="3100" kern="1200"/>
            <a:t> Ensures </a:t>
          </a:r>
          <a:r>
            <a:rPr lang="en-US" sz="3100" b="1" kern="1200"/>
            <a:t>accurate mapping of speech sounds to text</a:t>
          </a:r>
          <a:r>
            <a:rPr lang="en-US" sz="3100" kern="1200"/>
            <a:t>, improving the performance of </a:t>
          </a:r>
          <a:r>
            <a:rPr lang="en-US" sz="3100" b="1" kern="1200"/>
            <a:t>speech-to-text (STT)</a:t>
          </a:r>
          <a:r>
            <a:rPr lang="en-US" sz="3100" kern="1200"/>
            <a:t> models.</a:t>
          </a:r>
        </a:p>
      </dsp:txBody>
      <dsp:txXfrm>
        <a:off x="595515" y="742560"/>
        <a:ext cx="4410684" cy="2738587"/>
      </dsp:txXfrm>
    </dsp:sp>
    <dsp:sp modelId="{7E4B6C8F-7FCA-44E2-A014-621D83ADB2C5}">
      <dsp:nvSpPr>
        <dsp:cNvPr id="0" name=""/>
        <dsp:cNvSpPr/>
      </dsp:nvSpPr>
      <dsp:spPr>
        <a:xfrm>
          <a:off x="5600410" y="173800"/>
          <a:ext cx="4581086" cy="29089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F0824F-7EA6-498E-8C9E-34CCC1F6F982}">
      <dsp:nvSpPr>
        <dsp:cNvPr id="0" name=""/>
        <dsp:cNvSpPr/>
      </dsp:nvSpPr>
      <dsp:spPr>
        <a:xfrm>
          <a:off x="6109420" y="657359"/>
          <a:ext cx="4581086" cy="29089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/>
            <a:t>Precision:</a:t>
          </a:r>
          <a:r>
            <a:rPr lang="en-US" sz="3100" kern="1200"/>
            <a:t> Helps </a:t>
          </a:r>
          <a:r>
            <a:rPr lang="en-US" sz="3100" b="1" kern="1200"/>
            <a:t>capture dialectal variations and accents</a:t>
          </a:r>
          <a:r>
            <a:rPr lang="en-US" sz="3100" kern="1200"/>
            <a:t>, making STT systems more adaptable and accurate.</a:t>
          </a:r>
        </a:p>
      </dsp:txBody>
      <dsp:txXfrm>
        <a:off x="6194621" y="742560"/>
        <a:ext cx="4410684" cy="27385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DCCA3C-71B7-4335-9D13-25A29644DDB5}">
      <dsp:nvSpPr>
        <dsp:cNvPr id="0" name=""/>
        <dsp:cNvSpPr/>
      </dsp:nvSpPr>
      <dsp:spPr>
        <a:xfrm>
          <a:off x="0" y="2282"/>
          <a:ext cx="6171948" cy="115674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2578AD-847C-489B-B1A0-CFA571249E20}">
      <dsp:nvSpPr>
        <dsp:cNvPr id="0" name=""/>
        <dsp:cNvSpPr/>
      </dsp:nvSpPr>
      <dsp:spPr>
        <a:xfrm>
          <a:off x="349915" y="262549"/>
          <a:ext cx="636209" cy="6362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9657CC-F180-4AC7-8085-15EE60BFE839}">
      <dsp:nvSpPr>
        <dsp:cNvPr id="0" name=""/>
        <dsp:cNvSpPr/>
      </dsp:nvSpPr>
      <dsp:spPr>
        <a:xfrm>
          <a:off x="1336039" y="2282"/>
          <a:ext cx="4835908" cy="1156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22" tIns="122422" rIns="122422" bIns="12242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Speech Recognition Models:</a:t>
          </a:r>
          <a:r>
            <a:rPr lang="en-US" sz="1800" kern="1200"/>
            <a:t> Enhances </a:t>
          </a:r>
          <a:r>
            <a:rPr lang="en-US" sz="1800" b="1" kern="1200"/>
            <a:t>phoneme-level accuracy</a:t>
          </a:r>
          <a:r>
            <a:rPr lang="en-US" sz="1800" kern="1200"/>
            <a:t> in ASR (Automatic Speech Recognition) systems.</a:t>
          </a:r>
        </a:p>
      </dsp:txBody>
      <dsp:txXfrm>
        <a:off x="1336039" y="2282"/>
        <a:ext cx="4835908" cy="1156744"/>
      </dsp:txXfrm>
    </dsp:sp>
    <dsp:sp modelId="{1E119795-EE4B-4828-A177-92B32A3CC740}">
      <dsp:nvSpPr>
        <dsp:cNvPr id="0" name=""/>
        <dsp:cNvSpPr/>
      </dsp:nvSpPr>
      <dsp:spPr>
        <a:xfrm>
          <a:off x="0" y="1448212"/>
          <a:ext cx="6171948" cy="115674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39DA03-8255-4E7D-9152-CFD85EE979EE}">
      <dsp:nvSpPr>
        <dsp:cNvPr id="0" name=""/>
        <dsp:cNvSpPr/>
      </dsp:nvSpPr>
      <dsp:spPr>
        <a:xfrm>
          <a:off x="349915" y="1708480"/>
          <a:ext cx="636209" cy="6362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AF480C-FE5C-4882-B08E-B855B26B3D6E}">
      <dsp:nvSpPr>
        <dsp:cNvPr id="0" name=""/>
        <dsp:cNvSpPr/>
      </dsp:nvSpPr>
      <dsp:spPr>
        <a:xfrm>
          <a:off x="1336039" y="1448212"/>
          <a:ext cx="4835908" cy="1156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22" tIns="122422" rIns="122422" bIns="12242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Text-to-Speech (TTS) Synthesis:</a:t>
          </a:r>
          <a:r>
            <a:rPr lang="en-US" sz="1800" kern="1200"/>
            <a:t> Improves the </a:t>
          </a:r>
          <a:r>
            <a:rPr lang="en-US" sz="1800" b="1" kern="1200"/>
            <a:t>naturalness of synthesized speech</a:t>
          </a:r>
          <a:r>
            <a:rPr lang="en-US" sz="1800" kern="1200"/>
            <a:t> by using precise phonetic transcriptions.</a:t>
          </a:r>
        </a:p>
      </dsp:txBody>
      <dsp:txXfrm>
        <a:off x="1336039" y="1448212"/>
        <a:ext cx="4835908" cy="1156744"/>
      </dsp:txXfrm>
    </dsp:sp>
    <dsp:sp modelId="{A70460AD-9846-492A-AE28-965BA3761489}">
      <dsp:nvSpPr>
        <dsp:cNvPr id="0" name=""/>
        <dsp:cNvSpPr/>
      </dsp:nvSpPr>
      <dsp:spPr>
        <a:xfrm>
          <a:off x="0" y="2894143"/>
          <a:ext cx="6171948" cy="115674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F1ACC8-71FC-43F0-B83E-25DCE2131ACA}">
      <dsp:nvSpPr>
        <dsp:cNvPr id="0" name=""/>
        <dsp:cNvSpPr/>
      </dsp:nvSpPr>
      <dsp:spPr>
        <a:xfrm>
          <a:off x="349915" y="3154410"/>
          <a:ext cx="636209" cy="6362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04A37A-BB13-434E-8473-4113FFC6A7BF}">
      <dsp:nvSpPr>
        <dsp:cNvPr id="0" name=""/>
        <dsp:cNvSpPr/>
      </dsp:nvSpPr>
      <dsp:spPr>
        <a:xfrm>
          <a:off x="1336039" y="2894143"/>
          <a:ext cx="4835908" cy="1156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22" tIns="122422" rIns="122422" bIns="12242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Voice Assistants:</a:t>
          </a:r>
          <a:r>
            <a:rPr lang="en-US" sz="1800" kern="1200"/>
            <a:t> Boosts </a:t>
          </a:r>
          <a:r>
            <a:rPr lang="en-US" sz="1800" b="1" kern="1200"/>
            <a:t>language model efficiency</a:t>
          </a:r>
          <a:r>
            <a:rPr lang="en-US" sz="1800" kern="1200"/>
            <a:t> by accurately representing pronunciation variations.</a:t>
          </a:r>
        </a:p>
      </dsp:txBody>
      <dsp:txXfrm>
        <a:off x="1336039" y="2894143"/>
        <a:ext cx="4835908" cy="1156744"/>
      </dsp:txXfrm>
    </dsp:sp>
    <dsp:sp modelId="{E3E3C3C1-3F8A-40CD-9531-A109D56F529D}">
      <dsp:nvSpPr>
        <dsp:cNvPr id="0" name=""/>
        <dsp:cNvSpPr/>
      </dsp:nvSpPr>
      <dsp:spPr>
        <a:xfrm>
          <a:off x="0" y="4340073"/>
          <a:ext cx="6171948" cy="115674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385C50-D53B-4533-98F0-639415031D09}">
      <dsp:nvSpPr>
        <dsp:cNvPr id="0" name=""/>
        <dsp:cNvSpPr/>
      </dsp:nvSpPr>
      <dsp:spPr>
        <a:xfrm>
          <a:off x="349915" y="4600340"/>
          <a:ext cx="636209" cy="6362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E294A3-CD4C-4F32-B09E-213F5FEDFC84}">
      <dsp:nvSpPr>
        <dsp:cNvPr id="0" name=""/>
        <dsp:cNvSpPr/>
      </dsp:nvSpPr>
      <dsp:spPr>
        <a:xfrm>
          <a:off x="1336039" y="4340073"/>
          <a:ext cx="4835908" cy="11567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22" tIns="122422" rIns="122422" bIns="12242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Sentiment and Emotion Analysis:</a:t>
          </a:r>
          <a:r>
            <a:rPr lang="en-US" sz="1800" kern="1200"/>
            <a:t> Helps models </a:t>
          </a:r>
          <a:r>
            <a:rPr lang="en-US" sz="1800" b="1" kern="1200"/>
            <a:t>detect tone and intonation</a:t>
          </a:r>
          <a:r>
            <a:rPr lang="en-US" sz="1800" kern="1200"/>
            <a:t> differences through detailed phonetic transcriptions.</a:t>
          </a:r>
        </a:p>
      </dsp:txBody>
      <dsp:txXfrm>
        <a:off x="1336039" y="4340073"/>
        <a:ext cx="4835908" cy="11567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45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04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835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95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334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58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2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002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3/26/2025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836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58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13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78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linguistics.osu.edu/research/pubs/lang-files/sounds/Ch2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honetics" TargetMode="External"/><Relationship Id="rId2" Type="http://schemas.openxmlformats.org/officeDocument/2006/relationships/hyperlink" Target="https://www.internationalphoneticalphabet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efinition and Observations of Phonetics">
            <a:extLst>
              <a:ext uri="{FF2B5EF4-FFF2-40B4-BE49-F238E27FC236}">
                <a16:creationId xmlns:a16="http://schemas.microsoft.com/office/drawing/2014/main" id="{FA41A659-C3F5-F3F3-5C87-79F81B564A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1603"/>
          <a:stretch/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3541" y="990599"/>
            <a:ext cx="5619054" cy="4849091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Phonetic Transcription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12865" y="1447799"/>
            <a:ext cx="2368905" cy="40766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106121107</a:t>
            </a:r>
          </a:p>
          <a:p>
            <a:r>
              <a:rPr lang="en-US">
                <a:solidFill>
                  <a:srgbClr val="FFFFFF"/>
                </a:solidFill>
              </a:rPr>
              <a:t>Rohith Kumar V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85721-2F1A-91C4-EEE1-C86EEEFC5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Difference Between Phonemic and Phonetic Transcription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52C54C3-04C2-094B-3956-F58851B9FE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3905161"/>
              </p:ext>
            </p:extLst>
          </p:nvPr>
        </p:nvGraphicFramePr>
        <p:xfrm>
          <a:off x="700088" y="2222500"/>
          <a:ext cx="10691812" cy="3210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5906">
                  <a:extLst>
                    <a:ext uri="{9D8B030D-6E8A-4147-A177-3AD203B41FA5}">
                      <a16:colId xmlns:a16="http://schemas.microsoft.com/office/drawing/2014/main" val="1872783731"/>
                    </a:ext>
                  </a:extLst>
                </a:gridCol>
                <a:gridCol w="5345906">
                  <a:extLst>
                    <a:ext uri="{9D8B030D-6E8A-4147-A177-3AD203B41FA5}">
                      <a16:colId xmlns:a16="http://schemas.microsoft.com/office/drawing/2014/main" val="2319746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latin typeface="Calisto MT"/>
                        </a:rPr>
                        <a:t>Phonemic Transcription (/…/)</a:t>
                      </a:r>
                      <a:r>
                        <a:rPr lang="en-US" sz="1800" b="0" i="0" u="none" strike="noStrike" noProof="0" dirty="0">
                          <a:latin typeface="Calisto MT"/>
                        </a:rPr>
                        <a:t> → </a:t>
                      </a:r>
                      <a:r>
                        <a:rPr lang="en-US" sz="1800" b="1" i="0" u="none" strike="noStrike" noProof="0" dirty="0">
                          <a:latin typeface="Calisto MT"/>
                        </a:rPr>
                        <a:t>Broad transcription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latin typeface="Calisto MT"/>
                        </a:rPr>
                        <a:t>Phonetic Transcription ([…])</a:t>
                      </a:r>
                      <a:r>
                        <a:rPr lang="en-US" sz="1800" b="0" i="0" u="none" strike="noStrike" noProof="0" dirty="0">
                          <a:latin typeface="Calisto MT"/>
                        </a:rPr>
                        <a:t> → </a:t>
                      </a:r>
                      <a:r>
                        <a:rPr lang="en-US" sz="1800" b="1" i="0" u="none" strike="noStrike" noProof="0" dirty="0">
                          <a:latin typeface="Calisto MT"/>
                        </a:rPr>
                        <a:t>Narrow transcription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212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sto MT"/>
                        </a:rPr>
                        <a:t>Represents only the </a:t>
                      </a:r>
                      <a:r>
                        <a:rPr lang="en-US" sz="1800" b="1" i="0" u="none" strike="noStrike" noProof="0" dirty="0">
                          <a:latin typeface="Calisto MT"/>
                        </a:rPr>
                        <a:t>distinctive sounds</a:t>
                      </a:r>
                      <a:r>
                        <a:rPr lang="en-US" sz="1800" b="0" i="0" u="none" strike="noStrike" noProof="0" dirty="0">
                          <a:latin typeface="Calisto MT"/>
                        </a:rPr>
                        <a:t> (phonemes) of a language.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sto MT"/>
                        </a:rPr>
                        <a:t>Captures </a:t>
                      </a:r>
                      <a:r>
                        <a:rPr lang="en-US" sz="1800" b="1" i="0" u="none" strike="noStrike" noProof="0" dirty="0">
                          <a:latin typeface="Calisto MT"/>
                        </a:rPr>
                        <a:t>precise sound details</a:t>
                      </a:r>
                      <a:r>
                        <a:rPr lang="en-US" sz="1800" b="0" i="0" u="none" strike="noStrike" noProof="0" dirty="0">
                          <a:latin typeface="Calisto MT"/>
                        </a:rPr>
                        <a:t> like aspiration, stress, and intonation.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878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sto MT"/>
                        </a:rPr>
                        <a:t>Does not show fine details of pronunciation.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sto MT"/>
                        </a:rPr>
                        <a:t>More accurate for speech analysis.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92387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sto MT"/>
                        </a:rPr>
                        <a:t>Denoted by slashes /.../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sto MT"/>
                        </a:rPr>
                        <a:t>Denoted by square brackets […]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282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noProof="0" dirty="0">
                          <a:latin typeface="Calisto MT"/>
                        </a:rPr>
                        <a:t>Example:</a:t>
                      </a:r>
                      <a:r>
                        <a:rPr lang="en-US" sz="1800" b="0" i="0" u="none" strike="noStrike" noProof="0" dirty="0">
                          <a:latin typeface="Calisto MT"/>
                        </a:rPr>
                        <a:t> </a:t>
                      </a:r>
                      <a:endParaRPr lang="en-US" dirty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0" i="1" u="none" strike="noStrike" noProof="0" dirty="0">
                          <a:latin typeface="Calisto MT"/>
                        </a:rPr>
                        <a:t>Cat</a:t>
                      </a:r>
                      <a:r>
                        <a:rPr lang="en-US" sz="1800" b="0" i="0" u="none" strike="noStrike" noProof="0" dirty="0">
                          <a:latin typeface="Calisto MT"/>
                        </a:rPr>
                        <a:t> → /</a:t>
                      </a:r>
                      <a:r>
                        <a:rPr lang="en-US" sz="1800" b="0" i="0" u="none" strike="noStrike" noProof="0" dirty="0" err="1">
                          <a:latin typeface="Calisto MT"/>
                        </a:rPr>
                        <a:t>kæt</a:t>
                      </a:r>
                      <a:r>
                        <a:rPr lang="en-US" sz="1800" b="0" i="0" u="none" strike="noStrike" noProof="0" dirty="0">
                          <a:latin typeface="Calisto MT"/>
                        </a:rPr>
                        <a:t>/</a:t>
                      </a:r>
                      <a:endParaRPr lang="en-US" dirty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0" i="1" u="none" strike="noStrike" noProof="0" dirty="0">
                          <a:latin typeface="Calisto MT"/>
                        </a:rPr>
                        <a:t>Better</a:t>
                      </a:r>
                      <a:r>
                        <a:rPr lang="en-US" sz="1800" b="0" i="0" u="none" strike="noStrike" noProof="0" dirty="0">
                          <a:latin typeface="Calisto MT"/>
                        </a:rPr>
                        <a:t> → /ˈ</a:t>
                      </a:r>
                      <a:r>
                        <a:rPr lang="en-US" sz="1800" b="0" i="0" u="none" strike="noStrike" noProof="0" dirty="0" err="1">
                          <a:latin typeface="Calisto MT"/>
                        </a:rPr>
                        <a:t>bɛtər</a:t>
                      </a:r>
                      <a:r>
                        <a:rPr lang="en-US" sz="1800" b="0" i="0" u="none" strike="noStrike" noProof="0" dirty="0">
                          <a:latin typeface="Calisto MT"/>
                        </a:rPr>
                        <a:t>/ (ignores accent variations)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noProof="0" dirty="0">
                          <a:latin typeface="Calisto MT"/>
                        </a:rPr>
                        <a:t>Example:</a:t>
                      </a:r>
                      <a:r>
                        <a:rPr lang="en-US" sz="1800" b="0" i="0" u="none" strike="noStrike" noProof="0" dirty="0">
                          <a:latin typeface="Calisto MT"/>
                        </a:rPr>
                        <a:t> </a:t>
                      </a:r>
                      <a:endParaRPr lang="en-US" dirty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0" i="1" u="none" strike="noStrike" noProof="0" dirty="0">
                          <a:latin typeface="Calisto MT"/>
                        </a:rPr>
                        <a:t>Cat</a:t>
                      </a:r>
                      <a:r>
                        <a:rPr lang="en-US" sz="1800" b="0" i="0" u="none" strike="noStrike" noProof="0" dirty="0">
                          <a:latin typeface="Calisto MT"/>
                        </a:rPr>
                        <a:t> → [</a:t>
                      </a:r>
                      <a:r>
                        <a:rPr lang="en-US" sz="1800" b="0" i="0" u="none" strike="noStrike" noProof="0" dirty="0" err="1">
                          <a:latin typeface="Calisto MT"/>
                        </a:rPr>
                        <a:t>kʰæt</a:t>
                      </a:r>
                      <a:r>
                        <a:rPr lang="en-US" sz="1800" b="0" i="0" u="none" strike="noStrike" noProof="0" dirty="0">
                          <a:latin typeface="Calisto MT"/>
                        </a:rPr>
                        <a:t>] (indicates aspirated /k/)</a:t>
                      </a:r>
                      <a:endParaRPr lang="en-US" dirty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0" i="1" u="none" strike="noStrike" noProof="0" dirty="0">
                          <a:latin typeface="Calisto MT"/>
                        </a:rPr>
                        <a:t>Better</a:t>
                      </a:r>
                      <a:r>
                        <a:rPr lang="en-US" sz="1800" b="0" i="0" u="none" strike="noStrike" noProof="0" dirty="0">
                          <a:latin typeface="Calisto MT"/>
                        </a:rPr>
                        <a:t> → [ˈ</a:t>
                      </a:r>
                      <a:r>
                        <a:rPr lang="en-US" sz="1800" b="0" i="0" u="none" strike="noStrike" noProof="0" dirty="0" err="1">
                          <a:latin typeface="Calisto MT"/>
                        </a:rPr>
                        <a:t>bɛɾɚ</a:t>
                      </a:r>
                      <a:r>
                        <a:rPr lang="en-US" sz="1800" b="0" i="0" u="none" strike="noStrike" noProof="0" dirty="0">
                          <a:latin typeface="Calisto MT"/>
                        </a:rPr>
                        <a:t>] (marks the flap sound in American English)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387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4497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EDEC8C-8920-748E-EE1C-758C40C83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>
                <a:ea typeface="+mj-lt"/>
                <a:cs typeface="+mj-lt"/>
              </a:rPr>
              <a:t>Purpose of Phonetic Transcription in the Data Science Domain:</a:t>
            </a:r>
            <a:endParaRPr lang="en-US" sz="37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924EF1-8325-975C-30B6-034C91B9A2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6232214"/>
              </p:ext>
            </p:extLst>
          </p:nvPr>
        </p:nvGraphicFramePr>
        <p:xfrm>
          <a:off x="700088" y="2222500"/>
          <a:ext cx="10691812" cy="374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7456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58297A-C586-3910-D7E9-3BAD91CD8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914776" cy="3977269"/>
          </a:xfrm>
        </p:spPr>
        <p:txBody>
          <a:bodyPr>
            <a:normAutofit/>
          </a:bodyPr>
          <a:lstStyle/>
          <a:p>
            <a:r>
              <a:rPr lang="en-US" dirty="0"/>
              <a:t>Applications of phonetic  transcription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FD5B9F-5FB6-467D-83D5-DF82F1907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524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26C293A-C4AB-BAE4-E5F3-DC828FCB18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9167609"/>
              </p:ext>
            </p:extLst>
          </p:nvPr>
        </p:nvGraphicFramePr>
        <p:xfrm>
          <a:off x="5219952" y="723900"/>
          <a:ext cx="6171948" cy="5499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9547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FE246-8C09-1A60-6991-1BCDB2E5E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The International Phonetic Alphabet (IPA)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D1320-1BBF-B50A-DBA0-77582507D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/>
              <a:t>History and Significance: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Founded in 1888</a:t>
            </a:r>
            <a:r>
              <a:rPr lang="en-US" dirty="0">
                <a:ea typeface="+mn-lt"/>
                <a:cs typeface="+mn-lt"/>
              </a:rPr>
              <a:t> by the </a:t>
            </a:r>
            <a:r>
              <a:rPr lang="en-US" b="1" dirty="0">
                <a:ea typeface="+mn-lt"/>
                <a:cs typeface="+mn-lt"/>
              </a:rPr>
              <a:t>International Phonetic Association</a:t>
            </a:r>
            <a:r>
              <a:rPr lang="en-US" dirty="0">
                <a:ea typeface="+mn-lt"/>
                <a:cs typeface="+mn-lt"/>
              </a:rPr>
              <a:t> to standardize phonetic transcription.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Significance:</a:t>
            </a:r>
            <a:r>
              <a:rPr lang="en-US" dirty="0">
                <a:ea typeface="+mn-lt"/>
                <a:cs typeface="+mn-lt"/>
              </a:rPr>
              <a:t> 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Used in </a:t>
            </a:r>
            <a:r>
              <a:rPr lang="en-US" b="1" dirty="0">
                <a:ea typeface="+mn-lt"/>
                <a:cs typeface="+mn-lt"/>
              </a:rPr>
              <a:t>linguistics</a:t>
            </a:r>
            <a:r>
              <a:rPr lang="en-US" dirty="0">
                <a:ea typeface="+mn-lt"/>
                <a:cs typeface="+mn-lt"/>
              </a:rPr>
              <a:t> to document and analyze speech patterns.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Applied in </a:t>
            </a:r>
            <a:r>
              <a:rPr lang="en-US" b="1" dirty="0">
                <a:ea typeface="+mn-lt"/>
                <a:cs typeface="+mn-lt"/>
              </a:rPr>
              <a:t>speech therapy, language learning</a:t>
            </a:r>
            <a:r>
              <a:rPr lang="en-US" dirty="0">
                <a:ea typeface="+mn-lt"/>
                <a:cs typeface="+mn-lt"/>
              </a:rPr>
              <a:t>, and </a:t>
            </a:r>
            <a:r>
              <a:rPr lang="en-US" b="1" dirty="0">
                <a:ea typeface="+mn-lt"/>
                <a:cs typeface="+mn-lt"/>
              </a:rPr>
              <a:t>speech-to-text models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Ensures </a:t>
            </a:r>
            <a:r>
              <a:rPr lang="en-US" b="1" dirty="0">
                <a:ea typeface="+mn-lt"/>
                <a:cs typeface="+mn-lt"/>
              </a:rPr>
              <a:t>clarity in pronunciation</a:t>
            </a:r>
            <a:r>
              <a:rPr lang="en-US" dirty="0">
                <a:ea typeface="+mn-lt"/>
                <a:cs typeface="+mn-lt"/>
              </a:rPr>
              <a:t> across languages, benefiting non-native speakers and linguists.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436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D36F3A-4DF5-3B9B-A1F5-B2342CC06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10780776" cy="1180210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Major Symbols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E495065-8864-87FB-2BCC-254769963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28C9F-ADC5-4D3C-2770-F1F4BB219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4960" y="2346960"/>
            <a:ext cx="4819903" cy="377545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Consonants: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Classified by </a:t>
            </a:r>
            <a:r>
              <a:rPr lang="en-US" b="1" dirty="0">
                <a:ea typeface="+mn-lt"/>
                <a:cs typeface="+mn-lt"/>
              </a:rPr>
              <a:t>place (</a:t>
            </a:r>
            <a:r>
              <a:rPr lang="en-US" b="1" dirty="0" err="1">
                <a:ea typeface="+mn-lt"/>
                <a:cs typeface="+mn-lt"/>
              </a:rPr>
              <a:t>eg.</a:t>
            </a:r>
            <a:r>
              <a:rPr lang="en-US" b="1" dirty="0">
                <a:ea typeface="+mn-lt"/>
                <a:cs typeface="+mn-lt"/>
              </a:rPr>
              <a:t> lips, tongue)</a:t>
            </a:r>
            <a:r>
              <a:rPr lang="en-US" dirty="0">
                <a:ea typeface="+mn-lt"/>
                <a:cs typeface="+mn-lt"/>
              </a:rPr>
              <a:t> and </a:t>
            </a:r>
            <a:r>
              <a:rPr lang="en-US" b="1" dirty="0">
                <a:ea typeface="+mn-lt"/>
                <a:cs typeface="+mn-lt"/>
              </a:rPr>
              <a:t>manner (stops, fricatives, etc.) </a:t>
            </a:r>
            <a:r>
              <a:rPr lang="en-US" dirty="0">
                <a:ea typeface="+mn-lt"/>
                <a:cs typeface="+mn-lt"/>
              </a:rPr>
              <a:t>of articulation.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CBAC18F-9CDA-1508-7E35-FFB6D56C8C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670190"/>
              </p:ext>
            </p:extLst>
          </p:nvPr>
        </p:nvGraphicFramePr>
        <p:xfrm>
          <a:off x="800098" y="2513680"/>
          <a:ext cx="5549904" cy="3422329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1392497">
                  <a:extLst>
                    <a:ext uri="{9D8B030D-6E8A-4147-A177-3AD203B41FA5}">
                      <a16:colId xmlns:a16="http://schemas.microsoft.com/office/drawing/2014/main" val="2315409175"/>
                    </a:ext>
                  </a:extLst>
                </a:gridCol>
                <a:gridCol w="2485964">
                  <a:extLst>
                    <a:ext uri="{9D8B030D-6E8A-4147-A177-3AD203B41FA5}">
                      <a16:colId xmlns:a16="http://schemas.microsoft.com/office/drawing/2014/main" val="2972215592"/>
                    </a:ext>
                  </a:extLst>
                </a:gridCol>
                <a:gridCol w="1671443">
                  <a:extLst>
                    <a:ext uri="{9D8B030D-6E8A-4147-A177-3AD203B41FA5}">
                      <a16:colId xmlns:a16="http://schemas.microsoft.com/office/drawing/2014/main" val="2087330684"/>
                    </a:ext>
                  </a:extLst>
                </a:gridCol>
              </a:tblGrid>
              <a:tr h="35348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IPA Symbol</a:t>
                      </a:r>
                    </a:p>
                  </a:txBody>
                  <a:tcPr marL="80336" marR="80336" marT="40168" marB="40168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Sound</a:t>
                      </a:r>
                    </a:p>
                  </a:txBody>
                  <a:tcPr marL="80336" marR="80336" marT="40168" marB="40168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Example Word</a:t>
                      </a:r>
                    </a:p>
                  </a:txBody>
                  <a:tcPr marL="80336" marR="80336" marT="40168" marB="40168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20750"/>
                  </a:ext>
                </a:extLst>
              </a:tr>
              <a:tr h="353480">
                <a:tc>
                  <a:txBody>
                    <a:bodyPr/>
                    <a:lstStyle/>
                    <a:p>
                      <a:r>
                        <a:rPr lang="en-US" sz="1600" dirty="0"/>
                        <a:t>/p/</a:t>
                      </a:r>
                    </a:p>
                  </a:txBody>
                  <a:tcPr marL="80336" marR="80336" marT="40168" marB="40168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Voiceless bilabial stop</a:t>
                      </a:r>
                    </a:p>
                  </a:txBody>
                  <a:tcPr marL="80336" marR="80336" marT="40168" marB="40168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pat</a:t>
                      </a:r>
                    </a:p>
                  </a:txBody>
                  <a:tcPr marL="80336" marR="80336" marT="40168" marB="40168" anchor="ctr"/>
                </a:tc>
                <a:extLst>
                  <a:ext uri="{0D108BD9-81ED-4DB2-BD59-A6C34878D82A}">
                    <a16:rowId xmlns:a16="http://schemas.microsoft.com/office/drawing/2014/main" val="1746693240"/>
                  </a:ext>
                </a:extLst>
              </a:tr>
              <a:tr h="353480">
                <a:tc>
                  <a:txBody>
                    <a:bodyPr/>
                    <a:lstStyle/>
                    <a:p>
                      <a:r>
                        <a:rPr lang="en-US" sz="1600" dirty="0"/>
                        <a:t>/b/</a:t>
                      </a:r>
                    </a:p>
                  </a:txBody>
                  <a:tcPr marL="80336" marR="80336" marT="40168" marB="40168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Voiced bilabial stop</a:t>
                      </a:r>
                    </a:p>
                  </a:txBody>
                  <a:tcPr marL="80336" marR="80336" marT="40168" marB="40168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bat</a:t>
                      </a:r>
                    </a:p>
                  </a:txBody>
                  <a:tcPr marL="80336" marR="80336" marT="40168" marB="40168" anchor="ctr"/>
                </a:tc>
                <a:extLst>
                  <a:ext uri="{0D108BD9-81ED-4DB2-BD59-A6C34878D82A}">
                    <a16:rowId xmlns:a16="http://schemas.microsoft.com/office/drawing/2014/main" val="3394161748"/>
                  </a:ext>
                </a:extLst>
              </a:tr>
              <a:tr h="353480">
                <a:tc>
                  <a:txBody>
                    <a:bodyPr/>
                    <a:lstStyle/>
                    <a:p>
                      <a:r>
                        <a:rPr lang="en-US" sz="1600" dirty="0"/>
                        <a:t>/t/</a:t>
                      </a:r>
                    </a:p>
                  </a:txBody>
                  <a:tcPr marL="80336" marR="80336" marT="40168" marB="40168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Voiceless alveolar stop</a:t>
                      </a:r>
                    </a:p>
                  </a:txBody>
                  <a:tcPr marL="80336" marR="80336" marT="40168" marB="40168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tap</a:t>
                      </a:r>
                    </a:p>
                  </a:txBody>
                  <a:tcPr marL="80336" marR="80336" marT="40168" marB="40168" anchor="ctr"/>
                </a:tc>
                <a:extLst>
                  <a:ext uri="{0D108BD9-81ED-4DB2-BD59-A6C34878D82A}">
                    <a16:rowId xmlns:a16="http://schemas.microsoft.com/office/drawing/2014/main" val="3354068739"/>
                  </a:ext>
                </a:extLst>
              </a:tr>
              <a:tr h="353480">
                <a:tc>
                  <a:txBody>
                    <a:bodyPr/>
                    <a:lstStyle/>
                    <a:p>
                      <a:r>
                        <a:rPr lang="en-US" sz="1600" dirty="0"/>
                        <a:t>/d/</a:t>
                      </a:r>
                    </a:p>
                  </a:txBody>
                  <a:tcPr marL="80336" marR="80336" marT="40168" marB="40168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Voiced alveolar stop</a:t>
                      </a:r>
                    </a:p>
                  </a:txBody>
                  <a:tcPr marL="80336" marR="80336" marT="40168" marB="40168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dog</a:t>
                      </a:r>
                    </a:p>
                  </a:txBody>
                  <a:tcPr marL="80336" marR="80336" marT="40168" marB="40168" anchor="ctr"/>
                </a:tc>
                <a:extLst>
                  <a:ext uri="{0D108BD9-81ED-4DB2-BD59-A6C34878D82A}">
                    <a16:rowId xmlns:a16="http://schemas.microsoft.com/office/drawing/2014/main" val="1629586065"/>
                  </a:ext>
                </a:extLst>
              </a:tr>
              <a:tr h="353480">
                <a:tc>
                  <a:txBody>
                    <a:bodyPr/>
                    <a:lstStyle/>
                    <a:p>
                      <a:r>
                        <a:rPr lang="en-US" sz="1600" dirty="0"/>
                        <a:t>/k/</a:t>
                      </a:r>
                    </a:p>
                  </a:txBody>
                  <a:tcPr marL="80336" marR="80336" marT="40168" marB="40168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Voiceless velar stop</a:t>
                      </a:r>
                    </a:p>
                  </a:txBody>
                  <a:tcPr marL="80336" marR="80336" marT="40168" marB="40168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cat</a:t>
                      </a:r>
                    </a:p>
                  </a:txBody>
                  <a:tcPr marL="80336" marR="80336" marT="40168" marB="40168" anchor="ctr"/>
                </a:tc>
                <a:extLst>
                  <a:ext uri="{0D108BD9-81ED-4DB2-BD59-A6C34878D82A}">
                    <a16:rowId xmlns:a16="http://schemas.microsoft.com/office/drawing/2014/main" val="2735282507"/>
                  </a:ext>
                </a:extLst>
              </a:tr>
              <a:tr h="353480">
                <a:tc>
                  <a:txBody>
                    <a:bodyPr/>
                    <a:lstStyle/>
                    <a:p>
                      <a:r>
                        <a:rPr lang="en-US" sz="1600" dirty="0"/>
                        <a:t>/g/</a:t>
                      </a:r>
                    </a:p>
                  </a:txBody>
                  <a:tcPr marL="80336" marR="80336" marT="40168" marB="40168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Voiced velar stop</a:t>
                      </a:r>
                    </a:p>
                  </a:txBody>
                  <a:tcPr marL="80336" marR="80336" marT="40168" marB="40168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goat</a:t>
                      </a:r>
                    </a:p>
                  </a:txBody>
                  <a:tcPr marL="80336" marR="80336" marT="40168" marB="40168" anchor="ctr"/>
                </a:tc>
                <a:extLst>
                  <a:ext uri="{0D108BD9-81ED-4DB2-BD59-A6C34878D82A}">
                    <a16:rowId xmlns:a16="http://schemas.microsoft.com/office/drawing/2014/main" val="2227603035"/>
                  </a:ext>
                </a:extLst>
              </a:tr>
              <a:tr h="594489">
                <a:tc>
                  <a:txBody>
                    <a:bodyPr/>
                    <a:lstStyle/>
                    <a:p>
                      <a:r>
                        <a:rPr lang="en-US" sz="1600" dirty="0"/>
                        <a:t>/ʃ/</a:t>
                      </a:r>
                    </a:p>
                  </a:txBody>
                  <a:tcPr marL="80336" marR="80336" marT="40168" marB="40168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Voiceless postalveolar fricative</a:t>
                      </a:r>
                    </a:p>
                  </a:txBody>
                  <a:tcPr marL="80336" marR="80336" marT="40168" marB="40168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she</a:t>
                      </a:r>
                    </a:p>
                  </a:txBody>
                  <a:tcPr marL="80336" marR="80336" marT="40168" marB="40168" anchor="ctr"/>
                </a:tc>
                <a:extLst>
                  <a:ext uri="{0D108BD9-81ED-4DB2-BD59-A6C34878D82A}">
                    <a16:rowId xmlns:a16="http://schemas.microsoft.com/office/drawing/2014/main" val="4270488788"/>
                  </a:ext>
                </a:extLst>
              </a:tr>
              <a:tr h="353480">
                <a:tc>
                  <a:txBody>
                    <a:bodyPr/>
                    <a:lstStyle/>
                    <a:p>
                      <a:r>
                        <a:rPr lang="el-GR" sz="1600" dirty="0"/>
                        <a:t>/θ/</a:t>
                      </a:r>
                    </a:p>
                  </a:txBody>
                  <a:tcPr marL="80336" marR="80336" marT="40168" marB="40168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Voiceless dental fricative</a:t>
                      </a:r>
                    </a:p>
                  </a:txBody>
                  <a:tcPr marL="80336" marR="80336" marT="40168" marB="40168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think</a:t>
                      </a:r>
                    </a:p>
                  </a:txBody>
                  <a:tcPr marL="80336" marR="80336" marT="40168" marB="40168" anchor="ctr"/>
                </a:tc>
                <a:extLst>
                  <a:ext uri="{0D108BD9-81ED-4DB2-BD59-A6C34878D82A}">
                    <a16:rowId xmlns:a16="http://schemas.microsoft.com/office/drawing/2014/main" val="687133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3973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048679-AFEC-F893-845B-30EEAADC2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10780776" cy="1180210"/>
          </a:xfrm>
        </p:spPr>
        <p:txBody>
          <a:bodyPr>
            <a:normAutofit/>
          </a:bodyPr>
          <a:lstStyle/>
          <a:p>
            <a:r>
              <a:rPr lang="en-US" dirty="0"/>
              <a:t>Major Symbols</a:t>
            </a:r>
            <a:endParaRPr lang="en-US"/>
          </a:p>
          <a:p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E495065-8864-87FB-2BCC-254769963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19BAD-4AE6-0AA9-5F30-4FE236410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4960" y="2346960"/>
            <a:ext cx="4819903" cy="377545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Vowels: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Classified by: </a:t>
            </a:r>
            <a:endParaRPr lang="en-US" dirty="0"/>
          </a:p>
          <a:p>
            <a:pPr lvl="1"/>
            <a:r>
              <a:rPr lang="en-US" b="1" dirty="0">
                <a:ea typeface="+mn-lt"/>
                <a:cs typeface="+mn-lt"/>
              </a:rPr>
              <a:t>Height:</a:t>
            </a:r>
            <a:r>
              <a:rPr lang="en-US" dirty="0">
                <a:ea typeface="+mn-lt"/>
                <a:cs typeface="+mn-lt"/>
              </a:rPr>
              <a:t> How high the tongue is (high, mid, low)</a:t>
            </a:r>
            <a:endParaRPr lang="en-US" dirty="0"/>
          </a:p>
          <a:p>
            <a:pPr lvl="1"/>
            <a:r>
              <a:rPr lang="en-US" b="1" dirty="0" err="1">
                <a:ea typeface="+mn-lt"/>
                <a:cs typeface="+mn-lt"/>
              </a:rPr>
              <a:t>Backness</a:t>
            </a:r>
            <a:r>
              <a:rPr lang="en-US" b="1" dirty="0">
                <a:ea typeface="+mn-lt"/>
                <a:cs typeface="+mn-lt"/>
              </a:rPr>
              <a:t>:</a:t>
            </a:r>
            <a:r>
              <a:rPr lang="en-US" dirty="0">
                <a:ea typeface="+mn-lt"/>
                <a:cs typeface="+mn-lt"/>
              </a:rPr>
              <a:t> Position of the tongue (front, central, back)</a:t>
            </a:r>
            <a:endParaRPr lang="en-US" dirty="0"/>
          </a:p>
          <a:p>
            <a:pPr lvl="1"/>
            <a:r>
              <a:rPr lang="en-US" b="1" dirty="0">
                <a:ea typeface="+mn-lt"/>
                <a:cs typeface="+mn-lt"/>
              </a:rPr>
              <a:t>Roundness:</a:t>
            </a:r>
            <a:r>
              <a:rPr lang="en-US" dirty="0">
                <a:ea typeface="+mn-lt"/>
                <a:cs typeface="+mn-lt"/>
              </a:rPr>
              <a:t> Shape of the lips (rounded or unrounded)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2CE4837-EDF7-88F5-84DB-230FFEA6B1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920471"/>
              </p:ext>
            </p:extLst>
          </p:nvPr>
        </p:nvGraphicFramePr>
        <p:xfrm>
          <a:off x="800098" y="2980157"/>
          <a:ext cx="5549904" cy="2489375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1400947">
                  <a:extLst>
                    <a:ext uri="{9D8B030D-6E8A-4147-A177-3AD203B41FA5}">
                      <a16:colId xmlns:a16="http://schemas.microsoft.com/office/drawing/2014/main" val="2129165460"/>
                    </a:ext>
                  </a:extLst>
                </a:gridCol>
                <a:gridCol w="2467372">
                  <a:extLst>
                    <a:ext uri="{9D8B030D-6E8A-4147-A177-3AD203B41FA5}">
                      <a16:colId xmlns:a16="http://schemas.microsoft.com/office/drawing/2014/main" val="2288012529"/>
                    </a:ext>
                  </a:extLst>
                </a:gridCol>
                <a:gridCol w="1681585">
                  <a:extLst>
                    <a:ext uri="{9D8B030D-6E8A-4147-A177-3AD203B41FA5}">
                      <a16:colId xmlns:a16="http://schemas.microsoft.com/office/drawing/2014/main" val="2564096445"/>
                    </a:ext>
                  </a:extLst>
                </a:gridCol>
              </a:tblGrid>
              <a:tr h="355625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IPA Symbol</a:t>
                      </a:r>
                    </a:p>
                  </a:txBody>
                  <a:tcPr marL="80824" marR="80824" marT="40412" marB="40412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Vowel Sound</a:t>
                      </a:r>
                    </a:p>
                  </a:txBody>
                  <a:tcPr marL="80824" marR="80824" marT="40412" marB="40412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Example Word</a:t>
                      </a:r>
                    </a:p>
                  </a:txBody>
                  <a:tcPr marL="80824" marR="80824" marT="40412" marB="40412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976477"/>
                  </a:ext>
                </a:extLst>
              </a:tr>
              <a:tr h="355625">
                <a:tc>
                  <a:txBody>
                    <a:bodyPr/>
                    <a:lstStyle/>
                    <a:p>
                      <a:r>
                        <a:rPr lang="en-US" sz="1600" dirty="0"/>
                        <a:t>/i:/</a:t>
                      </a:r>
                    </a:p>
                  </a:txBody>
                  <a:tcPr marL="80824" marR="80824" marT="40412" marB="40412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Long front high vowel</a:t>
                      </a:r>
                    </a:p>
                  </a:txBody>
                  <a:tcPr marL="80824" marR="80824" marT="40412" marB="40412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see</a:t>
                      </a:r>
                    </a:p>
                  </a:txBody>
                  <a:tcPr marL="80824" marR="80824" marT="40412" marB="40412" anchor="ctr"/>
                </a:tc>
                <a:extLst>
                  <a:ext uri="{0D108BD9-81ED-4DB2-BD59-A6C34878D82A}">
                    <a16:rowId xmlns:a16="http://schemas.microsoft.com/office/drawing/2014/main" val="1502030396"/>
                  </a:ext>
                </a:extLst>
              </a:tr>
              <a:tr h="355625">
                <a:tc>
                  <a:txBody>
                    <a:bodyPr/>
                    <a:lstStyle/>
                    <a:p>
                      <a:r>
                        <a:rPr lang="en-US" sz="1600" dirty="0"/>
                        <a:t>/ɪ/</a:t>
                      </a:r>
                    </a:p>
                  </a:txBody>
                  <a:tcPr marL="80824" marR="80824" marT="40412" marB="40412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Short front high vowel</a:t>
                      </a:r>
                    </a:p>
                  </a:txBody>
                  <a:tcPr marL="80824" marR="80824" marT="40412" marB="40412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bit</a:t>
                      </a:r>
                    </a:p>
                  </a:txBody>
                  <a:tcPr marL="80824" marR="80824" marT="40412" marB="40412" anchor="ctr"/>
                </a:tc>
                <a:extLst>
                  <a:ext uri="{0D108BD9-81ED-4DB2-BD59-A6C34878D82A}">
                    <a16:rowId xmlns:a16="http://schemas.microsoft.com/office/drawing/2014/main" val="978185826"/>
                  </a:ext>
                </a:extLst>
              </a:tr>
              <a:tr h="355625">
                <a:tc>
                  <a:txBody>
                    <a:bodyPr/>
                    <a:lstStyle/>
                    <a:p>
                      <a:r>
                        <a:rPr lang="en-US" sz="1600" dirty="0"/>
                        <a:t>/æ/</a:t>
                      </a:r>
                    </a:p>
                  </a:txBody>
                  <a:tcPr marL="80824" marR="80824" marT="40412" marB="40412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Low front vowel</a:t>
                      </a:r>
                    </a:p>
                  </a:txBody>
                  <a:tcPr marL="80824" marR="80824" marT="40412" marB="40412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cat</a:t>
                      </a:r>
                    </a:p>
                  </a:txBody>
                  <a:tcPr marL="80824" marR="80824" marT="40412" marB="40412" anchor="ctr"/>
                </a:tc>
                <a:extLst>
                  <a:ext uri="{0D108BD9-81ED-4DB2-BD59-A6C34878D82A}">
                    <a16:rowId xmlns:a16="http://schemas.microsoft.com/office/drawing/2014/main" val="3906432054"/>
                  </a:ext>
                </a:extLst>
              </a:tr>
              <a:tr h="355625">
                <a:tc>
                  <a:txBody>
                    <a:bodyPr/>
                    <a:lstStyle/>
                    <a:p>
                      <a:r>
                        <a:rPr lang="en-US" sz="1600" dirty="0"/>
                        <a:t>/ʌ/</a:t>
                      </a:r>
                    </a:p>
                  </a:txBody>
                  <a:tcPr marL="80824" marR="80824" marT="40412" marB="40412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Mid-central vowel</a:t>
                      </a:r>
                    </a:p>
                  </a:txBody>
                  <a:tcPr marL="80824" marR="80824" marT="40412" marB="40412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cup</a:t>
                      </a:r>
                    </a:p>
                  </a:txBody>
                  <a:tcPr marL="80824" marR="80824" marT="40412" marB="40412" anchor="ctr"/>
                </a:tc>
                <a:extLst>
                  <a:ext uri="{0D108BD9-81ED-4DB2-BD59-A6C34878D82A}">
                    <a16:rowId xmlns:a16="http://schemas.microsoft.com/office/drawing/2014/main" val="127368290"/>
                  </a:ext>
                </a:extLst>
              </a:tr>
              <a:tr h="355625">
                <a:tc>
                  <a:txBody>
                    <a:bodyPr/>
                    <a:lstStyle/>
                    <a:p>
                      <a:r>
                        <a:rPr lang="en-US" sz="1600" dirty="0"/>
                        <a:t>/u:/</a:t>
                      </a:r>
                    </a:p>
                  </a:txBody>
                  <a:tcPr marL="80824" marR="80824" marT="40412" marB="40412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Long back high vowel</a:t>
                      </a:r>
                    </a:p>
                  </a:txBody>
                  <a:tcPr marL="80824" marR="80824" marT="40412" marB="40412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food</a:t>
                      </a:r>
                    </a:p>
                  </a:txBody>
                  <a:tcPr marL="80824" marR="80824" marT="40412" marB="40412" anchor="ctr"/>
                </a:tc>
                <a:extLst>
                  <a:ext uri="{0D108BD9-81ED-4DB2-BD59-A6C34878D82A}">
                    <a16:rowId xmlns:a16="http://schemas.microsoft.com/office/drawing/2014/main" val="102413315"/>
                  </a:ext>
                </a:extLst>
              </a:tr>
              <a:tr h="355625">
                <a:tc>
                  <a:txBody>
                    <a:bodyPr/>
                    <a:lstStyle/>
                    <a:p>
                      <a:r>
                        <a:rPr lang="en-US" sz="1600" dirty="0"/>
                        <a:t>/ɔ:/</a:t>
                      </a:r>
                    </a:p>
                  </a:txBody>
                  <a:tcPr marL="80824" marR="80824" marT="40412" marB="40412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Mid-back rounded vowel</a:t>
                      </a:r>
                    </a:p>
                  </a:txBody>
                  <a:tcPr marL="80824" marR="80824" marT="40412" marB="40412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law</a:t>
                      </a:r>
                    </a:p>
                  </a:txBody>
                  <a:tcPr marL="80824" marR="80824" marT="40412" marB="40412" anchor="ctr"/>
                </a:tc>
                <a:extLst>
                  <a:ext uri="{0D108BD9-81ED-4DB2-BD59-A6C34878D82A}">
                    <a16:rowId xmlns:a16="http://schemas.microsoft.com/office/drawing/2014/main" val="553065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8526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6B07F8-1AE8-81EA-31D9-E5365B1AFE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D32AD6-F74A-ADD2-8E7C-8CD613713A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efinition and Observations of Phonetics">
            <a:extLst>
              <a:ext uri="{FF2B5EF4-FFF2-40B4-BE49-F238E27FC236}">
                <a16:creationId xmlns:a16="http://schemas.microsoft.com/office/drawing/2014/main" id="{446B0F43-F3E4-7B3D-0CCC-F8785B862E9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1603"/>
          <a:stretch/>
        </p:blipFill>
        <p:spPr>
          <a:xfrm>
            <a:off x="-6457" y="10"/>
            <a:ext cx="12192000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72BFCA2-2C5C-BF52-350E-40A96A81E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1DC1D2-14CC-FCAD-6EF6-4F466D7AA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3541" y="990599"/>
            <a:ext cx="5619054" cy="4849091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  <a:ea typeface="+mj-lt"/>
                <a:cs typeface="+mj-lt"/>
              </a:rPr>
              <a:t>Phonetic Transcription Rules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9D6AE4E-5B73-C5E0-D685-F68ACF0DB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739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3B796-6813-EA48-FCBD-230BB0667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10798176" cy="1051914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Rules for Transcribing Speech Sounds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BB96FAB-CCBF-4D1E-9D0D-B038ACC2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A6649F2-5EC3-46DD-B8C3-4F30D1F60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093" y="2138042"/>
            <a:ext cx="4892316" cy="201571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b="1" dirty="0">
                <a:solidFill>
                  <a:srgbClr val="444444"/>
                </a:solidFill>
                <a:latin typeface="Calisto MT"/>
                <a:ea typeface="Calibri"/>
                <a:cs typeface="Calibri"/>
              </a:rPr>
              <a:t>Voicing:</a:t>
            </a:r>
            <a:endParaRPr lang="en-US" sz="1700">
              <a:latin typeface="Calisto MT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700" b="1" dirty="0">
                <a:solidFill>
                  <a:srgbClr val="444444"/>
                </a:solidFill>
                <a:latin typeface="Calisto MT"/>
                <a:ea typeface="Calibri"/>
                <a:cs typeface="Calibri"/>
              </a:rPr>
              <a:t>Voiced sounds:</a:t>
            </a:r>
            <a:r>
              <a:rPr lang="en-US" sz="1700" dirty="0">
                <a:solidFill>
                  <a:srgbClr val="444444"/>
                </a:solidFill>
                <a:latin typeface="Calisto MT"/>
                <a:ea typeface="Calibri"/>
                <a:cs typeface="Calibri"/>
              </a:rPr>
              <a:t> Vocal cords vibrate. 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1700" dirty="0">
                <a:solidFill>
                  <a:srgbClr val="444444"/>
                </a:solidFill>
                <a:latin typeface="Calisto MT"/>
                <a:ea typeface="Calibri"/>
                <a:cs typeface="Calibri"/>
              </a:rPr>
              <a:t>Example: /b/, /d/, /g/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1700" dirty="0">
                <a:solidFill>
                  <a:srgbClr val="444444"/>
                </a:solidFill>
                <a:latin typeface="Calisto MT"/>
                <a:ea typeface="Calibri"/>
                <a:cs typeface="Calibri"/>
              </a:rPr>
              <a:t>bat → /</a:t>
            </a:r>
            <a:r>
              <a:rPr lang="en-US" sz="1700" err="1">
                <a:solidFill>
                  <a:srgbClr val="444444"/>
                </a:solidFill>
                <a:latin typeface="Calisto MT"/>
                <a:ea typeface="Calibri"/>
                <a:cs typeface="Calibri"/>
              </a:rPr>
              <a:t>bæt</a:t>
            </a:r>
            <a:r>
              <a:rPr lang="en-US" sz="1700" dirty="0">
                <a:solidFill>
                  <a:srgbClr val="444444"/>
                </a:solidFill>
                <a:latin typeface="Calisto MT"/>
                <a:ea typeface="Calibri"/>
                <a:cs typeface="Calibri"/>
              </a:rPr>
              <a:t>/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700" b="1" dirty="0">
                <a:solidFill>
                  <a:srgbClr val="444444"/>
                </a:solidFill>
                <a:latin typeface="Calisto MT"/>
                <a:ea typeface="Calibri"/>
                <a:cs typeface="Calibri"/>
              </a:rPr>
              <a:t>Voiceless sounds: </a:t>
            </a:r>
            <a:r>
              <a:rPr lang="en-US" sz="1700" dirty="0">
                <a:solidFill>
                  <a:srgbClr val="444444"/>
                </a:solidFill>
                <a:latin typeface="Calisto MT"/>
                <a:ea typeface="Calibri"/>
                <a:cs typeface="Calibri"/>
              </a:rPr>
              <a:t>No vocal cord vibration. 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1700" dirty="0">
                <a:solidFill>
                  <a:srgbClr val="444444"/>
                </a:solidFill>
                <a:latin typeface="Calisto MT"/>
                <a:ea typeface="Calibri"/>
                <a:cs typeface="Calibri"/>
              </a:rPr>
              <a:t>Example: /p/, /t/, /k/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1700" dirty="0">
                <a:solidFill>
                  <a:srgbClr val="444444"/>
                </a:solidFill>
                <a:latin typeface="Calisto MT"/>
                <a:ea typeface="Calibri"/>
                <a:cs typeface="Calibri"/>
              </a:rPr>
              <a:t>pat → /</a:t>
            </a:r>
            <a:r>
              <a:rPr lang="en-US" sz="1700" err="1">
                <a:solidFill>
                  <a:srgbClr val="444444"/>
                </a:solidFill>
                <a:latin typeface="Calisto MT"/>
                <a:ea typeface="Calibri"/>
                <a:cs typeface="Calibri"/>
              </a:rPr>
              <a:t>pæt</a:t>
            </a:r>
            <a:r>
              <a:rPr lang="en-US" sz="1700" dirty="0">
                <a:solidFill>
                  <a:srgbClr val="444444"/>
                </a:solidFill>
                <a:latin typeface="Calisto MT"/>
                <a:ea typeface="Calibri"/>
                <a:cs typeface="Calibri"/>
              </a:rPr>
              <a:t>/</a:t>
            </a:r>
          </a:p>
        </p:txBody>
      </p:sp>
      <p:sp>
        <p:nvSpPr>
          <p:cNvPr id="16" name="Content Placeholder 13">
            <a:extLst>
              <a:ext uri="{FF2B5EF4-FFF2-40B4-BE49-F238E27FC236}">
                <a16:creationId xmlns:a16="http://schemas.microsoft.com/office/drawing/2014/main" id="{0072E53F-120E-60F3-80AA-CFA32E17251D}"/>
              </a:ext>
            </a:extLst>
          </p:cNvPr>
          <p:cNvSpPr txBox="1">
            <a:spLocks/>
          </p:cNvSpPr>
          <p:nvPr/>
        </p:nvSpPr>
        <p:spPr>
          <a:xfrm>
            <a:off x="6981323" y="2451884"/>
            <a:ext cx="4517774" cy="25387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b="1" dirty="0">
                <a:solidFill>
                  <a:srgbClr val="444444"/>
                </a:solidFill>
                <a:latin typeface="Calisto MT"/>
                <a:ea typeface="Calibri"/>
                <a:cs typeface="Calibri"/>
              </a:rPr>
              <a:t>Aspiration: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700" dirty="0">
                <a:solidFill>
                  <a:srgbClr val="444444"/>
                </a:solidFill>
                <a:latin typeface="Calisto MT"/>
                <a:ea typeface="Calibri"/>
                <a:cs typeface="Calibri"/>
              </a:rPr>
              <a:t>A small burst of air released after certain consonants.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700" b="1" dirty="0">
                <a:solidFill>
                  <a:srgbClr val="444444"/>
                </a:solidFill>
                <a:latin typeface="Calisto MT"/>
                <a:ea typeface="Calibri"/>
                <a:cs typeface="Calibri"/>
              </a:rPr>
              <a:t>Marked with:</a:t>
            </a:r>
            <a:r>
              <a:rPr lang="en-US" sz="1700" dirty="0">
                <a:solidFill>
                  <a:srgbClr val="444444"/>
                </a:solidFill>
                <a:latin typeface="Calisto MT"/>
                <a:ea typeface="Calibri"/>
                <a:cs typeface="Calibri"/>
              </a:rPr>
              <a:t> [ʰ] in narrow transcription.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700" b="1" dirty="0">
                <a:solidFill>
                  <a:srgbClr val="444444"/>
                </a:solidFill>
                <a:latin typeface="Calisto MT"/>
                <a:ea typeface="Calibri"/>
                <a:cs typeface="Calibri"/>
              </a:rPr>
              <a:t>Example: 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1700" dirty="0">
                <a:solidFill>
                  <a:srgbClr val="444444"/>
                </a:solidFill>
                <a:latin typeface="Calisto MT"/>
                <a:ea typeface="Calibri"/>
                <a:cs typeface="Calibri"/>
              </a:rPr>
              <a:t>Broad: /</a:t>
            </a:r>
            <a:r>
              <a:rPr lang="en-US" sz="1700" err="1">
                <a:solidFill>
                  <a:srgbClr val="444444"/>
                </a:solidFill>
                <a:latin typeface="Calisto MT"/>
                <a:ea typeface="Calibri"/>
                <a:cs typeface="Calibri"/>
              </a:rPr>
              <a:t>tʌk</a:t>
            </a:r>
            <a:r>
              <a:rPr lang="en-US" sz="1700" dirty="0">
                <a:solidFill>
                  <a:srgbClr val="444444"/>
                </a:solidFill>
                <a:latin typeface="Calisto MT"/>
                <a:ea typeface="Calibri"/>
                <a:cs typeface="Calibri"/>
              </a:rPr>
              <a:t>/ → tuck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sz="1700" dirty="0">
                <a:solidFill>
                  <a:srgbClr val="444444"/>
                </a:solidFill>
                <a:latin typeface="Calisto MT"/>
                <a:ea typeface="Calibri"/>
                <a:cs typeface="Calibri"/>
              </a:rPr>
              <a:t>Narrow: [</a:t>
            </a:r>
            <a:r>
              <a:rPr lang="en-US" sz="1700" err="1">
                <a:solidFill>
                  <a:srgbClr val="444444"/>
                </a:solidFill>
                <a:latin typeface="Calisto MT"/>
                <a:ea typeface="Calibri"/>
                <a:cs typeface="Calibri"/>
              </a:rPr>
              <a:t>tʰʌk</a:t>
            </a:r>
            <a:r>
              <a:rPr lang="en-US" sz="1700" dirty="0">
                <a:solidFill>
                  <a:srgbClr val="444444"/>
                </a:solidFill>
                <a:latin typeface="Calisto MT"/>
                <a:ea typeface="Calibri"/>
                <a:cs typeface="Calibri"/>
              </a:rPr>
              <a:t>] → aspirated /t/</a:t>
            </a:r>
          </a:p>
        </p:txBody>
      </p:sp>
      <p:sp>
        <p:nvSpPr>
          <p:cNvPr id="17" name="Content Placeholder 13">
            <a:extLst>
              <a:ext uri="{FF2B5EF4-FFF2-40B4-BE49-F238E27FC236}">
                <a16:creationId xmlns:a16="http://schemas.microsoft.com/office/drawing/2014/main" id="{CD437D31-A2E6-BBF0-D6B7-C4A5D075FE5C}"/>
              </a:ext>
            </a:extLst>
          </p:cNvPr>
          <p:cNvSpPr txBox="1">
            <a:spLocks/>
          </p:cNvSpPr>
          <p:nvPr/>
        </p:nvSpPr>
        <p:spPr>
          <a:xfrm>
            <a:off x="2041238" y="4150238"/>
            <a:ext cx="4937519" cy="25194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700" b="1" dirty="0">
                <a:solidFill>
                  <a:srgbClr val="444444"/>
                </a:solidFill>
                <a:latin typeface="Calisto MT"/>
                <a:ea typeface="Calibri"/>
                <a:cs typeface="Calibri"/>
              </a:rPr>
              <a:t>Stress Marking:</a:t>
            </a:r>
            <a:endParaRPr lang="en-US" sz="1700" b="1">
              <a:solidFill>
                <a:srgbClr val="000000"/>
              </a:solidFill>
              <a:latin typeface="Calisto MT"/>
              <a:ea typeface="Calibri"/>
              <a:cs typeface="Calibri"/>
            </a:endParaRPr>
          </a:p>
          <a:p>
            <a:pPr marL="971550" lvl="1" indent="-285750">
              <a:lnSpc>
                <a:spcPct val="100000"/>
              </a:lnSpc>
              <a:spcBef>
                <a:spcPts val="0"/>
              </a:spcBef>
              <a:buFont typeface="Arial"/>
            </a:pPr>
            <a:r>
              <a:rPr lang="en-US" sz="1700" dirty="0">
                <a:solidFill>
                  <a:srgbClr val="444444"/>
                </a:solidFill>
                <a:latin typeface="Calisto MT"/>
                <a:ea typeface="Calibri"/>
                <a:cs typeface="Calibri"/>
              </a:rPr>
              <a:t>Indicates emphasis on certain syllables.</a:t>
            </a:r>
            <a:endParaRPr lang="en-US" sz="1700">
              <a:solidFill>
                <a:srgbClr val="000000"/>
              </a:solidFill>
              <a:latin typeface="Calisto MT"/>
              <a:ea typeface="Calibri"/>
              <a:cs typeface="Calibri"/>
            </a:endParaRPr>
          </a:p>
          <a:p>
            <a:pPr marL="971550" lvl="1" indent="-285750">
              <a:lnSpc>
                <a:spcPct val="100000"/>
              </a:lnSpc>
              <a:spcBef>
                <a:spcPts val="0"/>
              </a:spcBef>
              <a:buFont typeface="Arial"/>
            </a:pPr>
            <a:r>
              <a:rPr lang="en-US" sz="1700" b="1" dirty="0">
                <a:solidFill>
                  <a:srgbClr val="444444"/>
                </a:solidFill>
                <a:latin typeface="Calisto MT"/>
                <a:ea typeface="Calibri"/>
                <a:cs typeface="Calibri"/>
              </a:rPr>
              <a:t>Primary stress:</a:t>
            </a:r>
            <a:r>
              <a:rPr lang="en-US" sz="1700" dirty="0">
                <a:solidFill>
                  <a:srgbClr val="444444"/>
                </a:solidFill>
                <a:latin typeface="Calisto MT"/>
                <a:ea typeface="Calibri"/>
                <a:cs typeface="Calibri"/>
              </a:rPr>
              <a:t> ˈ (before the stressed syllable)</a:t>
            </a:r>
            <a:endParaRPr lang="en-US" sz="1700">
              <a:solidFill>
                <a:srgbClr val="000000"/>
              </a:solidFill>
              <a:latin typeface="Calisto MT"/>
              <a:ea typeface="Calibri"/>
              <a:cs typeface="Calibri"/>
            </a:endParaRPr>
          </a:p>
          <a:p>
            <a:pPr marL="971550" lvl="1" indent="-285750">
              <a:lnSpc>
                <a:spcPct val="100000"/>
              </a:lnSpc>
              <a:spcBef>
                <a:spcPts val="0"/>
              </a:spcBef>
              <a:buFont typeface="Arial"/>
            </a:pPr>
            <a:r>
              <a:rPr lang="en-US" sz="1700" b="1" dirty="0">
                <a:solidFill>
                  <a:srgbClr val="444444"/>
                </a:solidFill>
                <a:latin typeface="Calisto MT"/>
                <a:ea typeface="Calibri"/>
                <a:cs typeface="Calibri"/>
              </a:rPr>
              <a:t>Secondary stress: </a:t>
            </a:r>
            <a:r>
              <a:rPr lang="en-US" sz="1700" dirty="0">
                <a:solidFill>
                  <a:srgbClr val="444444"/>
                </a:solidFill>
                <a:latin typeface="Calisto MT"/>
                <a:ea typeface="Calibri"/>
                <a:cs typeface="Calibri"/>
              </a:rPr>
              <a:t>ˌ (less prominent stress)</a:t>
            </a:r>
            <a:endParaRPr lang="en-US" sz="1700">
              <a:solidFill>
                <a:srgbClr val="000000"/>
              </a:solidFill>
              <a:latin typeface="Calisto MT"/>
              <a:ea typeface="Calibri"/>
              <a:cs typeface="Calibri"/>
            </a:endParaRPr>
          </a:p>
          <a:p>
            <a:pPr marL="971550" lvl="1" indent="-285750">
              <a:lnSpc>
                <a:spcPct val="100000"/>
              </a:lnSpc>
              <a:spcBef>
                <a:spcPts val="0"/>
              </a:spcBef>
              <a:buFont typeface="Arial"/>
            </a:pPr>
            <a:r>
              <a:rPr lang="en-US" sz="1700" b="1" dirty="0">
                <a:solidFill>
                  <a:srgbClr val="444444"/>
                </a:solidFill>
                <a:latin typeface="Calisto MT"/>
                <a:ea typeface="Calibri"/>
                <a:cs typeface="Calibri"/>
              </a:rPr>
              <a:t>Example: </a:t>
            </a:r>
            <a:endParaRPr lang="en-US" sz="1700" b="1">
              <a:solidFill>
                <a:srgbClr val="000000"/>
              </a:solidFill>
              <a:latin typeface="Calisto MT"/>
              <a:ea typeface="Calibri"/>
              <a:cs typeface="Calibri"/>
            </a:endParaRPr>
          </a:p>
          <a:p>
            <a:pPr marL="1428750" lvl="2" indent="-285750">
              <a:lnSpc>
                <a:spcPct val="100000"/>
              </a:lnSpc>
              <a:spcBef>
                <a:spcPts val="0"/>
              </a:spcBef>
              <a:buFont typeface="Arial"/>
            </a:pPr>
            <a:r>
              <a:rPr lang="en-US" sz="1700" dirty="0">
                <a:solidFill>
                  <a:srgbClr val="444444"/>
                </a:solidFill>
                <a:latin typeface="Calisto MT"/>
                <a:ea typeface="Calibri"/>
                <a:cs typeface="Calibri"/>
              </a:rPr>
              <a:t>Broad: /</a:t>
            </a:r>
            <a:r>
              <a:rPr lang="en-US" sz="1700" err="1">
                <a:solidFill>
                  <a:srgbClr val="444444"/>
                </a:solidFill>
                <a:latin typeface="Calisto MT"/>
                <a:ea typeface="Calibri"/>
                <a:cs typeface="Calibri"/>
              </a:rPr>
              <a:t>ɪnˈtaɪɚ</a:t>
            </a:r>
            <a:r>
              <a:rPr lang="en-US" sz="1700" dirty="0">
                <a:solidFill>
                  <a:srgbClr val="444444"/>
                </a:solidFill>
                <a:latin typeface="Calisto MT"/>
                <a:ea typeface="Calibri"/>
                <a:cs typeface="Calibri"/>
              </a:rPr>
              <a:t>/ → entire</a:t>
            </a:r>
            <a:endParaRPr lang="en-US" sz="1700">
              <a:solidFill>
                <a:srgbClr val="000000"/>
              </a:solidFill>
              <a:latin typeface="Calisto MT"/>
              <a:ea typeface="Calibri"/>
              <a:cs typeface="Calibri"/>
            </a:endParaRPr>
          </a:p>
          <a:p>
            <a:pPr marL="1428750" lvl="2" indent="-285750">
              <a:lnSpc>
                <a:spcPct val="100000"/>
              </a:lnSpc>
              <a:spcBef>
                <a:spcPts val="0"/>
              </a:spcBef>
              <a:buFont typeface="Arial"/>
            </a:pPr>
            <a:r>
              <a:rPr lang="en-US" sz="1700" dirty="0">
                <a:solidFill>
                  <a:srgbClr val="444444"/>
                </a:solidFill>
                <a:latin typeface="Calisto MT"/>
                <a:ea typeface="Calibri"/>
                <a:cs typeface="Calibri"/>
              </a:rPr>
              <a:t>Narrow: [</a:t>
            </a:r>
            <a:r>
              <a:rPr lang="en-US" sz="1700" dirty="0" err="1">
                <a:solidFill>
                  <a:srgbClr val="444444"/>
                </a:solidFill>
                <a:latin typeface="Calisto MT"/>
                <a:ea typeface="Calibri"/>
                <a:cs typeface="Calibri"/>
              </a:rPr>
              <a:t>ɪnˈtaɪ.ɚ</a:t>
            </a:r>
            <a:r>
              <a:rPr lang="en-US" sz="1700" dirty="0">
                <a:solidFill>
                  <a:srgbClr val="444444"/>
                </a:solidFill>
                <a:latin typeface="Calisto MT"/>
                <a:ea typeface="Calibri"/>
                <a:cs typeface="Calibri"/>
              </a:rPr>
              <a:t>]</a:t>
            </a:r>
            <a:endParaRPr lang="en-US" sz="1700">
              <a:latin typeface="Calisto MT"/>
            </a:endParaRPr>
          </a:p>
        </p:txBody>
      </p:sp>
    </p:spTree>
    <p:extLst>
      <p:ext uri="{BB962C8B-B14F-4D97-AF65-F5344CB8AC3E}">
        <p14:creationId xmlns:p14="http://schemas.microsoft.com/office/powerpoint/2010/main" val="3724392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FA671-A02A-E9B2-9D9C-DBB4F7970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Lengthening and Intonation Patterns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2B41D-82C1-9CFA-C215-588EF21B0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Lengthening:</a:t>
            </a:r>
            <a:endParaRPr lang="en-US" dirty="0">
              <a:ea typeface="+mn-lt"/>
              <a:cs typeface="+mn-lt"/>
            </a:endParaRPr>
          </a:p>
          <a:p>
            <a:pPr>
              <a:buFont typeface="Arial"/>
            </a:pPr>
            <a:r>
              <a:rPr lang="en-US" dirty="0">
                <a:ea typeface="+mn-lt"/>
                <a:cs typeface="+mn-lt"/>
              </a:rPr>
              <a:t>Vowel length is marked with a colon </a:t>
            </a:r>
            <a:r>
              <a:rPr lang="en-US" b="1" dirty="0">
                <a:ea typeface="+mn-lt"/>
                <a:cs typeface="+mn-lt"/>
              </a:rPr>
              <a:t>(:)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>
              <a:buFont typeface="Arial"/>
            </a:pPr>
            <a:r>
              <a:rPr lang="en-US" b="1" dirty="0">
                <a:ea typeface="+mn-lt"/>
                <a:cs typeface="+mn-lt"/>
              </a:rPr>
              <a:t>Example:</a:t>
            </a:r>
            <a:r>
              <a:rPr lang="en-US" dirty="0">
                <a:ea typeface="+mn-lt"/>
                <a:cs typeface="+mn-lt"/>
              </a:rPr>
              <a:t> </a:t>
            </a:r>
          </a:p>
          <a:p>
            <a:pPr marL="971550" lvl="1" indent="-285750">
              <a:buFont typeface="Arial"/>
            </a:pPr>
            <a:r>
              <a:rPr lang="en-US" sz="2000" b="1" dirty="0">
                <a:ea typeface="+mn-lt"/>
                <a:cs typeface="+mn-lt"/>
              </a:rPr>
              <a:t>Broad:</a:t>
            </a:r>
            <a:r>
              <a:rPr lang="en-US" sz="2000" dirty="0">
                <a:ea typeface="+mn-lt"/>
                <a:cs typeface="+mn-lt"/>
              </a:rPr>
              <a:t> /</a:t>
            </a:r>
            <a:r>
              <a:rPr lang="en-US" sz="2000" dirty="0" err="1">
                <a:ea typeface="+mn-lt"/>
                <a:cs typeface="+mn-lt"/>
              </a:rPr>
              <a:t>si</a:t>
            </a:r>
            <a:r>
              <a:rPr lang="en-US" sz="2000" dirty="0">
                <a:ea typeface="+mn-lt"/>
                <a:cs typeface="+mn-lt"/>
              </a:rPr>
              <a:t>:/ → </a:t>
            </a:r>
            <a:r>
              <a:rPr lang="en-US" sz="2000" i="1" dirty="0">
                <a:ea typeface="+mn-lt"/>
                <a:cs typeface="+mn-lt"/>
              </a:rPr>
              <a:t>see</a:t>
            </a:r>
            <a:r>
              <a:rPr lang="en-US" sz="2000" dirty="0">
                <a:ea typeface="+mn-lt"/>
                <a:cs typeface="+mn-lt"/>
              </a:rPr>
              <a:t> (long vowel)</a:t>
            </a:r>
          </a:p>
          <a:p>
            <a:pPr marL="971550" lvl="1" indent="-285750">
              <a:buFont typeface="Arial"/>
            </a:pPr>
            <a:r>
              <a:rPr lang="en-US" sz="2000" b="1" dirty="0">
                <a:ea typeface="+mn-lt"/>
                <a:cs typeface="+mn-lt"/>
              </a:rPr>
              <a:t>Broad:</a:t>
            </a:r>
            <a:r>
              <a:rPr lang="en-US" sz="2000" dirty="0">
                <a:ea typeface="+mn-lt"/>
                <a:cs typeface="+mn-lt"/>
              </a:rPr>
              <a:t> /</a:t>
            </a:r>
            <a:r>
              <a:rPr lang="en-US" sz="2000" dirty="0" err="1">
                <a:ea typeface="+mn-lt"/>
                <a:cs typeface="+mn-lt"/>
              </a:rPr>
              <a:t>sɪt</a:t>
            </a:r>
            <a:r>
              <a:rPr lang="en-US" sz="2000" dirty="0">
                <a:ea typeface="+mn-lt"/>
                <a:cs typeface="+mn-lt"/>
              </a:rPr>
              <a:t>/ → </a:t>
            </a:r>
            <a:r>
              <a:rPr lang="en-US" sz="2000" i="1" dirty="0">
                <a:ea typeface="+mn-lt"/>
                <a:cs typeface="+mn-lt"/>
              </a:rPr>
              <a:t>sit</a:t>
            </a:r>
            <a:r>
              <a:rPr lang="en-US" sz="2000" dirty="0">
                <a:ea typeface="+mn-lt"/>
                <a:cs typeface="+mn-lt"/>
              </a:rPr>
              <a:t> (short vowel)</a:t>
            </a: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9CBB3F0-5685-9E8B-CFB2-7C5A891741ED}"/>
              </a:ext>
            </a:extLst>
          </p:cNvPr>
          <p:cNvSpPr txBox="1">
            <a:spLocks/>
          </p:cNvSpPr>
          <p:nvPr/>
        </p:nvSpPr>
        <p:spPr>
          <a:xfrm>
            <a:off x="5528357" y="2219409"/>
            <a:ext cx="6003028" cy="37398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Intonation Patterns:</a:t>
            </a:r>
          </a:p>
          <a:p>
            <a:pPr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Rising intonation:</a:t>
            </a:r>
            <a:r>
              <a:rPr lang="en-US" dirty="0">
                <a:ea typeface="+mn-lt"/>
                <a:cs typeface="+mn-lt"/>
              </a:rPr>
              <a:t> ↗ (for questions or uncertainty)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Falling intonation:</a:t>
            </a:r>
            <a:r>
              <a:rPr lang="en-US" dirty="0">
                <a:ea typeface="+mn-lt"/>
                <a:cs typeface="+mn-lt"/>
              </a:rPr>
              <a:t> ↘ (for statements or commands)</a:t>
            </a:r>
          </a:p>
          <a:p>
            <a:pPr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Example:</a:t>
            </a:r>
            <a:r>
              <a:rPr lang="en-US" dirty="0">
                <a:ea typeface="+mn-lt"/>
                <a:cs typeface="+mn-lt"/>
              </a:rPr>
              <a:t> </a:t>
            </a:r>
            <a:endParaRPr lang="en-US"/>
          </a:p>
          <a:p>
            <a:pPr marL="971550" lvl="1" indent="-285750">
              <a:buFont typeface="Arial"/>
              <a:buChar char="•"/>
            </a:pPr>
            <a:r>
              <a:rPr lang="en-US" sz="2000" b="1" dirty="0">
                <a:ea typeface="+mn-lt"/>
                <a:cs typeface="+mn-lt"/>
              </a:rPr>
              <a:t>Broad:</a:t>
            </a:r>
            <a:r>
              <a:rPr lang="en-US" sz="2000" dirty="0">
                <a:ea typeface="+mn-lt"/>
                <a:cs typeface="+mn-lt"/>
              </a:rPr>
              <a:t> /ˈ</a:t>
            </a:r>
            <a:r>
              <a:rPr lang="en-US" sz="2000" dirty="0" err="1">
                <a:ea typeface="+mn-lt"/>
                <a:cs typeface="+mn-lt"/>
              </a:rPr>
              <a:t>haɪ</a:t>
            </a:r>
            <a:r>
              <a:rPr lang="en-US" sz="2000" dirty="0">
                <a:ea typeface="+mn-lt"/>
                <a:cs typeface="+mn-lt"/>
              </a:rPr>
              <a:t>, ˈ</a:t>
            </a:r>
            <a:r>
              <a:rPr lang="en-US" sz="2000" dirty="0" err="1">
                <a:ea typeface="+mn-lt"/>
                <a:cs typeface="+mn-lt"/>
              </a:rPr>
              <a:t>haʊ</a:t>
            </a:r>
            <a:r>
              <a:rPr lang="en-US" sz="2000" dirty="0">
                <a:ea typeface="+mn-lt"/>
                <a:cs typeface="+mn-lt"/>
              </a:rPr>
              <a:t>/ → rising intonation in </a:t>
            </a:r>
            <a:r>
              <a:rPr lang="en-US" sz="2000" i="1" dirty="0">
                <a:ea typeface="+mn-lt"/>
                <a:cs typeface="+mn-lt"/>
              </a:rPr>
              <a:t>“Hi, how are you?”</a:t>
            </a:r>
            <a:endParaRPr lang="en-US" sz="2000" dirty="0">
              <a:ea typeface="+mn-lt"/>
              <a:cs typeface="+mn-lt"/>
            </a:endParaRPr>
          </a:p>
          <a:p>
            <a:pPr marL="971550" lvl="1" indent="-285750">
              <a:buFont typeface="Arial"/>
              <a:buChar char="•"/>
            </a:pPr>
            <a:r>
              <a:rPr lang="en-US" sz="2000" b="1" dirty="0">
                <a:ea typeface="+mn-lt"/>
                <a:cs typeface="+mn-lt"/>
              </a:rPr>
              <a:t>Narrow:</a:t>
            </a:r>
            <a:r>
              <a:rPr lang="en-US" sz="2000" dirty="0">
                <a:ea typeface="+mn-lt"/>
                <a:cs typeface="+mn-lt"/>
              </a:rPr>
              <a:t> [ˈ</a:t>
            </a:r>
            <a:r>
              <a:rPr lang="en-US" sz="2000" dirty="0" err="1">
                <a:ea typeface="+mn-lt"/>
                <a:cs typeface="+mn-lt"/>
              </a:rPr>
              <a:t>haɪ</a:t>
            </a:r>
            <a:r>
              <a:rPr lang="en-US" sz="2000" dirty="0">
                <a:ea typeface="+mn-lt"/>
                <a:cs typeface="+mn-lt"/>
              </a:rPr>
              <a:t>↗, ˈ</a:t>
            </a:r>
            <a:r>
              <a:rPr lang="en-US" sz="2000" dirty="0" err="1">
                <a:ea typeface="+mn-lt"/>
                <a:cs typeface="+mn-lt"/>
              </a:rPr>
              <a:t>haʊ</a:t>
            </a:r>
            <a:r>
              <a:rPr lang="en-US" sz="2000" dirty="0">
                <a:ea typeface="+mn-lt"/>
                <a:cs typeface="+mn-lt"/>
              </a:rPr>
              <a:t>↘]</a:t>
            </a:r>
            <a:endParaRPr lang="en-US" sz="2000"/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21592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E2499B-7EF2-11C7-1BED-D6EFB4A3E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E9D5F0-FF19-C7EC-EBEB-D35653638A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efinition and Observations of Phonetics">
            <a:extLst>
              <a:ext uri="{FF2B5EF4-FFF2-40B4-BE49-F238E27FC236}">
                <a16:creationId xmlns:a16="http://schemas.microsoft.com/office/drawing/2014/main" id="{CB7AA108-CB4E-25A6-68D9-CFE2CDAA23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1603"/>
          <a:stretch/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11842C6-EC4B-5FCF-3AF6-A7075844C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BD58A0-1231-AA56-20AE-2505BBFBF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3541" y="990599"/>
            <a:ext cx="5619054" cy="4849091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ea typeface="+mj-lt"/>
                <a:cs typeface="+mj-lt"/>
              </a:rPr>
              <a:t>Examples of Phonetic Transcription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0384E5-0A68-50B4-31D6-2AC2097EE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924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C2654-BF36-C04A-5CB3-8EDE41A12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Phonetics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27367-227A-9C7C-0AD9-A0B922DBB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dirty="0">
                <a:solidFill>
                  <a:srgbClr val="202122"/>
                </a:solidFill>
                <a:ea typeface="+mn-lt"/>
                <a:cs typeface="+mn-lt"/>
              </a:rPr>
              <a:t>Phonetics</a:t>
            </a:r>
            <a:r>
              <a:rPr lang="en-US" sz="4000" dirty="0">
                <a:solidFill>
                  <a:srgbClr val="202122"/>
                </a:solidFill>
                <a:ea typeface="+mn-lt"/>
                <a:cs typeface="+mn-lt"/>
              </a:rPr>
              <a:t> is a branch of </a:t>
            </a:r>
            <a:r>
              <a:rPr lang="en-US" sz="4000" dirty="0">
                <a:ea typeface="+mn-lt"/>
                <a:cs typeface="+mn-lt"/>
              </a:rPr>
              <a:t>linguistics</a:t>
            </a:r>
            <a:r>
              <a:rPr lang="en-US" sz="4000" dirty="0">
                <a:solidFill>
                  <a:srgbClr val="202122"/>
                </a:solidFill>
                <a:ea typeface="+mn-lt"/>
                <a:cs typeface="+mn-lt"/>
              </a:rPr>
              <a:t> that studies how humans </a:t>
            </a:r>
            <a:r>
              <a:rPr lang="en-US" sz="4000" b="1" dirty="0">
                <a:solidFill>
                  <a:srgbClr val="202122"/>
                </a:solidFill>
                <a:ea typeface="+mn-lt"/>
                <a:cs typeface="+mn-lt"/>
              </a:rPr>
              <a:t>produce and perceive sounds</a:t>
            </a:r>
            <a:r>
              <a:rPr lang="en-US" sz="4000" dirty="0">
                <a:solidFill>
                  <a:srgbClr val="202122"/>
                </a:solidFill>
                <a:ea typeface="+mn-lt"/>
                <a:cs typeface="+mn-lt"/>
              </a:rPr>
              <a:t> or, in the case of </a:t>
            </a:r>
            <a:r>
              <a:rPr lang="en-US" sz="4000" dirty="0">
                <a:ea typeface="+mn-lt"/>
                <a:cs typeface="+mn-lt"/>
              </a:rPr>
              <a:t>sign languages</a:t>
            </a:r>
            <a:r>
              <a:rPr lang="en-US" sz="4000" dirty="0">
                <a:solidFill>
                  <a:srgbClr val="202122"/>
                </a:solidFill>
                <a:ea typeface="+mn-lt"/>
                <a:cs typeface="+mn-lt"/>
              </a:rPr>
              <a:t>, the equivalent aspects of sign.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90947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E5E7D-D490-E441-19DD-E7824D594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English Examples</a:t>
            </a:r>
            <a:endParaRPr lang="en-US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28DD7743-2D79-87AE-B42D-60ECCA102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632826"/>
              </p:ext>
            </p:extLst>
          </p:nvPr>
        </p:nvGraphicFramePr>
        <p:xfrm>
          <a:off x="699911" y="2221089"/>
          <a:ext cx="10732543" cy="2530075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1796335">
                  <a:extLst>
                    <a:ext uri="{9D8B030D-6E8A-4147-A177-3AD203B41FA5}">
                      <a16:colId xmlns:a16="http://schemas.microsoft.com/office/drawing/2014/main" val="934196237"/>
                    </a:ext>
                  </a:extLst>
                </a:gridCol>
                <a:gridCol w="3615412">
                  <a:extLst>
                    <a:ext uri="{9D8B030D-6E8A-4147-A177-3AD203B41FA5}">
                      <a16:colId xmlns:a16="http://schemas.microsoft.com/office/drawing/2014/main" val="3615271756"/>
                    </a:ext>
                  </a:extLst>
                </a:gridCol>
                <a:gridCol w="5320796">
                  <a:extLst>
                    <a:ext uri="{9D8B030D-6E8A-4147-A177-3AD203B41FA5}">
                      <a16:colId xmlns:a16="http://schemas.microsoft.com/office/drawing/2014/main" val="3441325607"/>
                    </a:ext>
                  </a:extLst>
                </a:gridCol>
              </a:tblGrid>
              <a:tr h="506015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Word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Phonemic Transcription (/.../)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Narrow Transcription ([...])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483382"/>
                  </a:ext>
                </a:extLst>
              </a:tr>
              <a:tr h="506015">
                <a:tc>
                  <a:txBody>
                    <a:bodyPr/>
                    <a:lstStyle/>
                    <a:p>
                      <a:r>
                        <a:rPr lang="en-US" dirty="0"/>
                        <a:t>Cat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en-US" dirty="0" err="1"/>
                        <a:t>kæt</a:t>
                      </a:r>
                      <a:r>
                        <a:rPr lang="en-US" dirty="0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</a:t>
                      </a:r>
                      <a:r>
                        <a:rPr lang="en-US" dirty="0" err="1"/>
                        <a:t>kʰæt</a:t>
                      </a:r>
                      <a:r>
                        <a:rPr lang="en-US" dirty="0"/>
                        <a:t>] (aspirated /k/)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0026847"/>
                  </a:ext>
                </a:extLst>
              </a:tr>
              <a:tr h="506015">
                <a:tc>
                  <a:txBody>
                    <a:bodyPr/>
                    <a:lstStyle/>
                    <a:p>
                      <a:r>
                        <a:rPr lang="en-US" dirty="0"/>
                        <a:t>Phone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en-US" dirty="0" err="1"/>
                        <a:t>foʊn</a:t>
                      </a:r>
                      <a:r>
                        <a:rPr lang="en-US" dirty="0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</a:t>
                      </a:r>
                      <a:r>
                        <a:rPr lang="en-US" dirty="0" err="1"/>
                        <a:t>foʊ̃n</a:t>
                      </a:r>
                      <a:r>
                        <a:rPr lang="en-US" dirty="0"/>
                        <a:t>] (nasalized vowel)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3933951"/>
                  </a:ext>
                </a:extLst>
              </a:tr>
              <a:tr h="506015">
                <a:tc>
                  <a:txBody>
                    <a:bodyPr/>
                    <a:lstStyle/>
                    <a:p>
                      <a:r>
                        <a:rPr lang="en-US" dirty="0"/>
                        <a:t>Better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/ˈ</a:t>
                      </a:r>
                      <a:r>
                        <a:rPr lang="en-US" dirty="0" err="1"/>
                        <a:t>bɛtər</a:t>
                      </a:r>
                      <a:r>
                        <a:rPr lang="en-US" dirty="0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[ˈ</a:t>
                      </a:r>
                      <a:r>
                        <a:rPr lang="en-US" dirty="0" err="1"/>
                        <a:t>bɛɾɚ</a:t>
                      </a:r>
                      <a:r>
                        <a:rPr lang="en-US" dirty="0"/>
                        <a:t>] (flap /t/)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85128"/>
                  </a:ext>
                </a:extLst>
              </a:tr>
              <a:tr h="506015">
                <a:tc>
                  <a:txBody>
                    <a:bodyPr/>
                    <a:lstStyle/>
                    <a:p>
                      <a:r>
                        <a:rPr lang="en-US" dirty="0"/>
                        <a:t>Think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/θ</a:t>
                      </a:r>
                      <a:r>
                        <a:rPr lang="en-US" dirty="0" err="1"/>
                        <a:t>ɪŋk</a:t>
                      </a:r>
                      <a:r>
                        <a:rPr lang="en-US" dirty="0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[θ</a:t>
                      </a:r>
                      <a:r>
                        <a:rPr lang="en-US" dirty="0" err="1"/>
                        <a:t>ɪ̃ŋk</a:t>
                      </a:r>
                      <a:r>
                        <a:rPr lang="en-US" dirty="0"/>
                        <a:t>] (nasalized vowel)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0522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46736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A68DF-09C1-4292-9D60-75155FEEB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Transcriptions in Other Languages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1BB408C-FAA1-981F-2977-FD149DEEA1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640837"/>
              </p:ext>
            </p:extLst>
          </p:nvPr>
        </p:nvGraphicFramePr>
        <p:xfrm>
          <a:off x="697423" y="2217549"/>
          <a:ext cx="10765017" cy="2570850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2615493">
                  <a:extLst>
                    <a:ext uri="{9D8B030D-6E8A-4147-A177-3AD203B41FA5}">
                      <a16:colId xmlns:a16="http://schemas.microsoft.com/office/drawing/2014/main" val="23900650"/>
                    </a:ext>
                  </a:extLst>
                </a:gridCol>
                <a:gridCol w="4223287">
                  <a:extLst>
                    <a:ext uri="{9D8B030D-6E8A-4147-A177-3AD203B41FA5}">
                      <a16:colId xmlns:a16="http://schemas.microsoft.com/office/drawing/2014/main" val="2270845523"/>
                    </a:ext>
                  </a:extLst>
                </a:gridCol>
                <a:gridCol w="3926237">
                  <a:extLst>
                    <a:ext uri="{9D8B030D-6E8A-4147-A177-3AD203B41FA5}">
                      <a16:colId xmlns:a16="http://schemas.microsoft.com/office/drawing/2014/main" val="1576016414"/>
                    </a:ext>
                  </a:extLst>
                </a:gridCol>
              </a:tblGrid>
              <a:tr h="51417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Language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Word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IPA Transcription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266206"/>
                  </a:ext>
                </a:extLst>
              </a:tr>
              <a:tr h="514170">
                <a:tc>
                  <a:txBody>
                    <a:bodyPr/>
                    <a:lstStyle/>
                    <a:p>
                      <a:r>
                        <a:rPr lang="en-US" dirty="0"/>
                        <a:t>German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Buch (book)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en-US" dirty="0" err="1"/>
                        <a:t>buːx</a:t>
                      </a:r>
                      <a:r>
                        <a:rPr lang="en-US" dirty="0"/>
                        <a:t>/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7428097"/>
                  </a:ext>
                </a:extLst>
              </a:tr>
              <a:tr h="514170">
                <a:tc>
                  <a:txBody>
                    <a:bodyPr/>
                    <a:lstStyle/>
                    <a:p>
                      <a:r>
                        <a:rPr lang="en-US" dirty="0"/>
                        <a:t>French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Bonjour (hello)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en-US" dirty="0" err="1"/>
                        <a:t>bɔ</a:t>
                      </a:r>
                      <a:r>
                        <a:rPr lang="en-US" dirty="0"/>
                        <a:t>̃.</a:t>
                      </a:r>
                      <a:r>
                        <a:rPr lang="en-US" dirty="0" err="1"/>
                        <a:t>ʒuʁ</a:t>
                      </a:r>
                      <a:r>
                        <a:rPr lang="en-US" dirty="0"/>
                        <a:t>/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1134469"/>
                  </a:ext>
                </a:extLst>
              </a:tr>
              <a:tr h="514170">
                <a:tc>
                  <a:txBody>
                    <a:bodyPr/>
                    <a:lstStyle/>
                    <a:p>
                      <a:r>
                        <a:rPr lang="en-US" dirty="0"/>
                        <a:t>Spanish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Gracias (thank you)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/ˈ</a:t>
                      </a:r>
                      <a:r>
                        <a:rPr lang="en-US" dirty="0" err="1"/>
                        <a:t>ɡɾa.sjas</a:t>
                      </a:r>
                      <a:r>
                        <a:rPr lang="en-US" dirty="0"/>
                        <a:t>/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108834"/>
                  </a:ext>
                </a:extLst>
              </a:tr>
              <a:tr h="514170">
                <a:tc>
                  <a:txBody>
                    <a:bodyPr/>
                    <a:lstStyle/>
                    <a:p>
                      <a:r>
                        <a:rPr lang="en-US" dirty="0"/>
                        <a:t>Japanese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/>
                        <a:t>こんにちは </a:t>
                      </a:r>
                      <a:r>
                        <a:rPr lang="en-US" altLang="ja-JP" dirty="0"/>
                        <a:t>(</a:t>
                      </a:r>
                      <a:r>
                        <a:rPr lang="en-US" dirty="0" err="1"/>
                        <a:t>konnichiwa</a:t>
                      </a:r>
                      <a:r>
                        <a:rPr lang="en-US" dirty="0"/>
                        <a:t> - hello)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en-US" dirty="0" err="1"/>
                        <a:t>koɴ.ni.tɕi.wa</a:t>
                      </a:r>
                      <a:r>
                        <a:rPr lang="en-US" dirty="0"/>
                        <a:t>/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8368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242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296C2-4C36-62E5-50DA-1A0536367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examples &amp;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4C9F1-AD0E-EAAF-3F47-3AD306666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Website - </a:t>
            </a:r>
            <a:r>
              <a:rPr lang="en-US" dirty="0">
                <a:ea typeface="+mn-lt"/>
                <a:cs typeface="+mn-lt"/>
                <a:hlinkClick r:id="rId2"/>
              </a:rPr>
              <a:t>https://linguistics.osu.edu/research/pubs/lang-files/sounds/Ch2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3280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E9EA9C-ED02-6BEE-BE2A-E14E79E41D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2F36FDC-94B4-0CD7-FCA1-3FF607E51F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efinition and Observations of Phonetics">
            <a:extLst>
              <a:ext uri="{FF2B5EF4-FFF2-40B4-BE49-F238E27FC236}">
                <a16:creationId xmlns:a16="http://schemas.microsoft.com/office/drawing/2014/main" id="{9DB5F266-7075-B9E0-812A-BA572BAF55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1603"/>
          <a:stretch/>
        </p:blipFill>
        <p:spPr>
          <a:xfrm>
            <a:off x="-6457" y="10"/>
            <a:ext cx="12192000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85CDC4D-2008-8E81-DAEB-E1A35C1C8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7ED548-E19C-D30A-4C00-BA9A12C88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3541" y="990599"/>
            <a:ext cx="5619054" cy="4849091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ea typeface="+mj-lt"/>
                <a:cs typeface="+mj-lt"/>
              </a:rPr>
              <a:t>Phonetic Transcription in Data Science Applications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2B171E-4C14-4083-37C5-A44FB3264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469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21722-7E10-F213-8284-5B34C736D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Speech-to-Text (STT) 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D5ACB-EDC5-6164-EA23-EECF6B508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Phonetic transcription helps STT systems </a:t>
            </a:r>
            <a:r>
              <a:rPr lang="en-US" b="1" dirty="0">
                <a:ea typeface="+mn-lt"/>
                <a:cs typeface="+mn-lt"/>
              </a:rPr>
              <a:t>map spoken sounds to accurate text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Enhances </a:t>
            </a:r>
            <a:r>
              <a:rPr lang="en-US" b="1" dirty="0">
                <a:ea typeface="+mn-lt"/>
                <a:cs typeface="+mn-lt"/>
              </a:rPr>
              <a:t>recognition of accents and dialects</a:t>
            </a:r>
            <a:r>
              <a:rPr lang="en-US" dirty="0">
                <a:ea typeface="+mn-lt"/>
                <a:cs typeface="+mn-lt"/>
              </a:rPr>
              <a:t>, improving transcription accuracy.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Example:</a:t>
            </a:r>
            <a:r>
              <a:rPr lang="en-US" dirty="0">
                <a:ea typeface="+mn-lt"/>
                <a:cs typeface="+mn-lt"/>
              </a:rPr>
              <a:t> </a:t>
            </a:r>
          </a:p>
          <a:p>
            <a:pPr lvl="1" indent="-285750"/>
            <a:r>
              <a:rPr lang="en-US" dirty="0">
                <a:ea typeface="+mn-lt"/>
                <a:cs typeface="+mn-lt"/>
              </a:rPr>
              <a:t>Recognizing subtle variations like </a:t>
            </a:r>
            <a:r>
              <a:rPr lang="en-US" b="1" dirty="0">
                <a:ea typeface="+mn-lt"/>
                <a:cs typeface="+mn-lt"/>
              </a:rPr>
              <a:t>“bat”</a:t>
            </a:r>
            <a:r>
              <a:rPr lang="en-US" dirty="0">
                <a:ea typeface="+mn-lt"/>
                <a:cs typeface="+mn-lt"/>
              </a:rPr>
              <a:t> → /</a:t>
            </a:r>
            <a:r>
              <a:rPr lang="en-US" dirty="0" err="1">
                <a:ea typeface="+mn-lt"/>
                <a:cs typeface="+mn-lt"/>
              </a:rPr>
              <a:t>bæt</a:t>
            </a:r>
            <a:r>
              <a:rPr lang="en-US" dirty="0">
                <a:ea typeface="+mn-lt"/>
                <a:cs typeface="+mn-lt"/>
              </a:rPr>
              <a:t>/ vs. </a:t>
            </a:r>
            <a:r>
              <a:rPr lang="en-US" b="1" dirty="0">
                <a:ea typeface="+mn-lt"/>
                <a:cs typeface="+mn-lt"/>
              </a:rPr>
              <a:t>“pat”</a:t>
            </a:r>
            <a:r>
              <a:rPr lang="en-US" dirty="0">
                <a:ea typeface="+mn-lt"/>
                <a:cs typeface="+mn-lt"/>
              </a:rPr>
              <a:t> → /</a:t>
            </a:r>
            <a:r>
              <a:rPr lang="en-US" dirty="0" err="1">
                <a:ea typeface="+mn-lt"/>
                <a:cs typeface="+mn-lt"/>
              </a:rPr>
              <a:t>pæt</a:t>
            </a:r>
            <a:r>
              <a:rPr lang="en-US" dirty="0">
                <a:ea typeface="+mn-lt"/>
                <a:cs typeface="+mn-lt"/>
              </a:rPr>
              <a:t>/.</a:t>
            </a:r>
            <a:endParaRPr lang="en-US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534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C46A4-92BA-1BD6-EB7C-0FE438AE6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Text-to-Speech (TTS) Synthesis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E44FE-FDE5-B86C-DA40-E113C0273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Improves </a:t>
            </a:r>
            <a:r>
              <a:rPr lang="en-US" b="1" dirty="0">
                <a:ea typeface="+mn-lt"/>
                <a:cs typeface="+mn-lt"/>
              </a:rPr>
              <a:t>pronunciation accuracy</a:t>
            </a:r>
            <a:r>
              <a:rPr lang="en-US" dirty="0">
                <a:ea typeface="+mn-lt"/>
                <a:cs typeface="+mn-lt"/>
              </a:rPr>
              <a:t> by using IPA symbols for precise sound reproduction.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Enhances </a:t>
            </a:r>
            <a:r>
              <a:rPr lang="en-US" b="1" dirty="0">
                <a:ea typeface="+mn-lt"/>
                <a:cs typeface="+mn-lt"/>
              </a:rPr>
              <a:t>naturalness and fluency</a:t>
            </a:r>
            <a:r>
              <a:rPr lang="en-US" dirty="0">
                <a:ea typeface="+mn-lt"/>
                <a:cs typeface="+mn-lt"/>
              </a:rPr>
              <a:t> in synthetic speech.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Example:</a:t>
            </a:r>
            <a:r>
              <a:rPr lang="en-US" dirty="0">
                <a:ea typeface="+mn-lt"/>
                <a:cs typeface="+mn-lt"/>
              </a:rPr>
              <a:t>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TTS systems use IPA to properly pronounce homographs like: </a:t>
            </a:r>
            <a:endParaRPr lang="en-US" dirty="0"/>
          </a:p>
          <a:p>
            <a:pPr lvl="1"/>
            <a:r>
              <a:rPr lang="en-US" i="1" dirty="0">
                <a:ea typeface="+mn-lt"/>
                <a:cs typeface="+mn-lt"/>
              </a:rPr>
              <a:t>read</a:t>
            </a:r>
            <a:r>
              <a:rPr lang="en-US" dirty="0">
                <a:ea typeface="+mn-lt"/>
                <a:cs typeface="+mn-lt"/>
              </a:rPr>
              <a:t> (present) → /</a:t>
            </a:r>
            <a:r>
              <a:rPr lang="en-US" dirty="0" err="1">
                <a:ea typeface="+mn-lt"/>
                <a:cs typeface="+mn-lt"/>
              </a:rPr>
              <a:t>riːd</a:t>
            </a:r>
            <a:r>
              <a:rPr lang="en-US" dirty="0">
                <a:ea typeface="+mn-lt"/>
                <a:cs typeface="+mn-lt"/>
              </a:rPr>
              <a:t>/</a:t>
            </a:r>
            <a:endParaRPr lang="en-US" dirty="0"/>
          </a:p>
          <a:p>
            <a:pPr lvl="1"/>
            <a:r>
              <a:rPr lang="en-US" i="1" dirty="0">
                <a:ea typeface="+mn-lt"/>
                <a:cs typeface="+mn-lt"/>
              </a:rPr>
              <a:t>read</a:t>
            </a:r>
            <a:r>
              <a:rPr lang="en-US" dirty="0">
                <a:ea typeface="+mn-lt"/>
                <a:cs typeface="+mn-lt"/>
              </a:rPr>
              <a:t> (past) → /</a:t>
            </a:r>
            <a:r>
              <a:rPr lang="en-US" dirty="0" err="1">
                <a:ea typeface="+mn-lt"/>
                <a:cs typeface="+mn-lt"/>
              </a:rPr>
              <a:t>rɛd</a:t>
            </a:r>
            <a:r>
              <a:rPr lang="en-US" dirty="0">
                <a:ea typeface="+mn-lt"/>
                <a:cs typeface="+mn-lt"/>
              </a:rPr>
              <a:t>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5395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6FB93-2360-12FA-2184-C10DAA700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Sentiment and Emotion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48BFE-2A09-F079-4B25-4F3D4D9F6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</a:pPr>
            <a:r>
              <a:rPr lang="en-US" dirty="0">
                <a:ea typeface="+mn-lt"/>
                <a:cs typeface="+mn-lt"/>
              </a:rPr>
              <a:t>Phonetic transcription captures </a:t>
            </a:r>
            <a:r>
              <a:rPr lang="en-US" b="1" dirty="0">
                <a:ea typeface="+mn-lt"/>
                <a:cs typeface="+mn-lt"/>
              </a:rPr>
              <a:t>intonation and stress patterns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>
              <a:buFont typeface="Arial"/>
            </a:pPr>
            <a:r>
              <a:rPr lang="en-US" dirty="0">
                <a:ea typeface="+mn-lt"/>
                <a:cs typeface="+mn-lt"/>
              </a:rPr>
              <a:t>Helps identify </a:t>
            </a:r>
            <a:r>
              <a:rPr lang="en-US" b="1" dirty="0">
                <a:ea typeface="+mn-lt"/>
                <a:cs typeface="+mn-lt"/>
              </a:rPr>
              <a:t>tone variations</a:t>
            </a:r>
            <a:r>
              <a:rPr lang="en-US" dirty="0">
                <a:ea typeface="+mn-lt"/>
                <a:cs typeface="+mn-lt"/>
              </a:rPr>
              <a:t>, aiding in </a:t>
            </a:r>
            <a:r>
              <a:rPr lang="en-US" b="1" dirty="0">
                <a:ea typeface="+mn-lt"/>
                <a:cs typeface="+mn-lt"/>
              </a:rPr>
              <a:t>emotion detection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>
              <a:buFont typeface="Arial"/>
            </a:pPr>
            <a:r>
              <a:rPr lang="en-US" b="1" dirty="0">
                <a:ea typeface="+mn-lt"/>
                <a:cs typeface="+mn-lt"/>
              </a:rPr>
              <a:t>Example:</a:t>
            </a:r>
            <a:r>
              <a:rPr lang="en-US" dirty="0">
                <a:ea typeface="+mn-lt"/>
                <a:cs typeface="+mn-lt"/>
              </a:rPr>
              <a:t> </a:t>
            </a:r>
          </a:p>
          <a:p>
            <a:pPr lvl="1" indent="-285750">
              <a:buFont typeface="Arial"/>
            </a:pPr>
            <a:r>
              <a:rPr lang="en-US" dirty="0">
                <a:ea typeface="+mn-lt"/>
                <a:cs typeface="+mn-lt"/>
              </a:rPr>
              <a:t>Rising intonation → uncertainty or question.</a:t>
            </a:r>
          </a:p>
          <a:p>
            <a:pPr lvl="1" indent="-285750">
              <a:buFont typeface="Arial"/>
            </a:pPr>
            <a:r>
              <a:rPr lang="en-US" dirty="0">
                <a:ea typeface="+mn-lt"/>
                <a:cs typeface="+mn-lt"/>
              </a:rPr>
              <a:t>Falling intonation → statement or certainty.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6718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F3FB6-8C60-CF2D-5FE2-6B984F294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Challenges in Phonetic  Transcription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01106-D0E9-0B10-D1FE-345CDCE87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600" b="1" dirty="0">
                <a:ea typeface="+mn-lt"/>
                <a:cs typeface="+mn-lt"/>
              </a:rPr>
              <a:t>1. Accents and Dialects:</a:t>
            </a:r>
            <a:endParaRPr lang="en-US" sz="1600" dirty="0"/>
          </a:p>
          <a:p>
            <a:r>
              <a:rPr lang="en-US" sz="1600" dirty="0">
                <a:ea typeface="+mn-lt"/>
                <a:cs typeface="+mn-lt"/>
              </a:rPr>
              <a:t>Same word, different pronunciation across regions.</a:t>
            </a:r>
            <a:endParaRPr lang="en-US" sz="1600" dirty="0"/>
          </a:p>
          <a:p>
            <a:r>
              <a:rPr lang="en-US" sz="1600" b="1" dirty="0">
                <a:ea typeface="+mn-lt"/>
                <a:cs typeface="+mn-lt"/>
              </a:rPr>
              <a:t>Example:</a:t>
            </a:r>
            <a:r>
              <a:rPr lang="en-US" sz="1600" dirty="0">
                <a:ea typeface="+mn-lt"/>
                <a:cs typeface="+mn-lt"/>
              </a:rPr>
              <a:t> </a:t>
            </a:r>
            <a:endParaRPr lang="en-US" sz="1600"/>
          </a:p>
          <a:p>
            <a:pPr lvl="1"/>
            <a:r>
              <a:rPr lang="en-US" sz="1600" i="1" dirty="0">
                <a:ea typeface="+mn-lt"/>
                <a:cs typeface="+mn-lt"/>
              </a:rPr>
              <a:t>Dance</a:t>
            </a:r>
            <a:r>
              <a:rPr lang="en-US" sz="1600" dirty="0">
                <a:ea typeface="+mn-lt"/>
                <a:cs typeface="+mn-lt"/>
              </a:rPr>
              <a:t> → </a:t>
            </a:r>
            <a:r>
              <a:rPr lang="en-US" sz="1600" b="1" dirty="0">
                <a:ea typeface="+mn-lt"/>
                <a:cs typeface="+mn-lt"/>
              </a:rPr>
              <a:t>British:</a:t>
            </a:r>
            <a:r>
              <a:rPr lang="en-US" sz="1600" dirty="0">
                <a:ea typeface="+mn-lt"/>
                <a:cs typeface="+mn-lt"/>
              </a:rPr>
              <a:t> /</a:t>
            </a:r>
            <a:r>
              <a:rPr lang="en-US" sz="1600" dirty="0" err="1">
                <a:ea typeface="+mn-lt"/>
                <a:cs typeface="+mn-lt"/>
              </a:rPr>
              <a:t>dɑːns</a:t>
            </a:r>
            <a:r>
              <a:rPr lang="en-US" sz="1600" dirty="0">
                <a:ea typeface="+mn-lt"/>
                <a:cs typeface="+mn-lt"/>
              </a:rPr>
              <a:t>/ → </a:t>
            </a:r>
            <a:r>
              <a:rPr lang="en-US" sz="1600" b="1" dirty="0">
                <a:ea typeface="+mn-lt"/>
                <a:cs typeface="+mn-lt"/>
              </a:rPr>
              <a:t>American:</a:t>
            </a:r>
            <a:r>
              <a:rPr lang="en-US" sz="1600" dirty="0">
                <a:ea typeface="+mn-lt"/>
                <a:cs typeface="+mn-lt"/>
              </a:rPr>
              <a:t> /</a:t>
            </a:r>
            <a:r>
              <a:rPr lang="en-US" sz="1600" dirty="0" err="1">
                <a:ea typeface="+mn-lt"/>
                <a:cs typeface="+mn-lt"/>
              </a:rPr>
              <a:t>dæns</a:t>
            </a:r>
            <a:r>
              <a:rPr lang="en-US" sz="1600" dirty="0">
                <a:ea typeface="+mn-lt"/>
                <a:cs typeface="+mn-lt"/>
              </a:rPr>
              <a:t>/</a:t>
            </a:r>
            <a:endParaRPr lang="en-US" sz="1600"/>
          </a:p>
          <a:p>
            <a:pPr marL="0" indent="0">
              <a:buNone/>
            </a:pPr>
            <a:r>
              <a:rPr lang="en-US" sz="1600" b="1" dirty="0">
                <a:ea typeface="+mn-lt"/>
                <a:cs typeface="+mn-lt"/>
              </a:rPr>
              <a:t>2. Suprasegmental Features:</a:t>
            </a:r>
            <a:endParaRPr lang="en-US" sz="1600" dirty="0"/>
          </a:p>
          <a:p>
            <a:r>
              <a:rPr lang="en-US" sz="1600" dirty="0">
                <a:ea typeface="+mn-lt"/>
                <a:cs typeface="+mn-lt"/>
              </a:rPr>
              <a:t>Hard to capture </a:t>
            </a:r>
            <a:r>
              <a:rPr lang="en-US" sz="1600" b="1" dirty="0">
                <a:ea typeface="+mn-lt"/>
                <a:cs typeface="+mn-lt"/>
              </a:rPr>
              <a:t>intonation, stress, and rhythm</a:t>
            </a:r>
            <a:r>
              <a:rPr lang="en-US" sz="1600" dirty="0">
                <a:ea typeface="+mn-lt"/>
                <a:cs typeface="+mn-lt"/>
              </a:rPr>
              <a:t>.</a:t>
            </a:r>
            <a:endParaRPr lang="en-US" sz="1600" dirty="0"/>
          </a:p>
          <a:p>
            <a:r>
              <a:rPr lang="en-US" sz="1600" b="1" dirty="0">
                <a:ea typeface="+mn-lt"/>
                <a:cs typeface="+mn-lt"/>
              </a:rPr>
              <a:t>Example:</a:t>
            </a:r>
            <a:r>
              <a:rPr lang="en-US" sz="1600" dirty="0">
                <a:ea typeface="+mn-lt"/>
                <a:cs typeface="+mn-lt"/>
              </a:rPr>
              <a:t> </a:t>
            </a:r>
            <a:endParaRPr lang="en-US" sz="1600"/>
          </a:p>
          <a:p>
            <a:pPr lvl="1"/>
            <a:r>
              <a:rPr lang="en-US" sz="1600" i="1" dirty="0">
                <a:ea typeface="+mn-lt"/>
                <a:cs typeface="+mn-lt"/>
              </a:rPr>
              <a:t>"You're coming?"</a:t>
            </a:r>
            <a:r>
              <a:rPr lang="en-US" sz="1600" dirty="0">
                <a:ea typeface="+mn-lt"/>
                <a:cs typeface="+mn-lt"/>
              </a:rPr>
              <a:t> → </a:t>
            </a:r>
            <a:endParaRPr lang="en-US" sz="1600"/>
          </a:p>
          <a:p>
            <a:pPr lvl="2"/>
            <a:r>
              <a:rPr lang="en-US" dirty="0">
                <a:ea typeface="+mn-lt"/>
                <a:cs typeface="+mn-lt"/>
              </a:rPr>
              <a:t>Falling tone → statement ↘</a:t>
            </a:r>
            <a:endParaRPr lang="en-US"/>
          </a:p>
          <a:p>
            <a:pPr lvl="2"/>
            <a:r>
              <a:rPr lang="en-US" dirty="0">
                <a:ea typeface="+mn-lt"/>
                <a:cs typeface="+mn-lt"/>
              </a:rPr>
              <a:t>Rising tone → question ↗</a:t>
            </a:r>
            <a:endParaRPr lang="en-US" dirty="0"/>
          </a:p>
          <a:p>
            <a:endParaRPr lang="en-US" sz="1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C5569F1-3402-C47E-5B11-16DF196CAE50}"/>
              </a:ext>
            </a:extLst>
          </p:cNvPr>
          <p:cNvSpPr txBox="1">
            <a:spLocks/>
          </p:cNvSpPr>
          <p:nvPr/>
        </p:nvSpPr>
        <p:spPr>
          <a:xfrm>
            <a:off x="5864153" y="2219409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ea typeface="+mn-lt"/>
                <a:cs typeface="+mn-lt"/>
              </a:rPr>
              <a:t>3. Dialectal Variations:</a:t>
            </a:r>
            <a:endParaRPr lang="en-US" sz="1600" dirty="0"/>
          </a:p>
          <a:p>
            <a:r>
              <a:rPr lang="en-US" sz="1600" b="1" dirty="0">
                <a:ea typeface="+mn-lt"/>
                <a:cs typeface="+mn-lt"/>
              </a:rPr>
              <a:t>English: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i="1" dirty="0">
                <a:ea typeface="+mn-lt"/>
                <a:cs typeface="+mn-lt"/>
              </a:rPr>
              <a:t>Tomato</a:t>
            </a:r>
            <a:r>
              <a:rPr lang="en-US" sz="1600" dirty="0">
                <a:ea typeface="+mn-lt"/>
                <a:cs typeface="+mn-lt"/>
              </a:rPr>
              <a:t> → </a:t>
            </a:r>
            <a:r>
              <a:rPr lang="en-US" sz="1600" b="1" dirty="0">
                <a:ea typeface="+mn-lt"/>
                <a:cs typeface="+mn-lt"/>
              </a:rPr>
              <a:t>/</a:t>
            </a:r>
            <a:r>
              <a:rPr lang="en-US" sz="1600" b="1" dirty="0" err="1">
                <a:ea typeface="+mn-lt"/>
                <a:cs typeface="+mn-lt"/>
              </a:rPr>
              <a:t>təˈmɑ</a:t>
            </a:r>
            <a:r>
              <a:rPr lang="en-US" sz="1600" b="1" dirty="0">
                <a:ea typeface="+mn-lt"/>
                <a:cs typeface="+mn-lt"/>
              </a:rPr>
              <a:t>ː.</a:t>
            </a:r>
            <a:r>
              <a:rPr lang="en-US" sz="1600" b="1" dirty="0" err="1">
                <a:ea typeface="+mn-lt"/>
                <a:cs typeface="+mn-lt"/>
              </a:rPr>
              <a:t>təʊ</a:t>
            </a:r>
            <a:r>
              <a:rPr lang="en-US" sz="1600" b="1" dirty="0">
                <a:ea typeface="+mn-lt"/>
                <a:cs typeface="+mn-lt"/>
              </a:rPr>
              <a:t>/</a:t>
            </a:r>
            <a:r>
              <a:rPr lang="en-US" sz="1600" dirty="0">
                <a:ea typeface="+mn-lt"/>
                <a:cs typeface="+mn-lt"/>
              </a:rPr>
              <a:t> (UK) vs. </a:t>
            </a:r>
            <a:r>
              <a:rPr lang="en-US" sz="1600" b="1" dirty="0">
                <a:ea typeface="+mn-lt"/>
                <a:cs typeface="+mn-lt"/>
              </a:rPr>
              <a:t>/</a:t>
            </a:r>
            <a:r>
              <a:rPr lang="en-US" sz="1600" b="1" dirty="0" err="1">
                <a:ea typeface="+mn-lt"/>
                <a:cs typeface="+mn-lt"/>
              </a:rPr>
              <a:t>təˈmeɪ.toʊ</a:t>
            </a:r>
            <a:r>
              <a:rPr lang="en-US" sz="1600" b="1" dirty="0">
                <a:ea typeface="+mn-lt"/>
                <a:cs typeface="+mn-lt"/>
              </a:rPr>
              <a:t>/</a:t>
            </a:r>
            <a:r>
              <a:rPr lang="en-US" sz="1600" dirty="0">
                <a:ea typeface="+mn-lt"/>
                <a:cs typeface="+mn-lt"/>
              </a:rPr>
              <a:t> (US)</a:t>
            </a:r>
            <a:endParaRPr lang="en-US" sz="1600" dirty="0"/>
          </a:p>
          <a:p>
            <a:r>
              <a:rPr lang="en-US" sz="1600" b="1" dirty="0">
                <a:ea typeface="+mn-lt"/>
                <a:cs typeface="+mn-lt"/>
              </a:rPr>
              <a:t>Spanish: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i="1" dirty="0">
                <a:ea typeface="+mn-lt"/>
                <a:cs typeface="+mn-lt"/>
              </a:rPr>
              <a:t>Zapato</a:t>
            </a:r>
            <a:r>
              <a:rPr lang="en-US" sz="1600" dirty="0">
                <a:ea typeface="+mn-lt"/>
                <a:cs typeface="+mn-lt"/>
              </a:rPr>
              <a:t> → </a:t>
            </a:r>
            <a:r>
              <a:rPr lang="en-US" sz="1600" b="1" dirty="0">
                <a:ea typeface="+mn-lt"/>
                <a:cs typeface="+mn-lt"/>
              </a:rPr>
              <a:t>/</a:t>
            </a:r>
            <a:r>
              <a:rPr lang="en-US" sz="1600" b="1" err="1">
                <a:ea typeface="+mn-lt"/>
                <a:cs typeface="+mn-lt"/>
              </a:rPr>
              <a:t>θaˈpato</a:t>
            </a:r>
            <a:r>
              <a:rPr lang="en-US" sz="1600" b="1" dirty="0">
                <a:ea typeface="+mn-lt"/>
                <a:cs typeface="+mn-lt"/>
              </a:rPr>
              <a:t>/</a:t>
            </a:r>
            <a:r>
              <a:rPr lang="en-US" sz="1600" dirty="0">
                <a:ea typeface="+mn-lt"/>
                <a:cs typeface="+mn-lt"/>
              </a:rPr>
              <a:t> (Spain) vs. </a:t>
            </a:r>
            <a:r>
              <a:rPr lang="en-US" sz="1600" b="1" dirty="0">
                <a:ea typeface="+mn-lt"/>
                <a:cs typeface="+mn-lt"/>
              </a:rPr>
              <a:t>/</a:t>
            </a:r>
            <a:r>
              <a:rPr lang="en-US" sz="1600" b="1" err="1">
                <a:ea typeface="+mn-lt"/>
                <a:cs typeface="+mn-lt"/>
              </a:rPr>
              <a:t>saˈpato</a:t>
            </a:r>
            <a:r>
              <a:rPr lang="en-US" sz="1600" b="1" dirty="0">
                <a:ea typeface="+mn-lt"/>
                <a:cs typeface="+mn-lt"/>
              </a:rPr>
              <a:t>/</a:t>
            </a:r>
            <a:r>
              <a:rPr lang="en-US" sz="1600" dirty="0">
                <a:ea typeface="+mn-lt"/>
                <a:cs typeface="+mn-lt"/>
              </a:rPr>
              <a:t> (Latin America)</a:t>
            </a:r>
            <a:endParaRPr lang="en-US" sz="1600" dirty="0"/>
          </a:p>
          <a:p>
            <a:endParaRPr lang="en-US" sz="16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36AAB43-A6F3-9F20-A999-0B145DCAE768}"/>
              </a:ext>
            </a:extLst>
          </p:cNvPr>
          <p:cNvCxnSpPr/>
          <p:nvPr/>
        </p:nvCxnSpPr>
        <p:spPr>
          <a:xfrm>
            <a:off x="5742122" y="2216258"/>
            <a:ext cx="61993" cy="374283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0341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684BD-89AF-00B8-1676-98B99135C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>
                <a:ea typeface="+mj-lt"/>
                <a:cs typeface="+mj-lt"/>
              </a:rPr>
              <a:t>pplications of Phonetic  Transcription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428E6-B212-7D1B-682B-96117ED5F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 b="1" dirty="0">
                <a:ea typeface="+mn-lt"/>
                <a:cs typeface="+mn-lt"/>
              </a:rPr>
              <a:t>Linguistics and Language Teaching – AI tutors</a:t>
            </a:r>
            <a:endParaRPr lang="en-US" dirty="0"/>
          </a:p>
          <a:p>
            <a:pPr marL="342900" indent="-342900"/>
            <a:r>
              <a:rPr lang="en-US" b="1" dirty="0">
                <a:ea typeface="+mn-lt"/>
                <a:cs typeface="+mn-lt"/>
              </a:rPr>
              <a:t>Speech Therapy and Pathology – detect and treat Speech Disorders</a:t>
            </a:r>
            <a:endParaRPr lang="en-US" dirty="0"/>
          </a:p>
          <a:p>
            <a:pPr marL="342900" indent="-342900"/>
            <a:r>
              <a:rPr lang="en-US" b="1" dirty="0">
                <a:ea typeface="+mn-lt"/>
                <a:cs typeface="+mn-lt"/>
              </a:rPr>
              <a:t>Forensic Phonetics – Voice Patterns</a:t>
            </a:r>
            <a:endParaRPr lang="en-US" dirty="0"/>
          </a:p>
          <a:p>
            <a:pPr marL="342900" indent="-342900"/>
            <a:r>
              <a:rPr lang="en-US" b="1" dirty="0">
                <a:ea typeface="+mn-lt"/>
                <a:cs typeface="+mn-lt"/>
              </a:rPr>
              <a:t>Automatic Speech Recognition (ASR) Systems – Speech To Text</a:t>
            </a:r>
            <a:endParaRPr lang="en-US" dirty="0"/>
          </a:p>
          <a:p>
            <a:pPr marL="342900" indent="-342900"/>
            <a:r>
              <a:rPr lang="en-US" b="1" dirty="0">
                <a:ea typeface="+mn-lt"/>
                <a:cs typeface="+mn-lt"/>
              </a:rPr>
              <a:t>Real-World Examples and Case Studies – Siri, Alexa</a:t>
            </a:r>
            <a:endParaRPr lang="en-US" dirty="0"/>
          </a:p>
          <a:p>
            <a:pPr marL="342900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5490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F08DB-DD6C-26D4-751A-7193B7A27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-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173C7-5B98-DCA8-A711-81F910307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Transcribe the following words into </a:t>
            </a:r>
            <a:r>
              <a:rPr lang="en-US" b="1" dirty="0">
                <a:ea typeface="+mn-lt"/>
                <a:cs typeface="+mn-lt"/>
              </a:rPr>
              <a:t>IPA</a:t>
            </a:r>
            <a:r>
              <a:rPr lang="en-US" dirty="0">
                <a:ea typeface="+mn-lt"/>
                <a:cs typeface="+mn-lt"/>
              </a:rPr>
              <a:t>: 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1. Phone</a:t>
            </a:r>
            <a:r>
              <a:rPr lang="en-US" dirty="0">
                <a:ea typeface="+mn-lt"/>
                <a:cs typeface="+mn-lt"/>
              </a:rPr>
              <a:t> → /_____/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2. Ship</a:t>
            </a:r>
            <a:r>
              <a:rPr lang="en-US" dirty="0">
                <a:ea typeface="+mn-lt"/>
                <a:cs typeface="+mn-lt"/>
              </a:rPr>
              <a:t> → /_____/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3. Laugh</a:t>
            </a:r>
            <a:r>
              <a:rPr lang="en-US" dirty="0">
                <a:ea typeface="+mn-lt"/>
                <a:cs typeface="+mn-lt"/>
              </a:rPr>
              <a:t> → /_____/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4. Think</a:t>
            </a:r>
            <a:r>
              <a:rPr lang="en-US" dirty="0">
                <a:ea typeface="+mn-lt"/>
                <a:cs typeface="+mn-lt"/>
              </a:rPr>
              <a:t> → /_____/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962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5B72F-EE21-F23A-AF91-F7C8E39EB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phonetics in linguistics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76864-2AC1-87A2-2884-0400EDDB7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Easily recognize the sound each letter makes and how they must be pronounced when they are in combination.</a:t>
            </a:r>
            <a:endParaRPr lang="en-US" dirty="0"/>
          </a:p>
          <a:p>
            <a:r>
              <a:rPr lang="en-US" b="1" dirty="0"/>
              <a:t>Though</a:t>
            </a:r>
            <a:r>
              <a:rPr lang="en-US" dirty="0"/>
              <a:t> → /</a:t>
            </a:r>
            <a:r>
              <a:rPr lang="en-US" dirty="0" err="1"/>
              <a:t>ðoʊ</a:t>
            </a:r>
            <a:r>
              <a:rPr lang="en-US" dirty="0"/>
              <a:t>/ → The "</a:t>
            </a:r>
            <a:r>
              <a:rPr lang="en-US" dirty="0" err="1"/>
              <a:t>gh</a:t>
            </a:r>
            <a:r>
              <a:rPr lang="en-US" dirty="0"/>
              <a:t>" is silent, </a:t>
            </a:r>
          </a:p>
          <a:p>
            <a:r>
              <a:rPr lang="en-US" b="1" dirty="0"/>
              <a:t>Tough</a:t>
            </a:r>
            <a:r>
              <a:rPr lang="en-US" dirty="0"/>
              <a:t> → /</a:t>
            </a:r>
            <a:r>
              <a:rPr lang="en-US" err="1"/>
              <a:t>tʌf</a:t>
            </a:r>
            <a:r>
              <a:rPr lang="en-US" dirty="0"/>
              <a:t>/ → The "</a:t>
            </a:r>
            <a:r>
              <a:rPr lang="en-US" err="1"/>
              <a:t>gh</a:t>
            </a:r>
            <a:r>
              <a:rPr lang="en-US" dirty="0"/>
              <a:t>" makes an /f/ sound, </a:t>
            </a:r>
            <a:endParaRPr lang="en-US"/>
          </a:p>
          <a:p>
            <a:r>
              <a:rPr lang="en-US" b="1" dirty="0"/>
              <a:t>Ghost</a:t>
            </a:r>
            <a:r>
              <a:rPr lang="en-US" dirty="0"/>
              <a:t> → /</a:t>
            </a:r>
            <a:r>
              <a:rPr lang="en-US" dirty="0" err="1"/>
              <a:t>ɡoʊst</a:t>
            </a:r>
            <a:r>
              <a:rPr lang="en-US" dirty="0"/>
              <a:t>/ → The "</a:t>
            </a:r>
            <a:r>
              <a:rPr lang="en-US" dirty="0" err="1"/>
              <a:t>gh</a:t>
            </a:r>
            <a:r>
              <a:rPr lang="en-US" dirty="0"/>
              <a:t>" makes a /g/ sound.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191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54A9E-5252-E946-EFF7-4587DEA88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-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CAC57-7350-9174-B2E3-459B27BC2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Phone</a:t>
            </a:r>
            <a:r>
              <a:rPr lang="en-US" dirty="0">
                <a:ea typeface="+mn-lt"/>
                <a:cs typeface="+mn-lt"/>
              </a:rPr>
              <a:t> → /</a:t>
            </a:r>
            <a:r>
              <a:rPr lang="en-US" dirty="0" err="1">
                <a:ea typeface="+mn-lt"/>
                <a:cs typeface="+mn-lt"/>
              </a:rPr>
              <a:t>foʊn</a:t>
            </a:r>
            <a:r>
              <a:rPr lang="en-US" dirty="0">
                <a:ea typeface="+mn-lt"/>
                <a:cs typeface="+mn-lt"/>
              </a:rPr>
              <a:t>/</a:t>
            </a:r>
          </a:p>
          <a:p>
            <a:r>
              <a:rPr lang="en-US" b="1" dirty="0">
                <a:ea typeface="+mn-lt"/>
                <a:cs typeface="+mn-lt"/>
              </a:rPr>
              <a:t>Ship</a:t>
            </a:r>
            <a:r>
              <a:rPr lang="en-US" dirty="0">
                <a:ea typeface="+mn-lt"/>
                <a:cs typeface="+mn-lt"/>
              </a:rPr>
              <a:t> → /</a:t>
            </a:r>
            <a:r>
              <a:rPr lang="en-US" dirty="0" err="1">
                <a:ea typeface="+mn-lt"/>
                <a:cs typeface="+mn-lt"/>
              </a:rPr>
              <a:t>ʃɪp</a:t>
            </a:r>
            <a:r>
              <a:rPr lang="en-US" dirty="0">
                <a:ea typeface="+mn-lt"/>
                <a:cs typeface="+mn-lt"/>
              </a:rPr>
              <a:t>/</a:t>
            </a:r>
          </a:p>
          <a:p>
            <a:r>
              <a:rPr lang="en-US" b="1" dirty="0">
                <a:ea typeface="+mn-lt"/>
                <a:cs typeface="+mn-lt"/>
              </a:rPr>
              <a:t>Laugh</a:t>
            </a:r>
            <a:r>
              <a:rPr lang="en-US" dirty="0">
                <a:ea typeface="+mn-lt"/>
                <a:cs typeface="+mn-lt"/>
              </a:rPr>
              <a:t> → /</a:t>
            </a:r>
            <a:r>
              <a:rPr lang="en-US" dirty="0" err="1">
                <a:ea typeface="+mn-lt"/>
                <a:cs typeface="+mn-lt"/>
              </a:rPr>
              <a:t>læf</a:t>
            </a:r>
            <a:r>
              <a:rPr lang="en-US" dirty="0">
                <a:ea typeface="+mn-lt"/>
                <a:cs typeface="+mn-lt"/>
              </a:rPr>
              <a:t>/</a:t>
            </a:r>
          </a:p>
          <a:p>
            <a:r>
              <a:rPr lang="en-US" b="1" dirty="0">
                <a:ea typeface="+mn-lt"/>
                <a:cs typeface="+mn-lt"/>
              </a:rPr>
              <a:t>Think</a:t>
            </a:r>
            <a:r>
              <a:rPr lang="en-US" dirty="0">
                <a:ea typeface="+mn-lt"/>
                <a:cs typeface="+mn-lt"/>
              </a:rPr>
              <a:t> → /</a:t>
            </a:r>
            <a:r>
              <a:rPr lang="en-US" dirty="0" err="1">
                <a:ea typeface="+mn-lt"/>
                <a:cs typeface="+mn-lt"/>
              </a:rPr>
              <a:t>θɪŋk</a:t>
            </a:r>
            <a:r>
              <a:rPr lang="en-US" dirty="0">
                <a:ea typeface="+mn-lt"/>
                <a:cs typeface="+mn-lt"/>
              </a:rPr>
              <a:t>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1825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65CB1-B1BB-75D1-FA3B-35F9357FA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3ABF9-E702-F704-7E6E-B9EC5DF25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Phonetic transcription</a:t>
            </a:r>
            <a:r>
              <a:rPr lang="en-US" dirty="0">
                <a:ea typeface="+mn-lt"/>
                <a:cs typeface="+mn-lt"/>
              </a:rPr>
              <a:t> accurately represents speech sounds, aiding in </a:t>
            </a:r>
            <a:r>
              <a:rPr lang="en-US" b="1" dirty="0">
                <a:ea typeface="+mn-lt"/>
                <a:cs typeface="+mn-lt"/>
              </a:rPr>
              <a:t>linguistics and technology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Powers </a:t>
            </a:r>
            <a:r>
              <a:rPr lang="en-US" b="1" dirty="0">
                <a:ea typeface="+mn-lt"/>
                <a:cs typeface="+mn-lt"/>
              </a:rPr>
              <a:t>speech-to-text models</a:t>
            </a:r>
            <a:r>
              <a:rPr lang="en-US" dirty="0">
                <a:ea typeface="+mn-lt"/>
                <a:cs typeface="+mn-lt"/>
              </a:rPr>
              <a:t> and </a:t>
            </a:r>
            <a:r>
              <a:rPr lang="en-US" b="1" dirty="0">
                <a:ea typeface="+mn-lt"/>
                <a:cs typeface="+mn-lt"/>
              </a:rPr>
              <a:t>TTS systems</a:t>
            </a:r>
            <a:r>
              <a:rPr lang="en-US" dirty="0">
                <a:ea typeface="+mn-lt"/>
                <a:cs typeface="+mn-lt"/>
              </a:rPr>
              <a:t> by improving pronunciation accuracy.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Despite challenges with </a:t>
            </a:r>
            <a:r>
              <a:rPr lang="en-US" b="1" dirty="0">
                <a:ea typeface="+mn-lt"/>
                <a:cs typeface="+mn-lt"/>
              </a:rPr>
              <a:t>accents and intonation</a:t>
            </a:r>
            <a:r>
              <a:rPr lang="en-US" dirty="0">
                <a:ea typeface="+mn-lt"/>
                <a:cs typeface="+mn-lt"/>
              </a:rPr>
              <a:t>, it remains vital for </a:t>
            </a:r>
            <a:r>
              <a:rPr lang="en-US" b="1" dirty="0">
                <a:ea typeface="+mn-lt"/>
                <a:cs typeface="+mn-lt"/>
              </a:rPr>
              <a:t>speech analysis and communication tech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7131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CBBDC-828D-F1B4-BBD9-9463B147C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29325-8395-CD9B-550A-A1A8C71B1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IPA : </a:t>
            </a:r>
            <a:r>
              <a:rPr lang="en-US" dirty="0">
                <a:ea typeface="+mn-lt"/>
                <a:cs typeface="+mn-lt"/>
                <a:hlinkClick r:id="rId2"/>
              </a:rPr>
              <a:t>https://www.internationalphoneticalphabet.org/</a:t>
            </a:r>
          </a:p>
          <a:p>
            <a:r>
              <a:rPr lang="en-US" dirty="0"/>
              <a:t>Phonetics : </a:t>
            </a:r>
            <a:r>
              <a:rPr lang="en-US" dirty="0">
                <a:ea typeface="+mn-lt"/>
                <a:cs typeface="+mn-lt"/>
                <a:hlinkClick r:id="rId3"/>
              </a:rPr>
              <a:t>https://en.wikipedia.org/wiki/Phonetics</a:t>
            </a:r>
          </a:p>
          <a:p>
            <a:r>
              <a:rPr lang="en-US" dirty="0"/>
              <a:t>Book : </a:t>
            </a:r>
            <a:r>
              <a:rPr lang="en-US" dirty="0">
                <a:ea typeface="+mn-lt"/>
                <a:cs typeface="+mn-lt"/>
              </a:rPr>
              <a:t>Phonetics – Transcription, Production, Acoustics and Perception - Henning </a:t>
            </a:r>
            <a:r>
              <a:rPr lang="en-US" dirty="0" err="1">
                <a:ea typeface="+mn-lt"/>
                <a:cs typeface="+mn-lt"/>
              </a:rPr>
              <a:t>reetz</a:t>
            </a:r>
            <a:r>
              <a:rPr lang="en-US" dirty="0">
                <a:ea typeface="+mn-lt"/>
                <a:cs typeface="+mn-lt"/>
              </a:rPr>
              <a:t> and Allard </a:t>
            </a:r>
            <a:r>
              <a:rPr lang="en-US" dirty="0" err="1">
                <a:ea typeface="+mn-lt"/>
                <a:cs typeface="+mn-lt"/>
              </a:rPr>
              <a:t>Jongman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29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EBA20-0AB4-A690-3CC2-F28F00B59B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0E9C1-0883-9B1B-F8D0-CEAFE5061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phonetics in linguistics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F63D3-3F25-73D6-C0B5-FC7AB1BD1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Guides the learner in </a:t>
            </a:r>
            <a:r>
              <a:rPr lang="en-US" b="1" dirty="0">
                <a:ea typeface="+mn-lt"/>
                <a:cs typeface="+mn-lt"/>
              </a:rPr>
              <a:t>decoding the sound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Example:</a:t>
            </a:r>
            <a:r>
              <a:rPr lang="en-US" dirty="0">
                <a:ea typeface="+mn-lt"/>
                <a:cs typeface="+mn-lt"/>
              </a:rPr>
              <a:t> The word "knife" → /</a:t>
            </a:r>
            <a:r>
              <a:rPr lang="en-US" dirty="0" err="1">
                <a:ea typeface="+mn-lt"/>
                <a:cs typeface="+mn-lt"/>
              </a:rPr>
              <a:t>naɪf</a:t>
            </a:r>
            <a:r>
              <a:rPr lang="en-US" dirty="0">
                <a:ea typeface="+mn-lt"/>
                <a:cs typeface="+mn-lt"/>
              </a:rPr>
              <a:t>/</a:t>
            </a:r>
          </a:p>
          <a:p>
            <a:r>
              <a:rPr lang="en-US" dirty="0">
                <a:ea typeface="+mn-lt"/>
                <a:cs typeface="+mn-lt"/>
              </a:rPr>
              <a:t>Although the letter "k" is silent, phonetic transcription helps learners recognize that only the /n/ sound is pronounced at the beginning.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142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7FF1DB-EDF2-1305-647C-4A725E8F49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1C720-6BC7-4943-3264-1CB712332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phonetics in linguistics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25D61-F123-0774-4181-5076A1856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Helps them to know how a word must be </a:t>
            </a:r>
            <a:r>
              <a:rPr lang="en-US" b="1" dirty="0">
                <a:ea typeface="+mn-lt"/>
                <a:cs typeface="+mn-lt"/>
              </a:rPr>
              <a:t>spelt </a:t>
            </a:r>
            <a:r>
              <a:rPr lang="en-US" dirty="0">
                <a:ea typeface="+mn-lt"/>
                <a:cs typeface="+mn-lt"/>
              </a:rPr>
              <a:t>out while writing.</a:t>
            </a:r>
            <a:endParaRPr lang="en-US"/>
          </a:p>
          <a:p>
            <a:r>
              <a:rPr lang="en-US" b="1" dirty="0">
                <a:ea typeface="+mn-lt"/>
                <a:cs typeface="+mn-lt"/>
              </a:rPr>
              <a:t>Example:</a:t>
            </a:r>
            <a:r>
              <a:rPr lang="en-US" dirty="0">
                <a:ea typeface="+mn-lt"/>
                <a:cs typeface="+mn-lt"/>
              </a:rPr>
              <a:t> The word "receive" → /</a:t>
            </a:r>
            <a:r>
              <a:rPr lang="en-US" dirty="0" err="1">
                <a:ea typeface="+mn-lt"/>
                <a:cs typeface="+mn-lt"/>
              </a:rPr>
              <a:t>rɪˈsiːv</a:t>
            </a:r>
            <a:r>
              <a:rPr lang="en-US" dirty="0">
                <a:ea typeface="+mn-lt"/>
                <a:cs typeface="+mn-lt"/>
              </a:rPr>
              <a:t>/</a:t>
            </a:r>
          </a:p>
          <a:p>
            <a:r>
              <a:rPr lang="en-US" dirty="0">
                <a:ea typeface="+mn-lt"/>
                <a:cs typeface="+mn-lt"/>
              </a:rPr>
              <a:t>The /</a:t>
            </a:r>
            <a:r>
              <a:rPr lang="en-US" dirty="0" err="1">
                <a:ea typeface="+mn-lt"/>
                <a:cs typeface="+mn-lt"/>
              </a:rPr>
              <a:t>rɪ</a:t>
            </a:r>
            <a:r>
              <a:rPr lang="en-US" dirty="0">
                <a:ea typeface="+mn-lt"/>
                <a:cs typeface="+mn-lt"/>
              </a:rPr>
              <a:t>/ sound indicates the spelling with "re" at the beginning, while the /</a:t>
            </a:r>
            <a:r>
              <a:rPr lang="en-US" dirty="0" err="1">
                <a:ea typeface="+mn-lt"/>
                <a:cs typeface="+mn-lt"/>
              </a:rPr>
              <a:t>iːv</a:t>
            </a:r>
            <a:r>
              <a:rPr lang="en-US" dirty="0">
                <a:ea typeface="+mn-lt"/>
                <a:cs typeface="+mn-lt"/>
              </a:rPr>
              <a:t>/ sound guides the learner to use "</a:t>
            </a:r>
            <a:r>
              <a:rPr lang="en-US" dirty="0" err="1">
                <a:ea typeface="+mn-lt"/>
                <a:cs typeface="+mn-lt"/>
              </a:rPr>
              <a:t>ie</a:t>
            </a:r>
            <a:r>
              <a:rPr lang="en-US" dirty="0">
                <a:ea typeface="+mn-lt"/>
                <a:cs typeface="+mn-lt"/>
              </a:rPr>
              <a:t>" instead of "</a:t>
            </a:r>
            <a:r>
              <a:rPr lang="en-US" dirty="0" err="1">
                <a:ea typeface="+mn-lt"/>
                <a:cs typeface="+mn-lt"/>
              </a:rPr>
              <a:t>ei</a:t>
            </a:r>
            <a:r>
              <a:rPr lang="en-US" dirty="0">
                <a:ea typeface="+mn-lt"/>
                <a:cs typeface="+mn-lt"/>
              </a:rPr>
              <a:t>" in the middle, reinforcing correct spelling patterns.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749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DEC704-A020-E824-6812-299630E64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399"/>
            <a:ext cx="5239272" cy="1621147"/>
          </a:xfrm>
        </p:spPr>
        <p:txBody>
          <a:bodyPr>
            <a:normAutofit/>
          </a:bodyPr>
          <a:lstStyle/>
          <a:p>
            <a:r>
              <a:rPr lang="en-US"/>
              <a:t>Basics of speech sounds</a:t>
            </a:r>
          </a:p>
        </p:txBody>
      </p:sp>
      <p:cxnSp>
        <p:nvCxnSpPr>
          <p:cNvPr id="30" name="Straight Connector 1">
            <a:extLst>
              <a:ext uri="{FF2B5EF4-FFF2-40B4-BE49-F238E27FC236}">
                <a16:creationId xmlns:a16="http://schemas.microsoft.com/office/drawing/2014/main" id="{7D3DF08D-8EDA-0FB3-59D9-B692F2ADD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diagram of the human body&#10;&#10;AI-generated content may be incorrect.">
            <a:extLst>
              <a:ext uri="{FF2B5EF4-FFF2-40B4-BE49-F238E27FC236}">
                <a16:creationId xmlns:a16="http://schemas.microsoft.com/office/drawing/2014/main" id="{83AC281A-B92A-8FF8-8429-1059C0509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672" y="2758674"/>
            <a:ext cx="5138688" cy="340437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2D9F5-2743-8E41-4448-2B415FC92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6176" y="914399"/>
            <a:ext cx="5138688" cy="524865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b="1">
                <a:ea typeface="+mn-lt"/>
                <a:cs typeface="+mn-lt"/>
              </a:rPr>
              <a:t>Articulatory Phonetics:</a:t>
            </a:r>
            <a:r>
              <a:rPr lang="en-US" sz="1600">
                <a:ea typeface="+mn-lt"/>
                <a:cs typeface="+mn-lt"/>
              </a:rPr>
              <a:t> How Speech Sounds are Produced</a:t>
            </a:r>
            <a:endParaRPr lang="en-US" sz="1600"/>
          </a:p>
          <a:p>
            <a:pPr>
              <a:lnSpc>
                <a:spcPct val="100000"/>
              </a:lnSpc>
            </a:pPr>
            <a:r>
              <a:rPr lang="en-US" sz="1600">
                <a:ea typeface="+mn-lt"/>
                <a:cs typeface="+mn-lt"/>
              </a:rPr>
              <a:t>How speech organs (lips, tongue, vocal cords, etc.) produce sounds.</a:t>
            </a:r>
            <a:endParaRPr lang="en-US" sz="1600"/>
          </a:p>
          <a:p>
            <a:pPr marL="0" indent="0">
              <a:lnSpc>
                <a:spcPct val="100000"/>
              </a:lnSpc>
              <a:buNone/>
            </a:pPr>
            <a:r>
              <a:rPr lang="en-US" sz="1600">
                <a:ea typeface="+mn-lt"/>
                <a:cs typeface="+mn-lt"/>
              </a:rPr>
              <a:t>Key Articulators Involved:</a:t>
            </a:r>
            <a:endParaRPr lang="en-US" sz="1600"/>
          </a:p>
          <a:p>
            <a:pPr>
              <a:lnSpc>
                <a:spcPct val="100000"/>
              </a:lnSpc>
            </a:pPr>
            <a:r>
              <a:rPr lang="en-US" sz="1600" b="1">
                <a:ea typeface="+mn-lt"/>
                <a:cs typeface="+mn-lt"/>
              </a:rPr>
              <a:t>Lips:</a:t>
            </a:r>
            <a:r>
              <a:rPr lang="en-US" sz="1600">
                <a:ea typeface="+mn-lt"/>
                <a:cs typeface="+mn-lt"/>
              </a:rPr>
              <a:t> Used for bilabial sounds (e.g., /p/, /b/)</a:t>
            </a:r>
            <a:endParaRPr lang="en-US" sz="1600"/>
          </a:p>
          <a:p>
            <a:pPr>
              <a:lnSpc>
                <a:spcPct val="100000"/>
              </a:lnSpc>
            </a:pPr>
            <a:r>
              <a:rPr lang="en-US" sz="1600" b="1">
                <a:ea typeface="+mn-lt"/>
                <a:cs typeface="+mn-lt"/>
              </a:rPr>
              <a:t>Tongue:</a:t>
            </a:r>
            <a:r>
              <a:rPr lang="en-US" sz="1600">
                <a:ea typeface="+mn-lt"/>
                <a:cs typeface="+mn-lt"/>
              </a:rPr>
              <a:t> Shapes the airflow to produce different sounds</a:t>
            </a:r>
            <a:endParaRPr lang="en-US" sz="1600"/>
          </a:p>
          <a:p>
            <a:pPr>
              <a:lnSpc>
                <a:spcPct val="100000"/>
              </a:lnSpc>
            </a:pPr>
            <a:r>
              <a:rPr lang="en-US" sz="1600" b="1">
                <a:ea typeface="+mn-lt"/>
                <a:cs typeface="+mn-lt"/>
              </a:rPr>
              <a:t>Vocal cords: </a:t>
            </a:r>
            <a:r>
              <a:rPr lang="en-US" sz="1600">
                <a:ea typeface="+mn-lt"/>
                <a:cs typeface="+mn-lt"/>
              </a:rPr>
              <a:t>Vibrate to produce voiced sounds (e.g., /z/) or remain open for voiceless sounds (e.g., /s/)</a:t>
            </a:r>
            <a:endParaRPr lang="en-US" sz="1600"/>
          </a:p>
          <a:p>
            <a:pPr>
              <a:lnSpc>
                <a:spcPct val="100000"/>
              </a:lnSpc>
            </a:pPr>
            <a:r>
              <a:rPr lang="en-US" sz="1600" b="1">
                <a:ea typeface="+mn-lt"/>
                <a:cs typeface="+mn-lt"/>
              </a:rPr>
              <a:t>Glottis:</a:t>
            </a:r>
            <a:r>
              <a:rPr lang="en-US" sz="1600">
                <a:ea typeface="+mn-lt"/>
                <a:cs typeface="+mn-lt"/>
              </a:rPr>
              <a:t> Space between the vocal cords, involved in glottal sounds (e.g., /h/)</a:t>
            </a:r>
            <a:endParaRPr lang="en-US" sz="1600"/>
          </a:p>
          <a:p>
            <a:pPr marL="0" indent="0">
              <a:lnSpc>
                <a:spcPct val="100000"/>
              </a:lnSpc>
              <a:buNone/>
            </a:pPr>
            <a:r>
              <a:rPr lang="en-US" sz="1600">
                <a:ea typeface="+mn-lt"/>
                <a:cs typeface="+mn-lt"/>
              </a:rPr>
              <a:t>Examples:</a:t>
            </a:r>
            <a:endParaRPr lang="en-US" sz="1600"/>
          </a:p>
          <a:p>
            <a:pPr>
              <a:lnSpc>
                <a:spcPct val="100000"/>
              </a:lnSpc>
            </a:pPr>
            <a:r>
              <a:rPr lang="en-US" sz="1600">
                <a:ea typeface="+mn-lt"/>
                <a:cs typeface="+mn-lt"/>
              </a:rPr>
              <a:t>/t/ → produced by the tongue touching the alveolar ridge</a:t>
            </a:r>
            <a:endParaRPr lang="en-US" sz="1600"/>
          </a:p>
          <a:p>
            <a:pPr>
              <a:lnSpc>
                <a:spcPct val="100000"/>
              </a:lnSpc>
            </a:pPr>
            <a:r>
              <a:rPr lang="en-US" sz="1600">
                <a:ea typeface="+mn-lt"/>
                <a:cs typeface="+mn-lt"/>
              </a:rPr>
              <a:t>/m/ → produced by closing both lips (bilabial)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4149959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F599AE-ACE8-CEA8-377F-06BE87A424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F6C054AB-5AB7-14D0-FD9C-9B701BF0D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6F1461-3DD6-1CF4-8A0E-9F06978A8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399"/>
            <a:ext cx="5239272" cy="1621147"/>
          </a:xfrm>
        </p:spPr>
        <p:txBody>
          <a:bodyPr>
            <a:normAutofit/>
          </a:bodyPr>
          <a:lstStyle/>
          <a:p>
            <a:r>
              <a:rPr lang="en-US"/>
              <a:t>Basics of speech sounds</a:t>
            </a:r>
          </a:p>
        </p:txBody>
      </p:sp>
      <p:cxnSp>
        <p:nvCxnSpPr>
          <p:cNvPr id="30" name="Straight Connector 1">
            <a:extLst>
              <a:ext uri="{FF2B5EF4-FFF2-40B4-BE49-F238E27FC236}">
                <a16:creationId xmlns:a16="http://schemas.microsoft.com/office/drawing/2014/main" id="{E94960E1-DF52-BC99-A505-17D60D9B5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02463-1A73-7955-2015-4D7AD04F4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6176" y="914399"/>
            <a:ext cx="5580580" cy="571360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None/>
            </a:pPr>
            <a:r>
              <a:rPr lang="en-US" sz="1800" b="1" dirty="0"/>
              <a:t>Acoustic Phonetics: How Sounds Travel Through Air</a:t>
            </a:r>
            <a:endParaRPr lang="en-US" sz="1800" dirty="0" err="1"/>
          </a:p>
          <a:p>
            <a:pPr>
              <a:buFont typeface="Arial"/>
            </a:pPr>
            <a:r>
              <a:rPr lang="en-US" sz="1700" dirty="0">
                <a:ea typeface="+mn-lt"/>
                <a:cs typeface="+mn-lt"/>
              </a:rPr>
              <a:t>Studies the </a:t>
            </a:r>
            <a:r>
              <a:rPr lang="en-US" sz="1700" b="1" dirty="0">
                <a:ea typeface="+mn-lt"/>
                <a:cs typeface="+mn-lt"/>
              </a:rPr>
              <a:t>physical properties </a:t>
            </a:r>
            <a:r>
              <a:rPr lang="en-US" sz="1700" dirty="0">
                <a:ea typeface="+mn-lt"/>
                <a:cs typeface="+mn-lt"/>
              </a:rPr>
              <a:t>of speech sounds as they travel through air.</a:t>
            </a:r>
          </a:p>
          <a:p>
            <a:pPr>
              <a:buFont typeface="Arial"/>
              <a:buChar char="•"/>
            </a:pPr>
            <a:r>
              <a:rPr lang="en-US" sz="1700" b="1" dirty="0">
                <a:ea typeface="+mn-lt"/>
                <a:cs typeface="+mn-lt"/>
              </a:rPr>
              <a:t>Key Properties:</a:t>
            </a:r>
            <a:r>
              <a:rPr lang="en-US" sz="1700" dirty="0">
                <a:ea typeface="+mn-lt"/>
                <a:cs typeface="+mn-lt"/>
              </a:rPr>
              <a:t> </a:t>
            </a:r>
            <a:endParaRPr lang="en-US" sz="1700"/>
          </a:p>
          <a:p>
            <a:pPr marL="971550" lvl="1" indent="-285750">
              <a:buFont typeface="Arial"/>
            </a:pPr>
            <a:r>
              <a:rPr lang="en-US" sz="1700" b="1" dirty="0">
                <a:ea typeface="+mn-lt"/>
                <a:cs typeface="+mn-lt"/>
              </a:rPr>
              <a:t>Frequency:</a:t>
            </a:r>
            <a:r>
              <a:rPr lang="en-US" sz="1700" dirty="0">
                <a:ea typeface="+mn-lt"/>
                <a:cs typeface="+mn-lt"/>
              </a:rPr>
              <a:t> The pitch of the sound (measured in Hz)</a:t>
            </a:r>
            <a:endParaRPr lang="en-US" sz="1700"/>
          </a:p>
          <a:p>
            <a:pPr marL="971550" lvl="1" indent="-285750">
              <a:buFont typeface="Arial"/>
            </a:pPr>
            <a:r>
              <a:rPr lang="en-US" sz="1700" b="1" dirty="0">
                <a:ea typeface="+mn-lt"/>
                <a:cs typeface="+mn-lt"/>
              </a:rPr>
              <a:t>Amplitude:</a:t>
            </a:r>
            <a:r>
              <a:rPr lang="en-US" sz="1700" dirty="0">
                <a:ea typeface="+mn-lt"/>
                <a:cs typeface="+mn-lt"/>
              </a:rPr>
              <a:t> The loudness of the sound</a:t>
            </a:r>
            <a:endParaRPr lang="en-US" sz="1700"/>
          </a:p>
          <a:p>
            <a:pPr marL="971550" lvl="1" indent="-285750">
              <a:buFont typeface="Arial"/>
            </a:pPr>
            <a:r>
              <a:rPr lang="en-US" sz="1700" b="1" dirty="0">
                <a:ea typeface="+mn-lt"/>
                <a:cs typeface="+mn-lt"/>
              </a:rPr>
              <a:t>Duration:</a:t>
            </a:r>
            <a:r>
              <a:rPr lang="en-US" sz="1700" dirty="0">
                <a:ea typeface="+mn-lt"/>
                <a:cs typeface="+mn-lt"/>
              </a:rPr>
              <a:t> The length of time a sound is produced</a:t>
            </a:r>
            <a:endParaRPr lang="en-US" sz="1700"/>
          </a:p>
          <a:p>
            <a:pPr>
              <a:buFont typeface="Arial"/>
            </a:pPr>
            <a:r>
              <a:rPr lang="en-US" sz="1700" b="1" dirty="0">
                <a:ea typeface="+mn-lt"/>
                <a:cs typeface="+mn-lt"/>
              </a:rPr>
              <a:t>Waveforms and Spectrograms:</a:t>
            </a:r>
            <a:r>
              <a:rPr lang="en-US" sz="1700" dirty="0">
                <a:ea typeface="+mn-lt"/>
                <a:cs typeface="+mn-lt"/>
              </a:rPr>
              <a:t> </a:t>
            </a:r>
          </a:p>
          <a:p>
            <a:pPr marL="971550" lvl="1" indent="-285750">
              <a:buFont typeface="Arial"/>
            </a:pPr>
            <a:r>
              <a:rPr lang="en-US" sz="1700" b="1" dirty="0">
                <a:ea typeface="+mn-lt"/>
                <a:cs typeface="+mn-lt"/>
              </a:rPr>
              <a:t>Waveform:</a:t>
            </a:r>
            <a:r>
              <a:rPr lang="en-US" sz="1700" dirty="0">
                <a:ea typeface="+mn-lt"/>
                <a:cs typeface="+mn-lt"/>
              </a:rPr>
              <a:t> Shows variations in amplitude over time</a:t>
            </a:r>
            <a:endParaRPr lang="en-US" sz="1700"/>
          </a:p>
          <a:p>
            <a:pPr marL="971550" lvl="1" indent="-285750">
              <a:buFont typeface="Arial"/>
            </a:pPr>
            <a:r>
              <a:rPr lang="en-US" sz="1700" b="1" dirty="0">
                <a:ea typeface="+mn-lt"/>
                <a:cs typeface="+mn-lt"/>
              </a:rPr>
              <a:t>Spectrogram:</a:t>
            </a:r>
            <a:r>
              <a:rPr lang="en-US" sz="1700" dirty="0">
                <a:ea typeface="+mn-lt"/>
                <a:cs typeface="+mn-lt"/>
              </a:rPr>
              <a:t> Displays frequency, intensity, and time</a:t>
            </a:r>
            <a:endParaRPr lang="en-US" sz="1700"/>
          </a:p>
          <a:p>
            <a:pPr>
              <a:buFont typeface="Arial"/>
              <a:buChar char="•"/>
            </a:pPr>
            <a:r>
              <a:rPr lang="en-US" sz="1700" b="1" dirty="0">
                <a:ea typeface="+mn-lt"/>
                <a:cs typeface="+mn-lt"/>
              </a:rPr>
              <a:t>Examples:</a:t>
            </a:r>
            <a:r>
              <a:rPr lang="en-US" sz="1700" dirty="0">
                <a:ea typeface="+mn-lt"/>
                <a:cs typeface="+mn-lt"/>
              </a:rPr>
              <a:t> </a:t>
            </a:r>
            <a:endParaRPr lang="en-US" sz="1700"/>
          </a:p>
          <a:p>
            <a:pPr marL="971550" lvl="1" indent="-285750">
              <a:buFont typeface="Arial"/>
            </a:pPr>
            <a:r>
              <a:rPr lang="en-US" sz="1700" b="1" dirty="0">
                <a:ea typeface="+mn-lt"/>
                <a:cs typeface="+mn-lt"/>
              </a:rPr>
              <a:t>Vowels</a:t>
            </a:r>
            <a:r>
              <a:rPr lang="en-US" sz="1700" dirty="0">
                <a:ea typeface="+mn-lt"/>
                <a:cs typeface="+mn-lt"/>
              </a:rPr>
              <a:t> → have clear formant patterns on spectrograms</a:t>
            </a:r>
            <a:endParaRPr lang="en-US" sz="1700"/>
          </a:p>
          <a:p>
            <a:pPr marL="971550" lvl="1" indent="-285750">
              <a:buFont typeface="Arial"/>
            </a:pPr>
            <a:r>
              <a:rPr lang="en-US" sz="1700" b="1" dirty="0">
                <a:ea typeface="+mn-lt"/>
                <a:cs typeface="+mn-lt"/>
              </a:rPr>
              <a:t>Consonants</a:t>
            </a:r>
            <a:r>
              <a:rPr lang="en-US" sz="1700" dirty="0">
                <a:ea typeface="+mn-lt"/>
                <a:cs typeface="+mn-lt"/>
              </a:rPr>
              <a:t> → display abrupt changes in waveform</a:t>
            </a:r>
            <a:endParaRPr lang="en-US" sz="1700" dirty="0"/>
          </a:p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pic>
        <p:nvPicPr>
          <p:cNvPr id="6" name="Picture 5" descr="A close-up of a graph&#10;&#10;AI-generated content may be incorrect.">
            <a:extLst>
              <a:ext uri="{FF2B5EF4-FFF2-40B4-BE49-F238E27FC236}">
                <a16:creationId xmlns:a16="http://schemas.microsoft.com/office/drawing/2014/main" id="{7C267DBE-DBC0-D1C3-B3A6-C7619F5ACF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36"/>
          <a:stretch/>
        </p:blipFill>
        <p:spPr>
          <a:xfrm>
            <a:off x="431031" y="2528109"/>
            <a:ext cx="5788121" cy="325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679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CD20EF-8BE9-202F-7FD2-3B316A2220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003CAB-2D36-7A6C-98E1-F4235A025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399"/>
            <a:ext cx="5239272" cy="1621147"/>
          </a:xfrm>
        </p:spPr>
        <p:txBody>
          <a:bodyPr>
            <a:normAutofit/>
          </a:bodyPr>
          <a:lstStyle/>
          <a:p>
            <a:r>
              <a:rPr lang="en-US"/>
              <a:t>Basics of speech sounds</a:t>
            </a:r>
          </a:p>
        </p:txBody>
      </p:sp>
      <p:cxnSp>
        <p:nvCxnSpPr>
          <p:cNvPr id="42" name="Straight Connector 1">
            <a:extLst>
              <a:ext uri="{FF2B5EF4-FFF2-40B4-BE49-F238E27FC236}">
                <a16:creationId xmlns:a16="http://schemas.microsoft.com/office/drawing/2014/main" id="{7D3DF08D-8EDA-0FB3-59D9-B692F2ADD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Human ear - Hearing, Anatomy, Physiology | Britannica">
            <a:extLst>
              <a:ext uri="{FF2B5EF4-FFF2-40B4-BE49-F238E27FC236}">
                <a16:creationId xmlns:a16="http://schemas.microsoft.com/office/drawing/2014/main" id="{AB09D808-F152-CC31-8C2C-796AACB0AEF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467" r="344" b="124"/>
          <a:stretch/>
        </p:blipFill>
        <p:spPr>
          <a:xfrm>
            <a:off x="519884" y="2533523"/>
            <a:ext cx="5604331" cy="324100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D8B91-D1F3-E84A-4F38-E315E0F23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6176" y="914399"/>
            <a:ext cx="5662079" cy="581823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500" b="1" dirty="0"/>
              <a:t>Auditory Phonetics: How Sounds are Perceived</a:t>
            </a:r>
            <a:endParaRPr lang="en-US" sz="1500"/>
          </a:p>
          <a:p>
            <a:pPr>
              <a:lnSpc>
                <a:spcPct val="100000"/>
              </a:lnSpc>
              <a:buFont typeface="Arial"/>
            </a:pPr>
            <a:r>
              <a:rPr lang="en-US" sz="1500" b="1" dirty="0">
                <a:ea typeface="+mn-lt"/>
                <a:cs typeface="+mn-lt"/>
              </a:rPr>
              <a:t>Definition:</a:t>
            </a:r>
            <a:r>
              <a:rPr lang="en-US" sz="1500" dirty="0">
                <a:ea typeface="+mn-lt"/>
                <a:cs typeface="+mn-lt"/>
              </a:rPr>
              <a:t> It focuses on how the human ear and brain perceive and interpret speech sounds.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500" b="1" dirty="0">
                <a:ea typeface="+mn-lt"/>
                <a:cs typeface="+mn-lt"/>
              </a:rPr>
              <a:t>Hearing Process:</a:t>
            </a:r>
            <a:r>
              <a:rPr lang="en-US" sz="1500" dirty="0">
                <a:ea typeface="+mn-lt"/>
                <a:cs typeface="+mn-lt"/>
              </a:rPr>
              <a:t> </a:t>
            </a:r>
          </a:p>
          <a:p>
            <a:pPr marL="971550" lvl="1" indent="-285750">
              <a:lnSpc>
                <a:spcPct val="100000"/>
              </a:lnSpc>
              <a:buFont typeface="Arial"/>
            </a:pPr>
            <a:r>
              <a:rPr lang="en-US" sz="1500" dirty="0">
                <a:ea typeface="+mn-lt"/>
                <a:cs typeface="+mn-lt"/>
              </a:rPr>
              <a:t>Sound waves enter the </a:t>
            </a:r>
            <a:r>
              <a:rPr lang="en-US" sz="1500" b="1" dirty="0">
                <a:ea typeface="+mn-lt"/>
                <a:cs typeface="+mn-lt"/>
              </a:rPr>
              <a:t>ear canal</a:t>
            </a:r>
            <a:r>
              <a:rPr lang="en-US" sz="1500" dirty="0">
                <a:ea typeface="+mn-lt"/>
                <a:cs typeface="+mn-lt"/>
              </a:rPr>
              <a:t> → vibrate the </a:t>
            </a:r>
            <a:r>
              <a:rPr lang="en-US" sz="1500" b="1" dirty="0">
                <a:ea typeface="+mn-lt"/>
                <a:cs typeface="+mn-lt"/>
              </a:rPr>
              <a:t>eardrum</a:t>
            </a:r>
            <a:r>
              <a:rPr lang="en-US" sz="1500" dirty="0">
                <a:ea typeface="+mn-lt"/>
                <a:cs typeface="+mn-lt"/>
              </a:rPr>
              <a:t> → transmitted through the </a:t>
            </a:r>
            <a:r>
              <a:rPr lang="en-US" sz="1500" b="1" dirty="0">
                <a:ea typeface="+mn-lt"/>
                <a:cs typeface="+mn-lt"/>
              </a:rPr>
              <a:t>ossicles</a:t>
            </a:r>
            <a:r>
              <a:rPr lang="en-US" sz="1500" dirty="0">
                <a:ea typeface="+mn-lt"/>
                <a:cs typeface="+mn-lt"/>
              </a:rPr>
              <a:t> → converted into electrical signals in the </a:t>
            </a:r>
            <a:r>
              <a:rPr lang="en-US" sz="1500" b="1" dirty="0">
                <a:ea typeface="+mn-lt"/>
                <a:cs typeface="+mn-lt"/>
              </a:rPr>
              <a:t>cochlea</a:t>
            </a:r>
            <a:r>
              <a:rPr lang="en-US" sz="1500" dirty="0">
                <a:ea typeface="+mn-lt"/>
                <a:cs typeface="+mn-lt"/>
              </a:rPr>
              <a:t> → processed by the </a:t>
            </a:r>
            <a:r>
              <a:rPr lang="en-US" sz="1500" b="1" dirty="0">
                <a:ea typeface="+mn-lt"/>
                <a:cs typeface="+mn-lt"/>
              </a:rPr>
              <a:t>auditory cortex</a:t>
            </a:r>
            <a:endParaRPr lang="en-US" sz="1500"/>
          </a:p>
          <a:p>
            <a:pPr>
              <a:lnSpc>
                <a:spcPct val="100000"/>
              </a:lnSpc>
              <a:buFont typeface="Arial"/>
            </a:pPr>
            <a:r>
              <a:rPr lang="en-US" sz="1500" b="1" dirty="0">
                <a:ea typeface="+mn-lt"/>
                <a:cs typeface="+mn-lt"/>
              </a:rPr>
              <a:t>Phoneme Perception:</a:t>
            </a:r>
            <a:r>
              <a:rPr lang="en-US" sz="1500" dirty="0">
                <a:ea typeface="+mn-lt"/>
                <a:cs typeface="+mn-lt"/>
              </a:rPr>
              <a:t> </a:t>
            </a:r>
          </a:p>
          <a:p>
            <a:pPr marL="971550" lvl="1" indent="-285750">
              <a:lnSpc>
                <a:spcPct val="100000"/>
              </a:lnSpc>
              <a:buFont typeface="Arial"/>
            </a:pPr>
            <a:r>
              <a:rPr lang="en-US" sz="1500" dirty="0">
                <a:ea typeface="+mn-lt"/>
                <a:cs typeface="+mn-lt"/>
              </a:rPr>
              <a:t>Our brain categorizes subtle sound variations as distinct phonemes.</a:t>
            </a:r>
            <a:endParaRPr lang="en-US" sz="1500"/>
          </a:p>
          <a:p>
            <a:pPr marL="971550" lvl="1" indent="-285750">
              <a:lnSpc>
                <a:spcPct val="100000"/>
              </a:lnSpc>
              <a:buFont typeface="Arial"/>
            </a:pPr>
            <a:r>
              <a:rPr lang="en-US" sz="1500" dirty="0">
                <a:ea typeface="+mn-lt"/>
                <a:cs typeface="+mn-lt"/>
              </a:rPr>
              <a:t>Example: The difference between </a:t>
            </a:r>
            <a:r>
              <a:rPr lang="en-US" sz="1500" b="1" dirty="0">
                <a:ea typeface="+mn-lt"/>
                <a:cs typeface="+mn-lt"/>
              </a:rPr>
              <a:t>/l/</a:t>
            </a:r>
            <a:r>
              <a:rPr lang="en-US" sz="1500" dirty="0">
                <a:ea typeface="+mn-lt"/>
                <a:cs typeface="+mn-lt"/>
              </a:rPr>
              <a:t> and </a:t>
            </a:r>
            <a:r>
              <a:rPr lang="en-US" sz="1500" b="1" dirty="0">
                <a:ea typeface="+mn-lt"/>
                <a:cs typeface="+mn-lt"/>
              </a:rPr>
              <a:t>/r/</a:t>
            </a:r>
            <a:r>
              <a:rPr lang="en-US" sz="1500" dirty="0">
                <a:ea typeface="+mn-lt"/>
                <a:cs typeface="+mn-lt"/>
              </a:rPr>
              <a:t> is perceived clearly by native English speakers but may be difficult for non-native learners.</a:t>
            </a:r>
            <a:endParaRPr lang="en-US" sz="1500"/>
          </a:p>
          <a:p>
            <a:pPr>
              <a:lnSpc>
                <a:spcPct val="100000"/>
              </a:lnSpc>
              <a:buFont typeface="Arial"/>
            </a:pPr>
            <a:r>
              <a:rPr lang="en-US" sz="1500" b="1" dirty="0">
                <a:ea typeface="+mn-lt"/>
                <a:cs typeface="+mn-lt"/>
              </a:rPr>
              <a:t>Examples:</a:t>
            </a:r>
            <a:r>
              <a:rPr lang="en-US" sz="1500" dirty="0">
                <a:ea typeface="+mn-lt"/>
                <a:cs typeface="+mn-lt"/>
              </a:rPr>
              <a:t> </a:t>
            </a:r>
          </a:p>
          <a:p>
            <a:pPr marL="971550" lvl="1" indent="-285750">
              <a:lnSpc>
                <a:spcPct val="100000"/>
              </a:lnSpc>
              <a:buFont typeface="Arial"/>
            </a:pPr>
            <a:r>
              <a:rPr lang="en-US" sz="1500" b="1" dirty="0">
                <a:ea typeface="+mn-lt"/>
                <a:cs typeface="+mn-lt"/>
              </a:rPr>
              <a:t>Minimal pairs:</a:t>
            </a:r>
            <a:r>
              <a:rPr lang="en-US" sz="1500" dirty="0">
                <a:ea typeface="+mn-lt"/>
                <a:cs typeface="+mn-lt"/>
              </a:rPr>
              <a:t> Words that differ by only one phoneme, testing sound perception.</a:t>
            </a:r>
            <a:endParaRPr lang="en-US" sz="1500"/>
          </a:p>
          <a:p>
            <a:pPr marL="971550" lvl="1" indent="-285750">
              <a:lnSpc>
                <a:spcPct val="100000"/>
              </a:lnSpc>
              <a:buFont typeface="Arial"/>
              <a:buChar char="•"/>
            </a:pPr>
            <a:r>
              <a:rPr lang="en-US" sz="1500" b="1" dirty="0">
                <a:ea typeface="+mn-lt"/>
                <a:cs typeface="+mn-lt"/>
              </a:rPr>
              <a:t>Example:</a:t>
            </a:r>
            <a:r>
              <a:rPr lang="en-US" sz="1500" dirty="0">
                <a:ea typeface="+mn-lt"/>
                <a:cs typeface="+mn-lt"/>
              </a:rPr>
              <a:t> </a:t>
            </a:r>
          </a:p>
          <a:p>
            <a:pPr marL="1428750" lvl="2" indent="-285750">
              <a:lnSpc>
                <a:spcPct val="100000"/>
              </a:lnSpc>
              <a:buFont typeface="Arial"/>
            </a:pPr>
            <a:r>
              <a:rPr lang="en-US" sz="1500" b="1" dirty="0">
                <a:ea typeface="+mn-lt"/>
                <a:cs typeface="+mn-lt"/>
              </a:rPr>
              <a:t>bit</a:t>
            </a:r>
            <a:r>
              <a:rPr lang="en-US" sz="1500" dirty="0">
                <a:ea typeface="+mn-lt"/>
                <a:cs typeface="+mn-lt"/>
              </a:rPr>
              <a:t> → /</a:t>
            </a:r>
            <a:r>
              <a:rPr lang="en-US" sz="1500" err="1">
                <a:ea typeface="+mn-lt"/>
                <a:cs typeface="+mn-lt"/>
              </a:rPr>
              <a:t>bɪt</a:t>
            </a:r>
            <a:r>
              <a:rPr lang="en-US" sz="1500" dirty="0">
                <a:ea typeface="+mn-lt"/>
                <a:cs typeface="+mn-lt"/>
              </a:rPr>
              <a:t>/</a:t>
            </a:r>
            <a:endParaRPr lang="en-US" sz="1500"/>
          </a:p>
          <a:p>
            <a:pPr marL="1428750" lvl="2" indent="-285750">
              <a:lnSpc>
                <a:spcPct val="100000"/>
              </a:lnSpc>
              <a:buFont typeface="Arial"/>
            </a:pPr>
            <a:r>
              <a:rPr lang="en-US" sz="1500" b="1" dirty="0">
                <a:ea typeface="+mn-lt"/>
                <a:cs typeface="+mn-lt"/>
              </a:rPr>
              <a:t>beat</a:t>
            </a:r>
            <a:r>
              <a:rPr lang="en-US" sz="1500" dirty="0">
                <a:ea typeface="+mn-lt"/>
                <a:cs typeface="+mn-lt"/>
              </a:rPr>
              <a:t> → /</a:t>
            </a:r>
            <a:r>
              <a:rPr lang="en-US" sz="1500" err="1">
                <a:ea typeface="+mn-lt"/>
                <a:cs typeface="+mn-lt"/>
              </a:rPr>
              <a:t>biːt</a:t>
            </a:r>
            <a:r>
              <a:rPr lang="en-US" sz="1500" dirty="0">
                <a:ea typeface="+mn-lt"/>
                <a:cs typeface="+mn-lt"/>
              </a:rPr>
              <a:t>/</a:t>
            </a:r>
            <a:endParaRPr lang="en-US" sz="1500"/>
          </a:p>
          <a:p>
            <a:pPr>
              <a:lnSpc>
                <a:spcPct val="100000"/>
              </a:lnSpc>
              <a:buNone/>
            </a:pPr>
            <a:endParaRPr 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699327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60EB578-C970-4186-B93C-45851BBC6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33D333-0F95-6284-831F-8C26CE664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68" y="914400"/>
            <a:ext cx="6627924" cy="1307592"/>
          </a:xfrm>
        </p:spPr>
        <p:txBody>
          <a:bodyPr>
            <a:normAutofit/>
          </a:bodyPr>
          <a:lstStyle/>
          <a:p>
            <a:r>
              <a:rPr lang="en-US" dirty="0"/>
              <a:t>Phonetic  transcription</a:t>
            </a:r>
          </a:p>
        </p:txBody>
      </p:sp>
      <p:pic>
        <p:nvPicPr>
          <p:cNvPr id="4" name="Picture 3" descr="A blue background with black letters&#10;&#10;AI-generated content may be incorrect.">
            <a:extLst>
              <a:ext uri="{FF2B5EF4-FFF2-40B4-BE49-F238E27FC236}">
                <a16:creationId xmlns:a16="http://schemas.microsoft.com/office/drawing/2014/main" id="{55140474-3E6D-2B0A-81B3-07988331D34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483" r="40260"/>
          <a:stretch/>
        </p:blipFill>
        <p:spPr>
          <a:xfrm>
            <a:off x="20" y="-17929"/>
            <a:ext cx="4206220" cy="6875929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DF57B02-07BB-407B-BB36-06D9C64A6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7665" y="722376"/>
            <a:ext cx="647635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E6122-8F5E-2B4F-C56E-E24095B5C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6968" y="2221992"/>
            <a:ext cx="6627924" cy="373989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Visual representation of speech sounds</a:t>
            </a:r>
            <a:r>
              <a:rPr lang="en-US" dirty="0">
                <a:ea typeface="+mn-lt"/>
                <a:cs typeface="+mn-lt"/>
              </a:rPr>
              <a:t> using special symbols, typically from the </a:t>
            </a:r>
            <a:r>
              <a:rPr lang="en-US" b="1" dirty="0">
                <a:ea typeface="+mn-lt"/>
                <a:cs typeface="+mn-lt"/>
              </a:rPr>
              <a:t>International Phonetic Alphabet (IPA).</a:t>
            </a:r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IPA -</a:t>
            </a:r>
            <a:r>
              <a:rPr lang="en-US" dirty="0">
                <a:ea typeface="+mn-lt"/>
                <a:cs typeface="+mn-lt"/>
              </a:rPr>
              <a:t> Standardized system of symbols used to </a:t>
            </a:r>
            <a:r>
              <a:rPr lang="en-US" b="1" dirty="0">
                <a:ea typeface="+mn-lt"/>
                <a:cs typeface="+mn-lt"/>
              </a:rPr>
              <a:t>represent the precise pronunciation of speech sounds</a:t>
            </a:r>
            <a:r>
              <a:rPr lang="en-US" dirty="0">
                <a:ea typeface="+mn-lt"/>
                <a:cs typeface="+mn-lt"/>
              </a:rPr>
              <a:t> in any language.</a:t>
            </a:r>
          </a:p>
          <a:p>
            <a:r>
              <a:rPr lang="en-US" dirty="0"/>
              <a:t>Example: </a:t>
            </a:r>
            <a:r>
              <a:rPr lang="en-US" b="1" dirty="0">
                <a:ea typeface="+mn-lt"/>
                <a:cs typeface="+mn-lt"/>
              </a:rPr>
              <a:t>"think"</a:t>
            </a:r>
            <a:r>
              <a:rPr lang="en-US" dirty="0">
                <a:ea typeface="+mn-lt"/>
                <a:cs typeface="+mn-lt"/>
              </a:rPr>
              <a:t> is transcribed as </a:t>
            </a:r>
            <a:r>
              <a:rPr lang="en-US" b="1" dirty="0">
                <a:ea typeface="+mn-lt"/>
                <a:cs typeface="+mn-lt"/>
              </a:rPr>
              <a:t>/</a:t>
            </a:r>
            <a:r>
              <a:rPr lang="en-US" b="1" dirty="0" err="1">
                <a:ea typeface="+mn-lt"/>
                <a:cs typeface="+mn-lt"/>
              </a:rPr>
              <a:t>θɪŋk</a:t>
            </a:r>
            <a:r>
              <a:rPr lang="en-US" b="1" dirty="0">
                <a:ea typeface="+mn-lt"/>
                <a:cs typeface="+mn-lt"/>
              </a:rPr>
              <a:t>/</a:t>
            </a:r>
            <a:r>
              <a:rPr lang="en-US" dirty="0">
                <a:ea typeface="+mn-lt"/>
                <a:cs typeface="+mn-lt"/>
              </a:rPr>
              <a:t>, where </a:t>
            </a:r>
            <a:r>
              <a:rPr lang="en-US" b="1" dirty="0">
                <a:ea typeface="+mn-lt"/>
                <a:cs typeface="+mn-lt"/>
              </a:rPr>
              <a:t>/θ/</a:t>
            </a:r>
            <a:r>
              <a:rPr lang="en-US" dirty="0">
                <a:ea typeface="+mn-lt"/>
                <a:cs typeface="+mn-lt"/>
              </a:rPr>
              <a:t> represents the </a:t>
            </a:r>
            <a:r>
              <a:rPr lang="en-US" b="1" dirty="0">
                <a:ea typeface="+mn-lt"/>
                <a:cs typeface="+mn-lt"/>
              </a:rPr>
              <a:t>"</a:t>
            </a:r>
            <a:r>
              <a:rPr lang="en-US" b="1" dirty="0" err="1">
                <a:ea typeface="+mn-lt"/>
                <a:cs typeface="+mn-lt"/>
              </a:rPr>
              <a:t>th</a:t>
            </a:r>
            <a:r>
              <a:rPr lang="en-US" b="1" dirty="0">
                <a:ea typeface="+mn-lt"/>
                <a:cs typeface="+mn-lt"/>
              </a:rPr>
              <a:t>"</a:t>
            </a:r>
            <a:r>
              <a:rPr lang="en-US" dirty="0">
                <a:ea typeface="+mn-lt"/>
                <a:cs typeface="+mn-lt"/>
              </a:rPr>
              <a:t> sound.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855964-C920-48EB-8804-74291211C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7665" y="6144768"/>
            <a:ext cx="64763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216977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ChronicleVTI</vt:lpstr>
      <vt:lpstr>Phonetic Transcription</vt:lpstr>
      <vt:lpstr>Phonetics</vt:lpstr>
      <vt:lpstr>Importance of phonetics in linguistics</vt:lpstr>
      <vt:lpstr>Importance of phonetics in linguistics</vt:lpstr>
      <vt:lpstr>Importance of phonetics in linguistics</vt:lpstr>
      <vt:lpstr>Basics of speech sounds</vt:lpstr>
      <vt:lpstr>Basics of speech sounds</vt:lpstr>
      <vt:lpstr>Basics of speech sounds</vt:lpstr>
      <vt:lpstr>Phonetic  transcription</vt:lpstr>
      <vt:lpstr>Difference Between Phonemic and Phonetic Transcription</vt:lpstr>
      <vt:lpstr>Purpose of Phonetic Transcription in the Data Science Domain:</vt:lpstr>
      <vt:lpstr>Applications of phonetic  transcription</vt:lpstr>
      <vt:lpstr>The International Phonetic Alphabet (IPA)</vt:lpstr>
      <vt:lpstr>Major Symbols</vt:lpstr>
      <vt:lpstr>Major Symbols </vt:lpstr>
      <vt:lpstr>Phonetic Transcription Rules</vt:lpstr>
      <vt:lpstr>Rules for Transcribing Speech Sounds</vt:lpstr>
      <vt:lpstr>Lengthening and Intonation Patterns</vt:lpstr>
      <vt:lpstr>Examples of Phonetic Transcription</vt:lpstr>
      <vt:lpstr>English Examples</vt:lpstr>
      <vt:lpstr>Transcriptions in Other Languages</vt:lpstr>
      <vt:lpstr>Audio examples &amp; exercises</vt:lpstr>
      <vt:lpstr>Phonetic Transcription in Data Science Applications</vt:lpstr>
      <vt:lpstr>Speech-to-Text (STT) Models</vt:lpstr>
      <vt:lpstr>Text-to-Speech (TTS) Synthesis</vt:lpstr>
      <vt:lpstr>Sentiment and Emotion Analysis</vt:lpstr>
      <vt:lpstr>Challenges in Phonetic  Transcription</vt:lpstr>
      <vt:lpstr>Applications of Phonetic  Transcription</vt:lpstr>
      <vt:lpstr>Exercise - question</vt:lpstr>
      <vt:lpstr>Exercise - answer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411</cp:revision>
  <dcterms:created xsi:type="dcterms:W3CDTF">2025-03-25T15:43:55Z</dcterms:created>
  <dcterms:modified xsi:type="dcterms:W3CDTF">2025-03-26T09:01:29Z</dcterms:modified>
</cp:coreProperties>
</file>