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81" r:id="rId16"/>
    <p:sldId id="278" r:id="rId17"/>
    <p:sldId id="279" r:id="rId18"/>
    <p:sldId id="280" r:id="rId19"/>
    <p:sldId id="277" r:id="rId20"/>
    <p:sldId id="270" r:id="rId21"/>
    <p:sldId id="269" r:id="rId22"/>
    <p:sldId id="271" r:id="rId23"/>
    <p:sldId id="272" r:id="rId24"/>
    <p:sldId id="273" r:id="rId25"/>
    <p:sldId id="274"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7" autoAdjust="0"/>
  </p:normalViewPr>
  <p:slideViewPr>
    <p:cSldViewPr snapToGrid="0">
      <p:cViewPr>
        <p:scale>
          <a:sx n="68" d="100"/>
          <a:sy n="68" d="100"/>
        </p:scale>
        <p:origin x="72"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63800-A723-4FFD-B1A7-05C24A2E7FB1}"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3637B-37BB-4F25-B643-E57347328C26}" type="slidenum">
              <a:rPr lang="en-IN" smtClean="0"/>
              <a:t>‹#›</a:t>
            </a:fld>
            <a:endParaRPr lang="en-IN"/>
          </a:p>
        </p:txBody>
      </p:sp>
    </p:spTree>
    <p:extLst>
      <p:ext uri="{BB962C8B-B14F-4D97-AF65-F5344CB8AC3E}">
        <p14:creationId xmlns:p14="http://schemas.microsoft.com/office/powerpoint/2010/main" val="96442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Azimuth:</a:t>
            </a:r>
          </a:p>
          <a:p>
            <a:r>
              <a:rPr lang="en-US" sz="1200" b="0" i="0" kern="1200" dirty="0" smtClean="0">
                <a:solidFill>
                  <a:schemeClr val="tx1"/>
                </a:solidFill>
                <a:effectLst/>
                <a:latin typeface="+mn-lt"/>
                <a:ea typeface="+mn-ea"/>
                <a:cs typeface="+mn-cs"/>
              </a:rPr>
              <a:t>An azimuth is the angular measurement in a spherical coordinate system which represents the horizontal angle from a cardinal direction, most commonly north.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Maximum power point tracking (MPPT), or sometimes just power point tracking (PPT), is a technique used with variable power sources to maximize energy extraction as conditions vary.</a:t>
            </a:r>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8</a:t>
            </a:fld>
            <a:endParaRPr lang="en-IN"/>
          </a:p>
        </p:txBody>
      </p:sp>
    </p:spTree>
    <p:extLst>
      <p:ext uri="{BB962C8B-B14F-4D97-AF65-F5344CB8AC3E}">
        <p14:creationId xmlns:p14="http://schemas.microsoft.com/office/powerpoint/2010/main" val="89603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13</a:t>
            </a:fld>
            <a:endParaRPr lang="en-IN"/>
          </a:p>
        </p:txBody>
      </p:sp>
    </p:spTree>
    <p:extLst>
      <p:ext uri="{BB962C8B-B14F-4D97-AF65-F5344CB8AC3E}">
        <p14:creationId xmlns:p14="http://schemas.microsoft.com/office/powerpoint/2010/main" val="413343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14</a:t>
            </a:fld>
            <a:endParaRPr lang="en-IN"/>
          </a:p>
        </p:txBody>
      </p:sp>
    </p:spTree>
    <p:extLst>
      <p:ext uri="{BB962C8B-B14F-4D97-AF65-F5344CB8AC3E}">
        <p14:creationId xmlns:p14="http://schemas.microsoft.com/office/powerpoint/2010/main" val="207113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15</a:t>
            </a:fld>
            <a:endParaRPr lang="en-IN"/>
          </a:p>
        </p:txBody>
      </p:sp>
    </p:spTree>
    <p:extLst>
      <p:ext uri="{BB962C8B-B14F-4D97-AF65-F5344CB8AC3E}">
        <p14:creationId xmlns:p14="http://schemas.microsoft.com/office/powerpoint/2010/main" val="359700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22</a:t>
            </a:fld>
            <a:endParaRPr lang="en-IN"/>
          </a:p>
        </p:txBody>
      </p:sp>
    </p:spTree>
    <p:extLst>
      <p:ext uri="{BB962C8B-B14F-4D97-AF65-F5344CB8AC3E}">
        <p14:creationId xmlns:p14="http://schemas.microsoft.com/office/powerpoint/2010/main" val="324080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Microgrids</a:t>
            </a:r>
            <a:r>
              <a:rPr lang="en-US" sz="1200" b="0" i="0" kern="1200" dirty="0" smtClean="0">
                <a:solidFill>
                  <a:schemeClr val="tx1"/>
                </a:solidFill>
                <a:effectLst/>
                <a:latin typeface="+mn-lt"/>
                <a:ea typeface="+mn-ea"/>
                <a:cs typeface="+mn-cs"/>
              </a:rPr>
              <a:t> are designed to operate independently in the event of a power outage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Hierarchical control: Based upon the difference in time scales of various control requirements</a:t>
            </a:r>
          </a:p>
          <a:p>
            <a:r>
              <a:rPr lang="en-US" sz="1200" b="0" i="0" kern="1200" dirty="0" smtClean="0">
                <a:solidFill>
                  <a:schemeClr val="tx1"/>
                </a:solidFill>
                <a:effectLst/>
                <a:latin typeface="+mn-lt"/>
                <a:ea typeface="+mn-ea"/>
                <a:cs typeface="+mn-cs"/>
              </a:rPr>
              <a:t>Tertiary control: Regulates power flow by adjusting voltage amplitude and frequency while coordinating the operation of several MGs</a:t>
            </a:r>
          </a:p>
          <a:p>
            <a:endParaRPr lang="en-IN" dirty="0"/>
          </a:p>
        </p:txBody>
      </p:sp>
      <p:sp>
        <p:nvSpPr>
          <p:cNvPr id="4" name="Slide Number Placeholder 3"/>
          <p:cNvSpPr>
            <a:spLocks noGrp="1"/>
          </p:cNvSpPr>
          <p:nvPr>
            <p:ph type="sldNum" sz="quarter" idx="10"/>
          </p:nvPr>
        </p:nvSpPr>
        <p:spPr/>
        <p:txBody>
          <a:bodyPr/>
          <a:lstStyle/>
          <a:p>
            <a:fld id="{EAC3637B-37BB-4F25-B643-E57347328C26}" type="slidenum">
              <a:rPr lang="en-IN" smtClean="0"/>
              <a:t>24</a:t>
            </a:fld>
            <a:endParaRPr lang="en-IN"/>
          </a:p>
        </p:txBody>
      </p:sp>
    </p:spTree>
    <p:extLst>
      <p:ext uri="{BB962C8B-B14F-4D97-AF65-F5344CB8AC3E}">
        <p14:creationId xmlns:p14="http://schemas.microsoft.com/office/powerpoint/2010/main" val="39049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D0D3-6FE8-86EC-15DD-1570A60D67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BB219-973B-4967-26AE-ABDD982D9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0A15CB-2874-686E-73CD-78D098A67DF3}"/>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F6A6249C-B680-1CAA-0F46-10E8E1C9F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A36F-03E4-A4E5-82A8-E20DDE795FE8}"/>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258518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7BF9-3A6C-FF6C-BEA1-74D9149273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581CA-401C-6E6F-6252-40B767033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A78E3-E6C1-1225-0FEA-49FC0FFCEFEC}"/>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C7B8B184-8293-C5EC-DDA3-67644432E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01364-B6A9-692F-C061-D6AEEEAE5875}"/>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92602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F88E8-99DE-8D44-F77C-269C6D440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F2768-74E5-B188-6DCA-471EDA578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8D761-F3FD-D4AA-ED1A-262D3ADBA1F1}"/>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35178369-732F-5A6B-60F9-162A5C8B1E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97692-9CCA-7593-8A21-A8091EA836A6}"/>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335521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66D3-ABE7-AFBA-D68A-4593B005E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334C5B-F486-6E16-A04B-C84C39C60E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80320-BAAF-F99C-65F5-FF910A8C122F}"/>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59EC83B2-E748-0195-2110-A6C3EB640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9757A-2075-E048-34FD-0D84472427FB}"/>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99661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E14-DC87-1AC9-9178-06F665FAE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A360E5-6B74-0DEE-75BA-3F05C03BE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B8D80-BF97-6E6A-6C38-B8EFB5535A1C}"/>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9C5B76DB-D675-5FAC-FF0C-650800E7E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44F62-57AA-8DFD-A7DD-8ADF73DA8243}"/>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152766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CAF9-A4F0-A136-E89F-213C4DB260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44D8F-F44C-D687-8883-21A6959BD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54F84E-94C5-3E58-4E41-C74EE2365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9EE0F3-1377-97C7-31FF-7D5B8BAF0E67}"/>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6" name="Footer Placeholder 5">
            <a:extLst>
              <a:ext uri="{FF2B5EF4-FFF2-40B4-BE49-F238E27FC236}">
                <a16:creationId xmlns:a16="http://schemas.microsoft.com/office/drawing/2014/main" id="{B54E2F19-B322-7767-DA1C-3AC97D1D9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F32C0-A230-914D-8638-B4C00A429E86}"/>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108283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2193-C40B-55FE-1C98-02C804EC1C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2D693B-3510-0C7A-5025-AE856346B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B57EF-5BD0-6881-AD02-D4758461F4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DA4D37-B011-A609-BECE-06189B546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8B891-54A8-85BE-BAB8-C917F205B3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E51793-B549-0CDE-12CC-B7AF420050AF}"/>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8" name="Footer Placeholder 7">
            <a:extLst>
              <a:ext uri="{FF2B5EF4-FFF2-40B4-BE49-F238E27FC236}">
                <a16:creationId xmlns:a16="http://schemas.microsoft.com/office/drawing/2014/main" id="{E9D04973-C0A8-BFA0-F61D-3ED2C84AF2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1C8490-E97F-16D8-8FAF-76341ACD15BE}"/>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36947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33BF-7B1A-BB08-A1BD-A67D77A4BF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C0B384-8B07-D43D-34E8-7A492E0D6ADC}"/>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4" name="Footer Placeholder 3">
            <a:extLst>
              <a:ext uri="{FF2B5EF4-FFF2-40B4-BE49-F238E27FC236}">
                <a16:creationId xmlns:a16="http://schemas.microsoft.com/office/drawing/2014/main" id="{6DBA98F5-87FE-69F2-5135-073FEB3AA0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9F28C3-CCEC-CA01-394E-4BFE604DBC57}"/>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406208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FBEF4D-B5B3-AECE-792A-D76A55BB77F7}"/>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3" name="Footer Placeholder 2">
            <a:extLst>
              <a:ext uri="{FF2B5EF4-FFF2-40B4-BE49-F238E27FC236}">
                <a16:creationId xmlns:a16="http://schemas.microsoft.com/office/drawing/2014/main" id="{5CFC1B8E-E299-BC4C-6EBA-9080BCEBA3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662FC0-EF6F-B246-5729-12A14DD29519}"/>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311532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F05B-5D1D-08CE-23F3-BE42083E0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607004-2D4C-C03B-DBD5-861CAB978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49FBC-6F89-BEEB-B5FB-482862CA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BD72-395F-DE1D-B1BC-64ED1FA39000}"/>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6" name="Footer Placeholder 5">
            <a:extLst>
              <a:ext uri="{FF2B5EF4-FFF2-40B4-BE49-F238E27FC236}">
                <a16:creationId xmlns:a16="http://schemas.microsoft.com/office/drawing/2014/main" id="{E094DF40-FD0E-F925-3FF1-EB3C8CA60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9A4BC-6A1A-FCBF-E0A5-6D3D2E37430E}"/>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303858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2851-1572-D2B0-9A38-74506740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FBA17A-3208-D1A3-79CA-8C19B7448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D01DB8-AEA4-6F64-FA24-5A4AC39E2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D49CB-0589-5C50-3A85-9EEF3CB08B7D}"/>
              </a:ext>
            </a:extLst>
          </p:cNvPr>
          <p:cNvSpPr>
            <a:spLocks noGrp="1"/>
          </p:cNvSpPr>
          <p:nvPr>
            <p:ph type="dt" sz="half" idx="10"/>
          </p:nvPr>
        </p:nvSpPr>
        <p:spPr/>
        <p:txBody>
          <a:bodyPr/>
          <a:lstStyle/>
          <a:p>
            <a:fld id="{493B0888-A982-47A8-96A6-9BD7A0C5B95A}" type="datetimeFigureOut">
              <a:rPr lang="en-IN" smtClean="0"/>
              <a:t>28-04-2024</a:t>
            </a:fld>
            <a:endParaRPr lang="en-IN"/>
          </a:p>
        </p:txBody>
      </p:sp>
      <p:sp>
        <p:nvSpPr>
          <p:cNvPr id="6" name="Footer Placeholder 5">
            <a:extLst>
              <a:ext uri="{FF2B5EF4-FFF2-40B4-BE49-F238E27FC236}">
                <a16:creationId xmlns:a16="http://schemas.microsoft.com/office/drawing/2014/main" id="{A532B668-A989-CC09-2A07-9D1E6DB28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76371-872F-2BF9-0501-8EF5CF28ED0F}"/>
              </a:ext>
            </a:extLst>
          </p:cNvPr>
          <p:cNvSpPr>
            <a:spLocks noGrp="1"/>
          </p:cNvSpPr>
          <p:nvPr>
            <p:ph type="sldNum" sz="quarter" idx="12"/>
          </p:nvPr>
        </p:nvSpPr>
        <p:spPr/>
        <p:txBody>
          <a:bodyPr/>
          <a:lstStyle/>
          <a:p>
            <a:fld id="{B55ED8BA-2EC4-44F5-BE76-3A210A799785}" type="slidenum">
              <a:rPr lang="en-IN" smtClean="0"/>
              <a:t>‹#›</a:t>
            </a:fld>
            <a:endParaRPr lang="en-IN"/>
          </a:p>
        </p:txBody>
      </p:sp>
    </p:spTree>
    <p:extLst>
      <p:ext uri="{BB962C8B-B14F-4D97-AF65-F5344CB8AC3E}">
        <p14:creationId xmlns:p14="http://schemas.microsoft.com/office/powerpoint/2010/main" val="213081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D2F794-E693-3520-8111-22847E79CF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7E7743-0ECF-3AED-CCC1-133F34BF7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A7447-01B1-D2C2-7F58-E0E58FA82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B0888-A982-47A8-96A6-9BD7A0C5B95A}" type="datetimeFigureOut">
              <a:rPr lang="en-IN" smtClean="0"/>
              <a:t>28-04-2024</a:t>
            </a:fld>
            <a:endParaRPr lang="en-IN"/>
          </a:p>
        </p:txBody>
      </p:sp>
      <p:sp>
        <p:nvSpPr>
          <p:cNvPr id="5" name="Footer Placeholder 4">
            <a:extLst>
              <a:ext uri="{FF2B5EF4-FFF2-40B4-BE49-F238E27FC236}">
                <a16:creationId xmlns:a16="http://schemas.microsoft.com/office/drawing/2014/main" id="{E7E29115-8483-E33D-0ABC-7BABBB563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AED284-A37A-061E-9623-E9A2BC202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ED8BA-2EC4-44F5-BE76-3A210A799785}" type="slidenum">
              <a:rPr lang="en-IN" smtClean="0"/>
              <a:t>‹#›</a:t>
            </a:fld>
            <a:endParaRPr lang="en-IN"/>
          </a:p>
        </p:txBody>
      </p:sp>
    </p:spTree>
    <p:extLst>
      <p:ext uri="{BB962C8B-B14F-4D97-AF65-F5344CB8AC3E}">
        <p14:creationId xmlns:p14="http://schemas.microsoft.com/office/powerpoint/2010/main" val="389018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AE6E-2DF7-6D27-9147-B5A52A46882D}"/>
              </a:ext>
            </a:extLst>
          </p:cNvPr>
          <p:cNvSpPr>
            <a:spLocks noGrp="1"/>
          </p:cNvSpPr>
          <p:nvPr>
            <p:ph type="ctrTitle"/>
          </p:nvPr>
        </p:nvSpPr>
        <p:spPr/>
        <p:txBody>
          <a:bodyPr>
            <a:normAutofit fontScale="90000"/>
          </a:bodyPr>
          <a:lstStyle/>
          <a:p>
            <a:r>
              <a:rPr lang="en-GB" b="0" i="0" dirty="0">
                <a:solidFill>
                  <a:srgbClr val="0D0D0D"/>
                </a:solidFill>
                <a:effectLst/>
                <a:latin typeface="Söhne"/>
              </a:rPr>
              <a:t>Smart Solar farm: Integrating IoT for Adaptive Solar Light Tracking</a:t>
            </a:r>
            <a:endParaRPr lang="en-IN" dirty="0"/>
          </a:p>
        </p:txBody>
      </p:sp>
      <p:sp>
        <p:nvSpPr>
          <p:cNvPr id="3" name="Subtitle 2">
            <a:extLst>
              <a:ext uri="{FF2B5EF4-FFF2-40B4-BE49-F238E27FC236}">
                <a16:creationId xmlns:a16="http://schemas.microsoft.com/office/drawing/2014/main" id="{088B291B-5423-C9F4-2A53-0D4D48B48F78}"/>
              </a:ext>
            </a:extLst>
          </p:cNvPr>
          <p:cNvSpPr>
            <a:spLocks noGrp="1"/>
          </p:cNvSpPr>
          <p:nvPr>
            <p:ph type="subTitle" idx="1"/>
          </p:nvPr>
        </p:nvSpPr>
        <p:spPr>
          <a:xfrm>
            <a:off x="1524000" y="4287004"/>
            <a:ext cx="9144000" cy="1655762"/>
          </a:xfrm>
        </p:spPr>
        <p:txBody>
          <a:bodyPr/>
          <a:lstStyle/>
          <a:p>
            <a:r>
              <a:rPr lang="en-IN" dirty="0" err="1"/>
              <a:t>Rohith</a:t>
            </a:r>
            <a:r>
              <a:rPr lang="en-IN" dirty="0"/>
              <a:t> </a:t>
            </a:r>
            <a:r>
              <a:rPr lang="en-IN" dirty="0" smtClean="0"/>
              <a:t>R, Kaushik </a:t>
            </a:r>
            <a:r>
              <a:rPr lang="en-IN" dirty="0" err="1" smtClean="0"/>
              <a:t>Hariharan</a:t>
            </a:r>
            <a:r>
              <a:rPr lang="en-IN" dirty="0" smtClean="0"/>
              <a:t>, Mohammed Abdullah</a:t>
            </a:r>
            <a:endParaRPr lang="en-IN" dirty="0"/>
          </a:p>
          <a:p>
            <a:r>
              <a:rPr lang="en-IN" dirty="0" smtClean="0"/>
              <a:t>2023246038</a:t>
            </a:r>
            <a:r>
              <a:rPr lang="en-IN" dirty="0"/>
              <a:t>, </a:t>
            </a:r>
            <a:r>
              <a:rPr lang="en-IN" dirty="0" smtClean="0"/>
              <a:t>20232176027, 2023176026</a:t>
            </a:r>
            <a:endParaRPr lang="en-IN" dirty="0"/>
          </a:p>
          <a:p>
            <a:r>
              <a:rPr lang="en-IN" dirty="0"/>
              <a:t>M. Tech (IT</a:t>
            </a:r>
            <a:r>
              <a:rPr lang="en-IN" dirty="0"/>
              <a:t>), M. Tech (IT</a:t>
            </a:r>
            <a:r>
              <a:rPr lang="en-IN" dirty="0" smtClean="0"/>
              <a:t>) (AI&amp;DS), </a:t>
            </a:r>
            <a:r>
              <a:rPr lang="en-IN" dirty="0"/>
              <a:t>M. Tech (IT) (AI&amp;DS)</a:t>
            </a:r>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36471418"/>
              </p:ext>
            </p:extLst>
          </p:nvPr>
        </p:nvGraphicFramePr>
        <p:xfrm>
          <a:off x="1524000" y="4056344"/>
          <a:ext cx="9144000" cy="2117082"/>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3376742860"/>
                    </a:ext>
                  </a:extLst>
                </a:gridCol>
                <a:gridCol w="3048000">
                  <a:extLst>
                    <a:ext uri="{9D8B030D-6E8A-4147-A177-3AD203B41FA5}">
                      <a16:colId xmlns:a16="http://schemas.microsoft.com/office/drawing/2014/main" val="1465103451"/>
                    </a:ext>
                  </a:extLst>
                </a:gridCol>
                <a:gridCol w="3048000">
                  <a:extLst>
                    <a:ext uri="{9D8B030D-6E8A-4147-A177-3AD203B41FA5}">
                      <a16:colId xmlns:a16="http://schemas.microsoft.com/office/drawing/2014/main" val="2529578795"/>
                    </a:ext>
                  </a:extLst>
                </a:gridCol>
              </a:tblGrid>
              <a:tr h="705694">
                <a:tc>
                  <a:txBody>
                    <a:bodyPr/>
                    <a:lstStyle/>
                    <a:p>
                      <a:pPr algn="ctr"/>
                      <a:r>
                        <a:rPr lang="en-IN" dirty="0" err="1" smtClean="0"/>
                        <a:t>Rohith</a:t>
                      </a:r>
                      <a:r>
                        <a:rPr lang="en-IN" dirty="0" smtClean="0"/>
                        <a:t> R</a:t>
                      </a:r>
                      <a:endParaRPr lang="en-IN" dirty="0"/>
                    </a:p>
                  </a:txBody>
                  <a:tcPr/>
                </a:tc>
                <a:tc>
                  <a:txBody>
                    <a:bodyPr/>
                    <a:lstStyle/>
                    <a:p>
                      <a:pPr algn="ctr"/>
                      <a:r>
                        <a:rPr lang="en-IN" dirty="0" smtClean="0"/>
                        <a:t>Kaushik </a:t>
                      </a:r>
                      <a:r>
                        <a:rPr lang="en-IN" dirty="0" err="1" smtClean="0"/>
                        <a:t>Hariharan</a:t>
                      </a:r>
                      <a:endParaRPr lang="en-IN" dirty="0"/>
                    </a:p>
                  </a:txBody>
                  <a:tcPr/>
                </a:tc>
                <a:tc>
                  <a:txBody>
                    <a:bodyPr/>
                    <a:lstStyle/>
                    <a:p>
                      <a:pPr algn="ctr"/>
                      <a:r>
                        <a:rPr lang="en-IN" dirty="0" smtClean="0"/>
                        <a:t>Mohammed Abdullah</a:t>
                      </a:r>
                      <a:endParaRPr lang="en-IN" dirty="0"/>
                    </a:p>
                  </a:txBody>
                  <a:tcPr/>
                </a:tc>
                <a:extLst>
                  <a:ext uri="{0D108BD9-81ED-4DB2-BD59-A6C34878D82A}">
                    <a16:rowId xmlns:a16="http://schemas.microsoft.com/office/drawing/2014/main" val="1140110823"/>
                  </a:ext>
                </a:extLst>
              </a:tr>
              <a:tr h="705694">
                <a:tc>
                  <a:txBody>
                    <a:bodyPr/>
                    <a:lstStyle/>
                    <a:p>
                      <a:pPr algn="ctr"/>
                      <a:r>
                        <a:rPr lang="en-IN" dirty="0" smtClean="0"/>
                        <a:t>2023246038</a:t>
                      </a:r>
                      <a:endParaRPr lang="en-IN" dirty="0"/>
                    </a:p>
                  </a:txBody>
                  <a:tcPr/>
                </a:tc>
                <a:tc>
                  <a:txBody>
                    <a:bodyPr/>
                    <a:lstStyle/>
                    <a:p>
                      <a:pPr algn="ctr"/>
                      <a:r>
                        <a:rPr lang="en-IN" dirty="0" smtClean="0"/>
                        <a:t>20232176027</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2023176026</a:t>
                      </a:r>
                    </a:p>
                  </a:txBody>
                  <a:tcPr/>
                </a:tc>
                <a:extLst>
                  <a:ext uri="{0D108BD9-81ED-4DB2-BD59-A6C34878D82A}">
                    <a16:rowId xmlns:a16="http://schemas.microsoft.com/office/drawing/2014/main" val="3769622573"/>
                  </a:ext>
                </a:extLst>
              </a:tr>
              <a:tr h="705694">
                <a:tc>
                  <a:txBody>
                    <a:bodyPr/>
                    <a:lstStyle/>
                    <a:p>
                      <a:pPr algn="ctr"/>
                      <a:r>
                        <a:rPr lang="en-IN" dirty="0" smtClean="0"/>
                        <a:t>M. Tech (IT)</a:t>
                      </a:r>
                      <a:endParaRPr lang="en-IN" dirty="0"/>
                    </a:p>
                  </a:txBody>
                  <a:tcPr/>
                </a:tc>
                <a:tc>
                  <a:txBody>
                    <a:bodyPr/>
                    <a:lstStyle/>
                    <a:p>
                      <a:pPr algn="ctr"/>
                      <a:r>
                        <a:rPr lang="en-IN" dirty="0" smtClean="0"/>
                        <a:t>M. Tech (IT) (AI&amp;DS)</a:t>
                      </a:r>
                      <a:endParaRPr lang="en-IN" dirty="0"/>
                    </a:p>
                  </a:txBody>
                  <a:tcPr/>
                </a:tc>
                <a:tc>
                  <a:txBody>
                    <a:bodyPr/>
                    <a:lstStyle/>
                    <a:p>
                      <a:pPr algn="ctr"/>
                      <a:r>
                        <a:rPr lang="en-IN" dirty="0" smtClean="0"/>
                        <a:t>M. Tech (IT) (AI&amp;DS)</a:t>
                      </a:r>
                      <a:endParaRPr lang="en-IN" dirty="0"/>
                    </a:p>
                  </a:txBody>
                  <a:tcPr/>
                </a:tc>
                <a:extLst>
                  <a:ext uri="{0D108BD9-81ED-4DB2-BD59-A6C34878D82A}">
                    <a16:rowId xmlns:a16="http://schemas.microsoft.com/office/drawing/2014/main" val="2435419294"/>
                  </a:ext>
                </a:extLst>
              </a:tr>
            </a:tbl>
          </a:graphicData>
        </a:graphic>
      </p:graphicFrame>
    </p:spTree>
    <p:extLst>
      <p:ext uri="{BB962C8B-B14F-4D97-AF65-F5344CB8AC3E}">
        <p14:creationId xmlns:p14="http://schemas.microsoft.com/office/powerpoint/2010/main" val="334608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FEF7E-BCCA-B42A-2680-5DC6B2A19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49C47-37C1-4FDD-B2E9-C721851A97A5}"/>
              </a:ext>
            </a:extLst>
          </p:cNvPr>
          <p:cNvSpPr>
            <a:spLocks noGrp="1"/>
          </p:cNvSpPr>
          <p:nvPr>
            <p:ph type="title"/>
          </p:nvPr>
        </p:nvSpPr>
        <p:spPr>
          <a:xfrm>
            <a:off x="0" y="61408"/>
            <a:ext cx="12528223" cy="1325563"/>
          </a:xfrm>
        </p:spPr>
        <p:txBody>
          <a:bodyPr>
            <a:normAutofit/>
          </a:bodyPr>
          <a:lstStyle/>
          <a:p>
            <a:r>
              <a:rPr lang="en-IN" sz="2800" b="1" i="1" u="sng" dirty="0">
                <a:solidFill>
                  <a:srgbClr val="FF0000"/>
                </a:solidFill>
              </a:rPr>
              <a:t>Literature Survey-8</a:t>
            </a:r>
            <a:r>
              <a:rPr lang="en-IN" sz="2800" b="1" i="1" u="sng" dirty="0"/>
              <a:t>:</a:t>
            </a:r>
            <a:r>
              <a:rPr lang="en-GB" sz="2800" b="1" i="1" u="sng" dirty="0"/>
              <a:t>New approach for solar tracking systems based on computer vision,</a:t>
            </a:r>
            <a:br>
              <a:rPr lang="en-GB" sz="2800" b="1" i="1" u="sng" dirty="0"/>
            </a:br>
            <a:r>
              <a:rPr lang="en-GB" sz="2800" b="1" i="1" u="sng" dirty="0"/>
              <a:t>low cost hardware and deep learning</a:t>
            </a:r>
            <a:endParaRPr lang="en-IN" sz="2800" b="1" i="1" u="sng" dirty="0"/>
          </a:p>
        </p:txBody>
      </p:sp>
      <p:graphicFrame>
        <p:nvGraphicFramePr>
          <p:cNvPr id="4" name="Content Placeholder 3">
            <a:extLst>
              <a:ext uri="{FF2B5EF4-FFF2-40B4-BE49-F238E27FC236}">
                <a16:creationId xmlns:a16="http://schemas.microsoft.com/office/drawing/2014/main" id="{A38EB652-59F0-6450-13A7-723E4C37AFB8}"/>
              </a:ext>
            </a:extLst>
          </p:cNvPr>
          <p:cNvGraphicFramePr>
            <a:graphicFrameLocks noGrp="1"/>
          </p:cNvGraphicFramePr>
          <p:nvPr>
            <p:ph idx="1"/>
            <p:extLst>
              <p:ext uri="{D42A27DB-BD31-4B8C-83A1-F6EECF244321}">
                <p14:modId xmlns:p14="http://schemas.microsoft.com/office/powerpoint/2010/main" val="2330341142"/>
              </p:ext>
            </p:extLst>
          </p:nvPr>
        </p:nvGraphicFramePr>
        <p:xfrm>
          <a:off x="226243" y="1547226"/>
          <a:ext cx="11528981" cy="3627120"/>
        </p:xfrm>
        <a:graphic>
          <a:graphicData uri="http://schemas.openxmlformats.org/drawingml/2006/table">
            <a:tbl>
              <a:tblPr firstRow="1" bandRow="1">
                <a:tableStyleId>{21E4AEA4-8DFA-4A89-87EB-49C32662AFE0}</a:tableStyleId>
              </a:tblPr>
              <a:tblGrid>
                <a:gridCol w="1333893">
                  <a:extLst>
                    <a:ext uri="{9D8B030D-6E8A-4147-A177-3AD203B41FA5}">
                      <a16:colId xmlns:a16="http://schemas.microsoft.com/office/drawing/2014/main" val="812941923"/>
                    </a:ext>
                  </a:extLst>
                </a:gridCol>
                <a:gridCol w="1084083">
                  <a:extLst>
                    <a:ext uri="{9D8B030D-6E8A-4147-A177-3AD203B41FA5}">
                      <a16:colId xmlns:a16="http://schemas.microsoft.com/office/drawing/2014/main" val="1301909572"/>
                    </a:ext>
                  </a:extLst>
                </a:gridCol>
                <a:gridCol w="5448693">
                  <a:extLst>
                    <a:ext uri="{9D8B030D-6E8A-4147-A177-3AD203B41FA5}">
                      <a16:colId xmlns:a16="http://schemas.microsoft.com/office/drawing/2014/main" val="2219470503"/>
                    </a:ext>
                  </a:extLst>
                </a:gridCol>
                <a:gridCol w="3662312">
                  <a:extLst>
                    <a:ext uri="{9D8B030D-6E8A-4147-A177-3AD203B41FA5}">
                      <a16:colId xmlns:a16="http://schemas.microsoft.com/office/drawing/2014/main" val="2628227336"/>
                    </a:ext>
                  </a:extLst>
                </a:gridCol>
              </a:tblGrid>
              <a:tr h="389046">
                <a:tc>
                  <a:txBody>
                    <a:bodyPr/>
                    <a:lstStyle/>
                    <a:p>
                      <a:pPr algn="just"/>
                      <a:r>
                        <a:rPr lang="en-IN" dirty="0"/>
                        <a:t>Author</a:t>
                      </a:r>
                    </a:p>
                  </a:txBody>
                  <a:tcPr/>
                </a:tc>
                <a:tc>
                  <a:txBody>
                    <a:bodyPr/>
                    <a:lstStyle/>
                    <a:p>
                      <a:pPr algn="ctr"/>
                      <a:r>
                        <a:rPr lang="en-IN" sz="1400" b="1" i="0" u="none"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sz="1800" b="0" i="0" u="none" strike="noStrike" kern="1200" baseline="0" dirty="0">
                          <a:solidFill>
                            <a:schemeClr val="dk1"/>
                          </a:solidFill>
                          <a:latin typeface="+mn-lt"/>
                          <a:ea typeface="+mn-ea"/>
                          <a:cs typeface="+mn-cs"/>
                        </a:rPr>
                        <a:t>Jose A. </a:t>
                      </a:r>
                      <a:r>
                        <a:rPr lang="en-IN" sz="1800" b="0" i="0" u="none" strike="noStrike" kern="1200" baseline="0" dirty="0" err="1">
                          <a:solidFill>
                            <a:schemeClr val="dk1"/>
                          </a:solidFill>
                          <a:latin typeface="+mn-lt"/>
                          <a:ea typeface="+mn-ea"/>
                          <a:cs typeface="+mn-cs"/>
                        </a:rPr>
                        <a:t>Carballoa,b</a:t>
                      </a:r>
                      <a:r>
                        <a:rPr lang="en-IN" sz="1800" b="0" i="0" u="none" strike="noStrike" kern="1200" baseline="0" dirty="0">
                          <a:solidFill>
                            <a:schemeClr val="dk1"/>
                          </a:solidFill>
                          <a:latin typeface="+mn-lt"/>
                          <a:ea typeface="+mn-ea"/>
                          <a:cs typeface="+mn-cs"/>
                        </a:rPr>
                        <a:t>, Javier </a:t>
                      </a:r>
                      <a:r>
                        <a:rPr lang="en-IN" sz="1800" b="0" i="0" u="none" strike="noStrike" kern="1200" baseline="0" dirty="0" err="1">
                          <a:solidFill>
                            <a:schemeClr val="dk1"/>
                          </a:solidFill>
                          <a:latin typeface="+mn-lt"/>
                          <a:ea typeface="+mn-ea"/>
                          <a:cs typeface="+mn-cs"/>
                        </a:rPr>
                        <a:t>Bonillaa,b</a:t>
                      </a:r>
                      <a:r>
                        <a:rPr lang="en-IN" sz="1800" b="0" i="0" u="none" strike="noStrike" kern="1200" baseline="0" dirty="0">
                          <a:solidFill>
                            <a:schemeClr val="dk1"/>
                          </a:solidFill>
                          <a:latin typeface="+mn-lt"/>
                          <a:ea typeface="+mn-ea"/>
                          <a:cs typeface="+mn-cs"/>
                        </a:rPr>
                        <a:t>, Manuel </a:t>
                      </a:r>
                      <a:r>
                        <a:rPr lang="en-IN" sz="1800" b="0" i="0" u="none" strike="noStrike" kern="1200" baseline="0" dirty="0" err="1">
                          <a:solidFill>
                            <a:schemeClr val="dk1"/>
                          </a:solidFill>
                          <a:latin typeface="+mn-lt"/>
                          <a:ea typeface="+mn-ea"/>
                          <a:cs typeface="+mn-cs"/>
                        </a:rPr>
                        <a:t>Berenguelb,c</a:t>
                      </a:r>
                      <a:r>
                        <a:rPr lang="en-IN" sz="1800" b="0" i="0" u="none" strike="noStrike" kern="1200" baseline="0" dirty="0">
                          <a:solidFill>
                            <a:schemeClr val="dk1"/>
                          </a:solidFill>
                          <a:latin typeface="+mn-lt"/>
                          <a:ea typeface="+mn-ea"/>
                          <a:cs typeface="+mn-cs"/>
                        </a:rPr>
                        <a:t>, Jesús Fernández-</a:t>
                      </a:r>
                      <a:r>
                        <a:rPr lang="en-IN" sz="1800" b="0" i="0" u="none" strike="noStrike" kern="1200" baseline="0" dirty="0" err="1">
                          <a:solidFill>
                            <a:schemeClr val="dk1"/>
                          </a:solidFill>
                          <a:latin typeface="+mn-lt"/>
                          <a:ea typeface="+mn-ea"/>
                          <a:cs typeface="+mn-cs"/>
                        </a:rPr>
                        <a:t>Rechea</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Ginés</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Garcíaa</a:t>
                      </a:r>
                      <a:endParaRPr lang="en-IN" dirty="0"/>
                    </a:p>
                  </a:txBody>
                  <a:tcPr/>
                </a:tc>
                <a:tc>
                  <a:txBody>
                    <a:bodyPr/>
                    <a:lstStyle/>
                    <a:p>
                      <a:pPr algn="just"/>
                      <a:r>
                        <a:rPr lang="en-IN" dirty="0"/>
                        <a:t>2018</a:t>
                      </a:r>
                    </a:p>
                  </a:txBody>
                  <a:tcPr/>
                </a:tc>
                <a:tc>
                  <a:txBody>
                    <a:bodyPr/>
                    <a:lstStyle/>
                    <a:p>
                      <a:pPr algn="ctr"/>
                      <a:r>
                        <a:rPr lang="en-GB" sz="1800" b="0" i="0" kern="1200" dirty="0">
                          <a:solidFill>
                            <a:schemeClr val="dk1"/>
                          </a:solidFill>
                          <a:effectLst/>
                          <a:latin typeface="+mn-lt"/>
                          <a:ea typeface="+mn-ea"/>
                          <a:cs typeface="+mn-cs"/>
                        </a:rPr>
                        <a:t>The proposed method involves designing a smart prototype to monitor and control a dual-axis solar tracker system using an efficient IoT solution. Through experimental testing, the developed IoT-based solar tracker demonstrates the ability to provide users with a simple monitoring application. </a:t>
                      </a:r>
                      <a:r>
                        <a:rPr lang="en-GB" sz="1800" b="0" i="0" kern="1200" dirty="0">
                          <a:solidFill>
                            <a:srgbClr val="7030A0"/>
                          </a:solidFill>
                          <a:effectLst/>
                          <a:latin typeface="+mn-lt"/>
                          <a:ea typeface="+mn-ea"/>
                          <a:cs typeface="+mn-cs"/>
                        </a:rPr>
                        <a:t>This application allows users to monitor electrical and environmental parameters of the solar tracker system in real-time for further processing and management. </a:t>
                      </a:r>
                      <a:endParaRPr lang="en-IN" dirty="0">
                        <a:solidFill>
                          <a:srgbClr val="7030A0"/>
                        </a:solidFill>
                      </a:endParaRPr>
                    </a:p>
                  </a:txBody>
                  <a:tcPr/>
                </a:tc>
                <a:tc>
                  <a:txBody>
                    <a:bodyPr/>
                    <a:lstStyle/>
                    <a:p>
                      <a:r>
                        <a:rPr lang="en-GB" sz="1800" b="0" i="0" kern="1200" dirty="0">
                          <a:solidFill>
                            <a:schemeClr val="dk1"/>
                          </a:solidFill>
                          <a:effectLst/>
                          <a:latin typeface="+mn-lt"/>
                          <a:ea typeface="+mn-ea"/>
                          <a:cs typeface="+mn-cs"/>
                        </a:rPr>
                        <a:t>The future work involves refining the proposed Solar Tracking System (STS) approach, acknowledging its strengths and areas for improvement. </a:t>
                      </a:r>
                      <a:r>
                        <a:rPr lang="en-GB" sz="1800" b="0" i="0" kern="1200" dirty="0">
                          <a:solidFill>
                            <a:srgbClr val="7030A0"/>
                          </a:solidFill>
                          <a:effectLst/>
                          <a:latin typeface="+mn-lt"/>
                          <a:ea typeface="+mn-ea"/>
                          <a:cs typeface="+mn-cs"/>
                        </a:rPr>
                        <a:t>Key tasks include refining algorithms, training neural networks, achieving autonomous heliostat control, and integrating cost-effective microprocessors to enhance flexibility and reduce costs.</a:t>
                      </a:r>
                      <a:endParaRPr lang="en-IN" dirty="0">
                        <a:solidFill>
                          <a:srgbClr val="7030A0"/>
                        </a:solidFill>
                      </a:endParaRPr>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45173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1D1E-6047-1813-9CB2-9A164FF4A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8D8F4-3413-A529-51E9-23F7447A1FCD}"/>
              </a:ext>
            </a:extLst>
          </p:cNvPr>
          <p:cNvSpPr>
            <a:spLocks noGrp="1"/>
          </p:cNvSpPr>
          <p:nvPr>
            <p:ph type="title"/>
          </p:nvPr>
        </p:nvSpPr>
        <p:spPr>
          <a:xfrm>
            <a:off x="0" y="61408"/>
            <a:ext cx="12528223" cy="1325563"/>
          </a:xfrm>
        </p:spPr>
        <p:txBody>
          <a:bodyPr>
            <a:normAutofit/>
          </a:bodyPr>
          <a:lstStyle/>
          <a:p>
            <a:r>
              <a:rPr lang="en-IN" sz="2800" b="1" i="1" u="sng" dirty="0">
                <a:solidFill>
                  <a:srgbClr val="FF0000"/>
                </a:solidFill>
              </a:rPr>
              <a:t>Literature Survey-9</a:t>
            </a:r>
            <a:r>
              <a:rPr lang="en-IN" sz="2800" b="1" i="1" u="sng" dirty="0"/>
              <a:t>:</a:t>
            </a:r>
            <a:r>
              <a:rPr lang="en-GB" sz="2800" b="1" i="1" u="sng" dirty="0"/>
              <a:t>Correlation analysis and MLP/CMLP for optimum variables</a:t>
            </a:r>
            <a:br>
              <a:rPr lang="en-GB" sz="2800" b="1" i="1" u="sng" dirty="0"/>
            </a:br>
            <a:r>
              <a:rPr lang="en-GB" sz="2800" b="1" i="1" u="sng" dirty="0"/>
              <a:t>to predict orientation and tilt angles in intelligent solar tracking systems</a:t>
            </a:r>
            <a:br>
              <a:rPr lang="en-GB" sz="2800" b="1" i="1" u="sng" dirty="0"/>
            </a:br>
            <a:endParaRPr lang="en-IN" sz="2800" b="1" i="1" u="sng" dirty="0"/>
          </a:p>
        </p:txBody>
      </p:sp>
      <p:graphicFrame>
        <p:nvGraphicFramePr>
          <p:cNvPr id="4" name="Content Placeholder 3">
            <a:extLst>
              <a:ext uri="{FF2B5EF4-FFF2-40B4-BE49-F238E27FC236}">
                <a16:creationId xmlns:a16="http://schemas.microsoft.com/office/drawing/2014/main" id="{57783935-A1FB-5F12-028A-8D700599BC10}"/>
              </a:ext>
            </a:extLst>
          </p:cNvPr>
          <p:cNvGraphicFramePr>
            <a:graphicFrameLocks noGrp="1"/>
          </p:cNvGraphicFramePr>
          <p:nvPr>
            <p:ph idx="1"/>
            <p:extLst>
              <p:ext uri="{D42A27DB-BD31-4B8C-83A1-F6EECF244321}">
                <p14:modId xmlns:p14="http://schemas.microsoft.com/office/powerpoint/2010/main" val="2321617042"/>
              </p:ext>
            </p:extLst>
          </p:nvPr>
        </p:nvGraphicFramePr>
        <p:xfrm>
          <a:off x="39278" y="1249232"/>
          <a:ext cx="12113444" cy="5547360"/>
        </p:xfrm>
        <a:graphic>
          <a:graphicData uri="http://schemas.openxmlformats.org/drawingml/2006/table">
            <a:tbl>
              <a:tblPr firstRow="1" bandRow="1">
                <a:tableStyleId>{21E4AEA4-8DFA-4A89-87EB-49C32662AFE0}</a:tableStyleId>
              </a:tblPr>
              <a:tblGrid>
                <a:gridCol w="1401515">
                  <a:extLst>
                    <a:ext uri="{9D8B030D-6E8A-4147-A177-3AD203B41FA5}">
                      <a16:colId xmlns:a16="http://schemas.microsoft.com/office/drawing/2014/main" val="812941923"/>
                    </a:ext>
                  </a:extLst>
                </a:gridCol>
                <a:gridCol w="1139041">
                  <a:extLst>
                    <a:ext uri="{9D8B030D-6E8A-4147-A177-3AD203B41FA5}">
                      <a16:colId xmlns:a16="http://schemas.microsoft.com/office/drawing/2014/main" val="1301909572"/>
                    </a:ext>
                  </a:extLst>
                </a:gridCol>
                <a:gridCol w="5724915">
                  <a:extLst>
                    <a:ext uri="{9D8B030D-6E8A-4147-A177-3AD203B41FA5}">
                      <a16:colId xmlns:a16="http://schemas.microsoft.com/office/drawing/2014/main" val="2219470503"/>
                    </a:ext>
                  </a:extLst>
                </a:gridCol>
                <a:gridCol w="3847973">
                  <a:extLst>
                    <a:ext uri="{9D8B030D-6E8A-4147-A177-3AD203B41FA5}">
                      <a16:colId xmlns:a16="http://schemas.microsoft.com/office/drawing/2014/main" val="2628227336"/>
                    </a:ext>
                  </a:extLst>
                </a:gridCol>
              </a:tblGrid>
              <a:tr h="389046">
                <a:tc>
                  <a:txBody>
                    <a:bodyPr/>
                    <a:lstStyle/>
                    <a:p>
                      <a:pPr algn="just"/>
                      <a:r>
                        <a:rPr lang="en-IN" dirty="0"/>
                        <a:t>Author</a:t>
                      </a:r>
                    </a:p>
                  </a:txBody>
                  <a:tcPr/>
                </a:tc>
                <a:tc>
                  <a:txBody>
                    <a:bodyPr/>
                    <a:lstStyle/>
                    <a:p>
                      <a:pPr algn="ctr"/>
                      <a:r>
                        <a:rPr lang="en-IN" sz="1400" b="1" i="0" u="none"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sz="1800" b="0" i="0" u="none" strike="noStrike" kern="1200" baseline="0" dirty="0">
                          <a:solidFill>
                            <a:schemeClr val="dk1"/>
                          </a:solidFill>
                          <a:latin typeface="+mn-lt"/>
                          <a:ea typeface="+mn-ea"/>
                          <a:cs typeface="+mn-cs"/>
                        </a:rPr>
                        <a:t>Nadia AL-Rousan1 | Nor </a:t>
                      </a:r>
                      <a:r>
                        <a:rPr lang="en-IN" sz="1800" b="0" i="0" u="none" strike="noStrike" kern="1200" baseline="0" dirty="0" err="1">
                          <a:solidFill>
                            <a:schemeClr val="dk1"/>
                          </a:solidFill>
                          <a:latin typeface="+mn-lt"/>
                          <a:ea typeface="+mn-ea"/>
                          <a:cs typeface="+mn-cs"/>
                        </a:rPr>
                        <a:t>Ashidi</a:t>
                      </a:r>
                      <a:r>
                        <a:rPr lang="en-IN" sz="1800" b="0" i="0" u="none" strike="noStrike" kern="1200" baseline="0" dirty="0">
                          <a:solidFill>
                            <a:schemeClr val="dk1"/>
                          </a:solidFill>
                          <a:latin typeface="+mn-lt"/>
                          <a:ea typeface="+mn-ea"/>
                          <a:cs typeface="+mn-cs"/>
                        </a:rPr>
                        <a:t> Mat Isa2 | Mohd </a:t>
                      </a:r>
                      <a:r>
                        <a:rPr lang="en-IN" sz="1800" b="0" i="0" u="none" strike="noStrike" kern="1200" baseline="0" dirty="0" err="1">
                          <a:solidFill>
                            <a:schemeClr val="dk1"/>
                          </a:solidFill>
                          <a:latin typeface="+mn-lt"/>
                          <a:ea typeface="+mn-ea"/>
                          <a:cs typeface="+mn-cs"/>
                        </a:rPr>
                        <a:t>Khairunaz</a:t>
                      </a:r>
                      <a:r>
                        <a:rPr lang="en-IN" sz="1800" b="0" i="0" u="none" strike="noStrike" kern="1200" baseline="0" dirty="0">
                          <a:solidFill>
                            <a:schemeClr val="dk1"/>
                          </a:solidFill>
                          <a:latin typeface="+mn-lt"/>
                          <a:ea typeface="+mn-ea"/>
                          <a:cs typeface="+mn-cs"/>
                        </a:rPr>
                        <a:t> Mat Desa2</a:t>
                      </a:r>
                      <a:endParaRPr lang="en-IN" dirty="0"/>
                    </a:p>
                  </a:txBody>
                  <a:tcPr/>
                </a:tc>
                <a:tc>
                  <a:txBody>
                    <a:bodyPr/>
                    <a:lstStyle/>
                    <a:p>
                      <a:pPr algn="just"/>
                      <a:r>
                        <a:rPr lang="en-IN" dirty="0"/>
                        <a:t>2020</a:t>
                      </a:r>
                    </a:p>
                  </a:txBody>
                  <a:tcPr/>
                </a:tc>
                <a:tc>
                  <a:txBody>
                    <a:bodyPr/>
                    <a:lstStyle/>
                    <a:p>
                      <a:pPr algn="ctr"/>
                      <a:r>
                        <a:rPr lang="en-GB" sz="1800" b="0" i="0" kern="1200" dirty="0">
                          <a:solidFill>
                            <a:schemeClr val="dk1"/>
                          </a:solidFill>
                          <a:effectLst/>
                          <a:latin typeface="+mn-lt"/>
                          <a:ea typeface="+mn-ea"/>
                          <a:cs typeface="+mn-cs"/>
                        </a:rPr>
                        <a:t>The proposed method aims to optimize solar tracking systems by identifying the most effective variables and intelligent predictors for both </a:t>
                      </a:r>
                      <a:r>
                        <a:rPr lang="en-GB" sz="1800" b="0" i="0" kern="1200" dirty="0">
                          <a:solidFill>
                            <a:srgbClr val="7030A0"/>
                          </a:solidFill>
                          <a:effectLst/>
                          <a:latin typeface="+mn-lt"/>
                          <a:ea typeface="+mn-ea"/>
                          <a:cs typeface="+mn-cs"/>
                        </a:rPr>
                        <a:t>single-axis and dual-axis </a:t>
                      </a:r>
                      <a:r>
                        <a:rPr lang="en-GB" sz="1800" b="0" i="0" kern="1200" dirty="0">
                          <a:solidFill>
                            <a:schemeClr val="dk1"/>
                          </a:solidFill>
                          <a:effectLst/>
                          <a:latin typeface="+mn-lt"/>
                          <a:ea typeface="+mn-ea"/>
                          <a:cs typeface="+mn-cs"/>
                        </a:rPr>
                        <a:t>trackers. By </a:t>
                      </a:r>
                      <a:r>
                        <a:rPr lang="en-GB" sz="1800" b="0" i="0" kern="1200" dirty="0" err="1">
                          <a:solidFill>
                            <a:schemeClr val="dk1"/>
                          </a:solidFill>
                          <a:effectLst/>
                          <a:latin typeface="+mn-lt"/>
                          <a:ea typeface="+mn-ea"/>
                          <a:cs typeface="+mn-cs"/>
                        </a:rPr>
                        <a:t>analyzing</a:t>
                      </a:r>
                      <a:r>
                        <a:rPr lang="en-GB" sz="1800" b="0" i="0" kern="1200" dirty="0">
                          <a:solidFill>
                            <a:schemeClr val="dk1"/>
                          </a:solidFill>
                          <a:effectLst/>
                          <a:latin typeface="+mn-lt"/>
                          <a:ea typeface="+mn-ea"/>
                          <a:cs typeface="+mn-cs"/>
                        </a:rPr>
                        <a:t> correlation results between various variables and </a:t>
                      </a:r>
                      <a:r>
                        <a:rPr lang="en-GB" sz="1800" b="0" i="0" kern="1200" dirty="0">
                          <a:solidFill>
                            <a:srgbClr val="7030A0"/>
                          </a:solidFill>
                          <a:effectLst/>
                          <a:latin typeface="+mn-lt"/>
                          <a:ea typeface="+mn-ea"/>
                          <a:cs typeface="+mn-cs"/>
                        </a:rPr>
                        <a:t>orientation/tilt angles, the research determines that month, day, and time </a:t>
                      </a:r>
                      <a:r>
                        <a:rPr lang="en-GB" sz="1800" b="0" i="0" kern="1200" dirty="0">
                          <a:solidFill>
                            <a:schemeClr val="dk1"/>
                          </a:solidFill>
                          <a:effectLst/>
                          <a:latin typeface="+mn-lt"/>
                          <a:ea typeface="+mn-ea"/>
                          <a:cs typeface="+mn-cs"/>
                        </a:rPr>
                        <a:t>are the most influential variables. Using these variables in cascade multilayer perceptron (</a:t>
                      </a:r>
                      <a:r>
                        <a:rPr lang="en-GB" sz="1800" b="0" i="0" kern="1200" dirty="0">
                          <a:solidFill>
                            <a:srgbClr val="7030A0"/>
                          </a:solidFill>
                          <a:effectLst/>
                          <a:latin typeface="+mn-lt"/>
                          <a:ea typeface="+mn-ea"/>
                          <a:cs typeface="+mn-cs"/>
                        </a:rPr>
                        <a:t>CMLP)</a:t>
                      </a:r>
                      <a:r>
                        <a:rPr lang="en-GB" sz="1800" b="0" i="0" kern="1200" dirty="0">
                          <a:solidFill>
                            <a:schemeClr val="dk1"/>
                          </a:solidFill>
                          <a:effectLst/>
                          <a:latin typeface="+mn-lt"/>
                          <a:ea typeface="+mn-ea"/>
                          <a:cs typeface="+mn-cs"/>
                        </a:rPr>
                        <a:t> and multilayer perceptron </a:t>
                      </a:r>
                      <a:r>
                        <a:rPr lang="en-GB" sz="1800" b="0" i="0" kern="1200" dirty="0">
                          <a:solidFill>
                            <a:srgbClr val="7030A0"/>
                          </a:solidFill>
                          <a:effectLst/>
                          <a:latin typeface="+mn-lt"/>
                          <a:ea typeface="+mn-ea"/>
                          <a:cs typeface="+mn-cs"/>
                        </a:rPr>
                        <a:t>(MLP) </a:t>
                      </a:r>
                      <a:r>
                        <a:rPr lang="en-GB" sz="1800" b="0" i="0" kern="1200" dirty="0">
                          <a:solidFill>
                            <a:schemeClr val="dk1"/>
                          </a:solidFill>
                          <a:effectLst/>
                          <a:latin typeface="+mn-lt"/>
                          <a:ea typeface="+mn-ea"/>
                          <a:cs typeface="+mn-cs"/>
                        </a:rPr>
                        <a:t>models yields high-performance predictors capable of efficiently predicting orientation and tilt angles. Despite the day variable not being directly correlated with angles, its inclusion significantly enhances tracker performance. </a:t>
                      </a:r>
                      <a:r>
                        <a:rPr lang="en-GB" sz="1800" b="0" i="0" kern="1200" dirty="0">
                          <a:solidFill>
                            <a:srgbClr val="7030A0"/>
                          </a:solidFill>
                          <a:effectLst/>
                          <a:latin typeface="+mn-lt"/>
                          <a:ea typeface="+mn-ea"/>
                          <a:cs typeface="+mn-cs"/>
                        </a:rPr>
                        <a:t>Nonlinear models outperform linear regression, achieving prediction rates of </a:t>
                      </a:r>
                      <a:r>
                        <a:rPr lang="en-GB" sz="1800" b="0" i="0" kern="1200" dirty="0">
                          <a:solidFill>
                            <a:schemeClr val="dk1"/>
                          </a:solidFill>
                          <a:effectLst/>
                          <a:latin typeface="+mn-lt"/>
                          <a:ea typeface="+mn-ea"/>
                          <a:cs typeface="+mn-cs"/>
                        </a:rPr>
                        <a:t>up to 97.98% for dual-axis trackers and 96.85% for single-axis trackers, with low mean squared errors (MSE). Overall, the method offers a robust approach to optimizing solar tracking systems, enhancing efficiency and accuracy.</a:t>
                      </a:r>
                      <a:endParaRPr lang="en-IN" dirty="0"/>
                    </a:p>
                  </a:txBody>
                  <a:tcPr/>
                </a:tc>
                <a:tc>
                  <a:txBody>
                    <a:bodyPr/>
                    <a:lstStyle/>
                    <a:p>
                      <a:r>
                        <a:rPr lang="en-GB" sz="1800" b="0" i="0" kern="1200" dirty="0">
                          <a:solidFill>
                            <a:schemeClr val="dk1"/>
                          </a:solidFill>
                          <a:effectLst/>
                          <a:latin typeface="+mn-lt"/>
                          <a:ea typeface="+mn-ea"/>
                          <a:cs typeface="+mn-cs"/>
                        </a:rPr>
                        <a:t>The future work outlined here aims to further optimize solar tracking systems by focusing on improving prediction rates and reducing mean squared </a:t>
                      </a:r>
                      <a:r>
                        <a:rPr lang="en-GB" sz="1800" b="0" i="0" kern="1200" dirty="0">
                          <a:solidFill>
                            <a:srgbClr val="7030A0"/>
                          </a:solidFill>
                          <a:effectLst/>
                          <a:latin typeface="+mn-lt"/>
                          <a:ea typeface="+mn-ea"/>
                          <a:cs typeface="+mn-cs"/>
                        </a:rPr>
                        <a:t>errors (MSE) through the selection of optimal combinations of solar variables and intelligent predictors. This includes exploring hybrid techniques, new optimization methods for neural networks, and leveraging advanced artificial intelligence techniques to enhance system efficiency and performance</a:t>
                      </a:r>
                      <a:r>
                        <a:rPr lang="en-GB" sz="1800" b="0" i="0" kern="1200" dirty="0">
                          <a:solidFill>
                            <a:schemeClr val="dk1"/>
                          </a:solidFill>
                          <a:effectLst/>
                          <a:latin typeface="+mn-lt"/>
                          <a:ea typeface="+mn-ea"/>
                          <a:cs typeface="+mn-cs"/>
                        </a:rPr>
                        <a:t>. The goal is to maximize solar tracker power gain by refining current tracking methods and principles.</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359633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30B79C-E4C9-3A0D-B150-F39BDB32AEC9}"/>
              </a:ext>
            </a:extLst>
          </p:cNvPr>
          <p:cNvPicPr>
            <a:picLocks noChangeAspect="1"/>
          </p:cNvPicPr>
          <p:nvPr/>
        </p:nvPicPr>
        <p:blipFill>
          <a:blip r:embed="rId2"/>
          <a:stretch>
            <a:fillRect/>
          </a:stretch>
        </p:blipFill>
        <p:spPr>
          <a:xfrm>
            <a:off x="4285856" y="0"/>
            <a:ext cx="3620287" cy="6858000"/>
          </a:xfrm>
          <a:prstGeom prst="rect">
            <a:avLst/>
          </a:prstGeom>
        </p:spPr>
      </p:pic>
    </p:spTree>
    <p:extLst>
      <p:ext uri="{BB962C8B-B14F-4D97-AF65-F5344CB8AC3E}">
        <p14:creationId xmlns:p14="http://schemas.microsoft.com/office/powerpoint/2010/main" val="369432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571852"/>
          </a:xfrm>
        </p:spPr>
        <p:txBody>
          <a:bodyPr>
            <a:normAutofit fontScale="90000"/>
          </a:bodyPr>
          <a:lstStyle/>
          <a:p>
            <a:pPr algn="ctr"/>
            <a:r>
              <a:rPr lang="en-IN" dirty="0" smtClean="0"/>
              <a:t>Architecture/Circuit level Diagram</a:t>
            </a:r>
            <a:endParaRPr lang="en-IN" dirty="0"/>
          </a:p>
        </p:txBody>
      </p:sp>
      <p:pic>
        <p:nvPicPr>
          <p:cNvPr id="3" name="Picture 2"/>
          <p:cNvPicPr>
            <a:picLocks noChangeAspect="1"/>
          </p:cNvPicPr>
          <p:nvPr/>
        </p:nvPicPr>
        <p:blipFill>
          <a:blip r:embed="rId3"/>
          <a:stretch>
            <a:fillRect/>
          </a:stretch>
        </p:blipFill>
        <p:spPr>
          <a:xfrm>
            <a:off x="3157537" y="671512"/>
            <a:ext cx="5876925" cy="5514975"/>
          </a:xfrm>
          <a:prstGeom prst="rect">
            <a:avLst/>
          </a:prstGeom>
        </p:spPr>
      </p:pic>
    </p:spTree>
    <p:extLst>
      <p:ext uri="{BB962C8B-B14F-4D97-AF65-F5344CB8AC3E}">
        <p14:creationId xmlns:p14="http://schemas.microsoft.com/office/powerpoint/2010/main" val="195680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571852"/>
          </a:xfrm>
        </p:spPr>
        <p:txBody>
          <a:bodyPr>
            <a:normAutofit fontScale="90000"/>
          </a:bodyPr>
          <a:lstStyle/>
          <a:p>
            <a:pPr algn="ctr"/>
            <a:r>
              <a:rPr lang="en-IN" dirty="0"/>
              <a:t>Purpose &amp; Requirements Specification</a:t>
            </a:r>
          </a:p>
        </p:txBody>
      </p:sp>
      <p:sp>
        <p:nvSpPr>
          <p:cNvPr id="7" name="TextBox 6"/>
          <p:cNvSpPr txBox="1"/>
          <p:nvPr/>
        </p:nvSpPr>
        <p:spPr>
          <a:xfrm>
            <a:off x="206282" y="1167618"/>
            <a:ext cx="11723121" cy="5262979"/>
          </a:xfrm>
          <a:prstGeom prst="rect">
            <a:avLst/>
          </a:prstGeom>
          <a:noFill/>
        </p:spPr>
        <p:txBody>
          <a:bodyPr wrap="square" rtlCol="0">
            <a:spAutoFit/>
          </a:bodyPr>
          <a:lstStyle/>
          <a:p>
            <a:r>
              <a:rPr lang="en-US" sz="2800" dirty="0"/>
              <a:t>• </a:t>
            </a:r>
            <a:r>
              <a:rPr lang="en-US" sz="2800" b="1" dirty="0"/>
              <a:t>Purpose:</a:t>
            </a:r>
            <a:r>
              <a:rPr lang="en-US" sz="2800" dirty="0"/>
              <a:t> Implementing a solar panel tracking system to optimize energy generation by automatically adjusting the </a:t>
            </a:r>
            <a:r>
              <a:rPr lang="en-US" sz="2800" dirty="0" smtClean="0"/>
              <a:t>panel's </a:t>
            </a:r>
            <a:r>
              <a:rPr lang="en-US" sz="2800" dirty="0"/>
              <a:t>orientation based on sunlight intensity.</a:t>
            </a:r>
          </a:p>
          <a:p>
            <a:r>
              <a:rPr lang="en-US" sz="2800" dirty="0"/>
              <a:t>• </a:t>
            </a:r>
            <a:r>
              <a:rPr lang="en-US" sz="2800" b="1" dirty="0"/>
              <a:t>Behavior:</a:t>
            </a:r>
            <a:r>
              <a:rPr lang="en-US" sz="2800" dirty="0"/>
              <a:t> The system detects changes in sunlight intensity using two Light Dependent Resistors (LDRs) mounted on the solar panel. It rotates the panel using a single-axis servo motor to maximize sunlight exposure throughout the day.</a:t>
            </a:r>
          </a:p>
          <a:p>
            <a:r>
              <a:rPr lang="en-US" sz="2800" dirty="0"/>
              <a:t>• </a:t>
            </a:r>
            <a:r>
              <a:rPr lang="en-US" sz="2800" b="1" dirty="0"/>
              <a:t>System Management:</a:t>
            </a:r>
            <a:r>
              <a:rPr lang="en-US" sz="2800" dirty="0"/>
              <a:t> The system </a:t>
            </a:r>
            <a:r>
              <a:rPr lang="en-US" sz="2800" dirty="0" smtClean="0"/>
              <a:t>provides automatic method of </a:t>
            </a:r>
            <a:r>
              <a:rPr lang="en-US" sz="2800" dirty="0"/>
              <a:t>remote monitoring and control capabilities, allowing </a:t>
            </a:r>
            <a:r>
              <a:rPr lang="en-US" sz="2800" dirty="0" smtClean="0"/>
              <a:t>program </a:t>
            </a:r>
            <a:r>
              <a:rPr lang="en-US" sz="2800" dirty="0"/>
              <a:t>to </a:t>
            </a:r>
            <a:r>
              <a:rPr lang="en-US" sz="2800" dirty="0" smtClean="0"/>
              <a:t>check </a:t>
            </a:r>
            <a:r>
              <a:rPr lang="en-US" sz="2800" dirty="0"/>
              <a:t>the status of the solar panel and adjust its orientation as </a:t>
            </a:r>
            <a:r>
              <a:rPr lang="en-US" sz="2800" dirty="0" smtClean="0"/>
              <a:t>needed.</a:t>
            </a:r>
          </a:p>
          <a:p>
            <a:r>
              <a:rPr lang="en-US" sz="2800" dirty="0"/>
              <a:t>• </a:t>
            </a:r>
            <a:r>
              <a:rPr lang="en-US" sz="2800" b="1" dirty="0" smtClean="0"/>
              <a:t>Application </a:t>
            </a:r>
            <a:r>
              <a:rPr lang="en-US" sz="2800" b="1" dirty="0"/>
              <a:t>Deployment: </a:t>
            </a:r>
            <a:r>
              <a:rPr lang="en-US" sz="2800" dirty="0"/>
              <a:t>The control interface for the solar panel tracking system is not deployed on the web. Instead, it is designed to operate locally</a:t>
            </a:r>
            <a:endParaRPr lang="en-US" sz="2800" dirty="0" smtClean="0"/>
          </a:p>
        </p:txBody>
      </p:sp>
    </p:spTree>
    <p:extLst>
      <p:ext uri="{BB962C8B-B14F-4D97-AF65-F5344CB8AC3E}">
        <p14:creationId xmlns:p14="http://schemas.microsoft.com/office/powerpoint/2010/main" val="361344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571852"/>
          </a:xfrm>
        </p:spPr>
        <p:txBody>
          <a:bodyPr>
            <a:normAutofit fontScale="90000"/>
          </a:bodyPr>
          <a:lstStyle/>
          <a:p>
            <a:pPr algn="ctr"/>
            <a:r>
              <a:rPr lang="en-IN" dirty="0" smtClean="0"/>
              <a:t>Process </a:t>
            </a:r>
            <a:r>
              <a:rPr lang="en-IN" dirty="0"/>
              <a:t>Specification</a:t>
            </a:r>
          </a:p>
        </p:txBody>
      </p:sp>
      <p:pic>
        <p:nvPicPr>
          <p:cNvPr id="3" name="Picture 2"/>
          <p:cNvPicPr>
            <a:picLocks noChangeAspect="1"/>
          </p:cNvPicPr>
          <p:nvPr/>
        </p:nvPicPr>
        <p:blipFill>
          <a:blip r:embed="rId3"/>
          <a:stretch>
            <a:fillRect/>
          </a:stretch>
        </p:blipFill>
        <p:spPr>
          <a:xfrm>
            <a:off x="4083050" y="850563"/>
            <a:ext cx="3958167" cy="5575989"/>
          </a:xfrm>
          <a:prstGeom prst="rect">
            <a:avLst/>
          </a:prstGeom>
        </p:spPr>
      </p:pic>
    </p:spTree>
    <p:extLst>
      <p:ext uri="{BB962C8B-B14F-4D97-AF65-F5344CB8AC3E}">
        <p14:creationId xmlns:p14="http://schemas.microsoft.com/office/powerpoint/2010/main" val="418435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571852"/>
          </a:xfrm>
        </p:spPr>
        <p:txBody>
          <a:bodyPr>
            <a:normAutofit fontScale="90000"/>
          </a:bodyPr>
          <a:lstStyle/>
          <a:p>
            <a:pPr algn="ctr"/>
            <a:r>
              <a:rPr lang="en-US" dirty="0" smtClean="0"/>
              <a:t>Domain Model</a:t>
            </a:r>
            <a:endParaRPr lang="en-IN" dirty="0"/>
          </a:p>
        </p:txBody>
      </p:sp>
      <p:pic>
        <p:nvPicPr>
          <p:cNvPr id="6" name="Picture 5"/>
          <p:cNvPicPr>
            <a:picLocks noChangeAspect="1"/>
          </p:cNvPicPr>
          <p:nvPr/>
        </p:nvPicPr>
        <p:blipFill rotWithShape="1">
          <a:blip r:embed="rId2"/>
          <a:srcRect r="784" b="5441"/>
          <a:stretch/>
        </p:blipFill>
        <p:spPr>
          <a:xfrm>
            <a:off x="2518249" y="734396"/>
            <a:ext cx="7032151" cy="6106671"/>
          </a:xfrm>
          <a:prstGeom prst="rect">
            <a:avLst/>
          </a:prstGeom>
        </p:spPr>
      </p:pic>
    </p:spTree>
    <p:extLst>
      <p:ext uri="{BB962C8B-B14F-4D97-AF65-F5344CB8AC3E}">
        <p14:creationId xmlns:p14="http://schemas.microsoft.com/office/powerpoint/2010/main" val="119408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571852"/>
          </a:xfrm>
        </p:spPr>
        <p:txBody>
          <a:bodyPr>
            <a:normAutofit fontScale="90000"/>
          </a:bodyPr>
          <a:lstStyle/>
          <a:p>
            <a:pPr algn="ctr"/>
            <a:r>
              <a:rPr lang="en-IN" dirty="0"/>
              <a:t>Information Model Specification</a:t>
            </a:r>
          </a:p>
        </p:txBody>
      </p:sp>
      <p:pic>
        <p:nvPicPr>
          <p:cNvPr id="3" name="Picture 2"/>
          <p:cNvPicPr>
            <a:picLocks noChangeAspect="1"/>
          </p:cNvPicPr>
          <p:nvPr/>
        </p:nvPicPr>
        <p:blipFill>
          <a:blip r:embed="rId2"/>
          <a:stretch>
            <a:fillRect/>
          </a:stretch>
        </p:blipFill>
        <p:spPr>
          <a:xfrm>
            <a:off x="3357210" y="675733"/>
            <a:ext cx="6362523" cy="6003762"/>
          </a:xfrm>
          <a:prstGeom prst="rect">
            <a:avLst/>
          </a:prstGeom>
        </p:spPr>
      </p:pic>
    </p:spTree>
    <p:extLst>
      <p:ext uri="{BB962C8B-B14F-4D97-AF65-F5344CB8AC3E}">
        <p14:creationId xmlns:p14="http://schemas.microsoft.com/office/powerpoint/2010/main" val="396804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955" y="124178"/>
            <a:ext cx="10515600" cy="571852"/>
          </a:xfrm>
        </p:spPr>
        <p:txBody>
          <a:bodyPr>
            <a:normAutofit fontScale="90000"/>
          </a:bodyPr>
          <a:lstStyle/>
          <a:p>
            <a:pPr algn="ctr"/>
            <a:r>
              <a:rPr lang="en-IN" dirty="0"/>
              <a:t>Service Specifications</a:t>
            </a:r>
          </a:p>
        </p:txBody>
      </p:sp>
      <p:pic>
        <p:nvPicPr>
          <p:cNvPr id="4" name="Picture 3"/>
          <p:cNvPicPr>
            <a:picLocks noChangeAspect="1"/>
          </p:cNvPicPr>
          <p:nvPr/>
        </p:nvPicPr>
        <p:blipFill rotWithShape="1">
          <a:blip r:embed="rId2"/>
          <a:srcRect r="1333" b="5603"/>
          <a:stretch/>
        </p:blipFill>
        <p:spPr>
          <a:xfrm>
            <a:off x="4851616" y="0"/>
            <a:ext cx="4179495" cy="6852356"/>
          </a:xfrm>
          <a:prstGeom prst="rect">
            <a:avLst/>
          </a:prstGeom>
        </p:spPr>
      </p:pic>
    </p:spTree>
    <p:extLst>
      <p:ext uri="{BB962C8B-B14F-4D97-AF65-F5344CB8AC3E}">
        <p14:creationId xmlns:p14="http://schemas.microsoft.com/office/powerpoint/2010/main" val="337068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67" y="2938992"/>
            <a:ext cx="10515600" cy="1325563"/>
          </a:xfrm>
        </p:spPr>
        <p:txBody>
          <a:bodyPr/>
          <a:lstStyle/>
          <a:p>
            <a:pPr algn="ctr"/>
            <a:r>
              <a:rPr lang="en-US" dirty="0" smtClean="0"/>
              <a:t>Methodology</a:t>
            </a:r>
            <a:endParaRPr lang="en-IN" dirty="0"/>
          </a:p>
        </p:txBody>
      </p:sp>
      <p:sp>
        <p:nvSpPr>
          <p:cNvPr id="5" name="Rectangle 4"/>
          <p:cNvSpPr/>
          <p:nvPr/>
        </p:nvSpPr>
        <p:spPr>
          <a:xfrm>
            <a:off x="3081867" y="4581647"/>
            <a:ext cx="6096000" cy="923330"/>
          </a:xfrm>
          <a:prstGeom prst="rect">
            <a:avLst/>
          </a:prstGeom>
        </p:spPr>
        <p:txBody>
          <a:bodyPr>
            <a:spAutoFit/>
          </a:bodyPr>
          <a:lstStyle/>
          <a:p>
            <a:pPr algn="ctr"/>
            <a:r>
              <a:rPr lang="en-US" dirty="0"/>
              <a:t>S</a:t>
            </a:r>
            <a:r>
              <a:rPr lang="en-US" dirty="0" smtClean="0"/>
              <a:t>olar </a:t>
            </a:r>
            <a:r>
              <a:rPr lang="en-US" dirty="0"/>
              <a:t>panel tracking system that utilizes LDR sensors and a single-axis servo motor to maximize sunlight exposure and optimize energy generation.</a:t>
            </a:r>
            <a:endParaRPr lang="en-IN" dirty="0"/>
          </a:p>
        </p:txBody>
      </p:sp>
    </p:spTree>
    <p:extLst>
      <p:ext uri="{BB962C8B-B14F-4D97-AF65-F5344CB8AC3E}">
        <p14:creationId xmlns:p14="http://schemas.microsoft.com/office/powerpoint/2010/main" val="31484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F2C3-EF4E-F571-5CC8-91C4B1A07FC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438E465C-E0F3-5084-9349-FB1A28AABED9}"/>
              </a:ext>
            </a:extLst>
          </p:cNvPr>
          <p:cNvSpPr>
            <a:spLocks noGrp="1"/>
          </p:cNvSpPr>
          <p:nvPr>
            <p:ph idx="1"/>
          </p:nvPr>
        </p:nvSpPr>
        <p:spPr/>
        <p:txBody>
          <a:bodyPr/>
          <a:lstStyle/>
          <a:p>
            <a:pPr marL="0" indent="0">
              <a:buNone/>
            </a:pPr>
            <a:r>
              <a:rPr lang="en-GB" dirty="0"/>
              <a:t>The integration of Internet of Things (IoT) technology into solar light tracking systems presents a promising avenue for enhancing energy efficiency and sustainability in various applications. This paper explores the development and implementation of a novel IoT-enabled solar light tracking system, termed "Smart solar farm." Leveraging IoT sensors and actuators, Smart Sunlight dynamically adjusts the orientation of solar panels to optimize light capture throughout the day, maximizing energy generation potential.</a:t>
            </a:r>
            <a:endParaRPr lang="en-IN" dirty="0"/>
          </a:p>
        </p:txBody>
      </p:sp>
    </p:spTree>
    <p:extLst>
      <p:ext uri="{BB962C8B-B14F-4D97-AF65-F5344CB8AC3E}">
        <p14:creationId xmlns:p14="http://schemas.microsoft.com/office/powerpoint/2010/main" val="3700050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Materials Required</a:t>
            </a:r>
            <a:endParaRPr lang="en-IN" dirty="0"/>
          </a:p>
        </p:txBody>
      </p:sp>
      <p:sp>
        <p:nvSpPr>
          <p:cNvPr id="3" name="Content Placeholder 2"/>
          <p:cNvSpPr>
            <a:spLocks noGrp="1"/>
          </p:cNvSpPr>
          <p:nvPr>
            <p:ph idx="1"/>
          </p:nvPr>
        </p:nvSpPr>
        <p:spPr/>
        <p:txBody>
          <a:bodyPr/>
          <a:lstStyle/>
          <a:p>
            <a:r>
              <a:rPr lang="en-US" dirty="0"/>
              <a:t>Single-axis servo motor</a:t>
            </a:r>
          </a:p>
          <a:p>
            <a:r>
              <a:rPr lang="en-US" dirty="0"/>
              <a:t>Two LDR sensors (also known as photocells or light sensors)</a:t>
            </a:r>
          </a:p>
          <a:p>
            <a:r>
              <a:rPr lang="en-US" dirty="0"/>
              <a:t>Arduino or similar microcontroller board</a:t>
            </a:r>
          </a:p>
          <a:p>
            <a:r>
              <a:rPr lang="en-US" dirty="0"/>
              <a:t>Breadboard and jumper wires</a:t>
            </a:r>
          </a:p>
          <a:p>
            <a:r>
              <a:rPr lang="en-US" dirty="0"/>
              <a:t>Solar panel</a:t>
            </a:r>
          </a:p>
          <a:p>
            <a:r>
              <a:rPr lang="en-US" dirty="0"/>
              <a:t>Mounting hardware for the solar panel and servo motor</a:t>
            </a:r>
          </a:p>
          <a:p>
            <a:r>
              <a:rPr lang="en-US" dirty="0"/>
              <a:t>Power supply for the Arduino and servo </a:t>
            </a:r>
            <a:r>
              <a:rPr lang="en-US" dirty="0" smtClean="0"/>
              <a:t>motor</a:t>
            </a:r>
            <a:endParaRPr lang="en-IN" dirty="0" smtClean="0"/>
          </a:p>
          <a:p>
            <a:r>
              <a:rPr lang="en-US" dirty="0" smtClean="0"/>
              <a:t>Jumper wires as required.</a:t>
            </a:r>
            <a:endParaRPr lang="en-US" dirty="0"/>
          </a:p>
        </p:txBody>
      </p:sp>
    </p:spTree>
    <p:extLst>
      <p:ext uri="{BB962C8B-B14F-4D97-AF65-F5344CB8AC3E}">
        <p14:creationId xmlns:p14="http://schemas.microsoft.com/office/powerpoint/2010/main" val="101311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Mount the </a:t>
            </a:r>
            <a:r>
              <a:rPr lang="en-IN" b="1" dirty="0" smtClean="0"/>
              <a:t>Components</a:t>
            </a:r>
            <a:endParaRPr lang="en-IN" dirty="0"/>
          </a:p>
        </p:txBody>
      </p:sp>
      <p:sp>
        <p:nvSpPr>
          <p:cNvPr id="3" name="Content Placeholder 2"/>
          <p:cNvSpPr>
            <a:spLocks noGrp="1"/>
          </p:cNvSpPr>
          <p:nvPr>
            <p:ph idx="1"/>
          </p:nvPr>
        </p:nvSpPr>
        <p:spPr/>
        <p:txBody>
          <a:bodyPr/>
          <a:lstStyle/>
          <a:p>
            <a:r>
              <a:rPr lang="en-US" dirty="0"/>
              <a:t>Attach the LDR sensors to the edges of the solar panel, ensuring they are facing upwards to detect sunlight</a:t>
            </a:r>
            <a:r>
              <a:rPr lang="en-US" dirty="0" smtClean="0"/>
              <a:t>.</a:t>
            </a:r>
          </a:p>
          <a:p>
            <a:endParaRPr lang="en-US" dirty="0"/>
          </a:p>
          <a:p>
            <a:r>
              <a:rPr lang="en-US" dirty="0"/>
              <a:t>Mount the servo motor securely to the solar panel frame or mounting structure.</a:t>
            </a:r>
          </a:p>
        </p:txBody>
      </p:sp>
    </p:spTree>
    <p:extLst>
      <p:ext uri="{BB962C8B-B14F-4D97-AF65-F5344CB8AC3E}">
        <p14:creationId xmlns:p14="http://schemas.microsoft.com/office/powerpoint/2010/main" val="313123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Connect </a:t>
            </a:r>
            <a:r>
              <a:rPr lang="en-IN" b="1" dirty="0" smtClean="0"/>
              <a:t>Components</a:t>
            </a:r>
            <a:endParaRPr lang="en-IN" dirty="0"/>
          </a:p>
        </p:txBody>
      </p:sp>
      <p:sp>
        <p:nvSpPr>
          <p:cNvPr id="3" name="Content Placeholder 2"/>
          <p:cNvSpPr>
            <a:spLocks noGrp="1"/>
          </p:cNvSpPr>
          <p:nvPr>
            <p:ph idx="1"/>
          </p:nvPr>
        </p:nvSpPr>
        <p:spPr/>
        <p:txBody>
          <a:bodyPr/>
          <a:lstStyle/>
          <a:p>
            <a:r>
              <a:rPr lang="en-US" dirty="0"/>
              <a:t>Connect the LDR sensors to the analog input pins of the Arduino</a:t>
            </a:r>
            <a:r>
              <a:rPr lang="en-US" dirty="0" smtClean="0"/>
              <a:t>.</a:t>
            </a:r>
          </a:p>
          <a:p>
            <a:endParaRPr lang="en-US" dirty="0"/>
          </a:p>
          <a:p>
            <a:r>
              <a:rPr lang="en-US" dirty="0"/>
              <a:t>Connect the servo motor to the digital output pins of the Arduino.</a:t>
            </a:r>
          </a:p>
        </p:txBody>
      </p:sp>
    </p:spTree>
    <p:extLst>
      <p:ext uri="{BB962C8B-B14F-4D97-AF65-F5344CB8AC3E}">
        <p14:creationId xmlns:p14="http://schemas.microsoft.com/office/powerpoint/2010/main" val="455304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Code the </a:t>
            </a:r>
            <a:r>
              <a:rPr lang="en-IN" b="1" dirty="0" smtClean="0"/>
              <a:t>Arduino</a:t>
            </a:r>
            <a:endParaRPr lang="en-IN" dirty="0"/>
          </a:p>
        </p:txBody>
      </p:sp>
      <p:sp>
        <p:nvSpPr>
          <p:cNvPr id="3" name="Content Placeholder 2"/>
          <p:cNvSpPr>
            <a:spLocks noGrp="1"/>
          </p:cNvSpPr>
          <p:nvPr>
            <p:ph idx="1"/>
          </p:nvPr>
        </p:nvSpPr>
        <p:spPr/>
        <p:txBody>
          <a:bodyPr>
            <a:normAutofit lnSpcReduction="10000"/>
          </a:bodyPr>
          <a:lstStyle/>
          <a:p>
            <a:r>
              <a:rPr lang="en-US" dirty="0"/>
              <a:t>Write a program in the Arduino IDE (Integrated Development Environment) that reads the analog values from the LDR sensors and controls the servo motor accordingly.</a:t>
            </a:r>
          </a:p>
          <a:p>
            <a:r>
              <a:rPr lang="en-IN" dirty="0"/>
              <a:t>Use the </a:t>
            </a:r>
            <a:r>
              <a:rPr lang="en-IN" dirty="0" smtClean="0"/>
              <a:t>inbuilt </a:t>
            </a:r>
            <a:r>
              <a:rPr lang="en-US" dirty="0" smtClean="0"/>
              <a:t>functions </a:t>
            </a:r>
            <a:r>
              <a:rPr lang="en-US" dirty="0"/>
              <a:t>to read the values from the LDR sensors.</a:t>
            </a:r>
          </a:p>
          <a:p>
            <a:r>
              <a:rPr lang="en-US" dirty="0"/>
              <a:t>Calculate the intensity difference between the two LDR sensors by subtracting one sensor's reading from the other.</a:t>
            </a:r>
          </a:p>
          <a:p>
            <a:r>
              <a:rPr lang="en-US" dirty="0"/>
              <a:t>Map the intensity difference to a servo motor angle range (e.g., 0 to 180 degrees).</a:t>
            </a:r>
          </a:p>
          <a:p>
            <a:r>
              <a:rPr lang="en-US" dirty="0"/>
              <a:t>Use the </a:t>
            </a:r>
            <a:r>
              <a:rPr lang="en-US" b="1" dirty="0" smtClean="0"/>
              <a:t>Servo</a:t>
            </a:r>
            <a:r>
              <a:rPr lang="en-US" dirty="0" smtClean="0"/>
              <a:t> </a:t>
            </a:r>
            <a:r>
              <a:rPr lang="en-US" dirty="0"/>
              <a:t>library to control the servo motor and set its position based on the calculated angle.</a:t>
            </a:r>
          </a:p>
          <a:p>
            <a:endParaRPr lang="en-US" dirty="0" smtClean="0"/>
          </a:p>
        </p:txBody>
      </p:sp>
    </p:spTree>
    <p:extLst>
      <p:ext uri="{BB962C8B-B14F-4D97-AF65-F5344CB8AC3E}">
        <p14:creationId xmlns:p14="http://schemas.microsoft.com/office/powerpoint/2010/main" val="66051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Calibrate the </a:t>
            </a:r>
            <a:r>
              <a:rPr lang="en-IN" b="1" dirty="0" smtClean="0"/>
              <a:t>System</a:t>
            </a:r>
            <a:endParaRPr lang="en-IN" dirty="0"/>
          </a:p>
        </p:txBody>
      </p:sp>
      <p:sp>
        <p:nvSpPr>
          <p:cNvPr id="3" name="Content Placeholder 2"/>
          <p:cNvSpPr>
            <a:spLocks noGrp="1"/>
          </p:cNvSpPr>
          <p:nvPr>
            <p:ph idx="1"/>
          </p:nvPr>
        </p:nvSpPr>
        <p:spPr/>
        <p:txBody>
          <a:bodyPr>
            <a:normAutofit/>
          </a:bodyPr>
          <a:lstStyle/>
          <a:p>
            <a:r>
              <a:rPr lang="en-US" dirty="0" smtClean="0"/>
              <a:t>Testing of </a:t>
            </a:r>
            <a:r>
              <a:rPr lang="en-US" dirty="0"/>
              <a:t>the system under different lighting conditions to ensure the servo motor responds appropriately to changes in sunlight intensity</a:t>
            </a:r>
            <a:r>
              <a:rPr lang="en-US" dirty="0" smtClean="0"/>
              <a:t>.</a:t>
            </a:r>
          </a:p>
          <a:p>
            <a:endParaRPr lang="en-US" dirty="0"/>
          </a:p>
          <a:p>
            <a:r>
              <a:rPr lang="en-US" dirty="0" smtClean="0"/>
              <a:t>Adjusting of </a:t>
            </a:r>
            <a:r>
              <a:rPr lang="en-US" dirty="0"/>
              <a:t>the code or sensor positions if necessary to improve accuracy and responsiveness.</a:t>
            </a:r>
          </a:p>
        </p:txBody>
      </p:sp>
    </p:spTree>
    <p:extLst>
      <p:ext uri="{BB962C8B-B14F-4D97-AF65-F5344CB8AC3E}">
        <p14:creationId xmlns:p14="http://schemas.microsoft.com/office/powerpoint/2010/main" val="35975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Implement Power </a:t>
            </a:r>
            <a:r>
              <a:rPr lang="en-IN" b="1" dirty="0" smtClean="0"/>
              <a:t>Management</a:t>
            </a:r>
            <a:endParaRPr lang="en-IN" dirty="0"/>
          </a:p>
        </p:txBody>
      </p:sp>
      <p:sp>
        <p:nvSpPr>
          <p:cNvPr id="3" name="Content Placeholder 2"/>
          <p:cNvSpPr>
            <a:spLocks noGrp="1"/>
          </p:cNvSpPr>
          <p:nvPr>
            <p:ph idx="1"/>
          </p:nvPr>
        </p:nvSpPr>
        <p:spPr/>
        <p:txBody>
          <a:bodyPr>
            <a:normAutofit/>
          </a:bodyPr>
          <a:lstStyle/>
          <a:p>
            <a:r>
              <a:rPr lang="en-US" dirty="0" smtClean="0"/>
              <a:t>Ensuring </a:t>
            </a:r>
            <a:r>
              <a:rPr lang="en-US" dirty="0"/>
              <a:t>that the system is powered adequately to operate the Arduino, servo motor, and sensors continuously</a:t>
            </a:r>
            <a:r>
              <a:rPr lang="en-US" dirty="0" smtClean="0"/>
              <a:t>.</a:t>
            </a:r>
          </a:p>
          <a:p>
            <a:pPr marL="0" indent="0">
              <a:buNone/>
            </a:pPr>
            <a:endParaRPr lang="en-US" dirty="0"/>
          </a:p>
          <a:p>
            <a:r>
              <a:rPr lang="en-US" dirty="0" smtClean="0"/>
              <a:t>The use of a </a:t>
            </a:r>
            <a:r>
              <a:rPr lang="en-US" dirty="0"/>
              <a:t>rechargeable battery pack or connecting the system to a solar power source for sustainable operation.</a:t>
            </a:r>
          </a:p>
        </p:txBody>
      </p:sp>
    </p:spTree>
    <p:extLst>
      <p:ext uri="{BB962C8B-B14F-4D97-AF65-F5344CB8AC3E}">
        <p14:creationId xmlns:p14="http://schemas.microsoft.com/office/powerpoint/2010/main" val="259800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Test and </a:t>
            </a:r>
            <a:r>
              <a:rPr lang="en-IN" b="1" dirty="0" smtClean="0"/>
              <a:t>Optimize</a:t>
            </a:r>
            <a:endParaRPr lang="en-IN" dirty="0"/>
          </a:p>
        </p:txBody>
      </p:sp>
      <p:sp>
        <p:nvSpPr>
          <p:cNvPr id="3" name="Content Placeholder 2"/>
          <p:cNvSpPr>
            <a:spLocks noGrp="1"/>
          </p:cNvSpPr>
          <p:nvPr>
            <p:ph idx="1"/>
          </p:nvPr>
        </p:nvSpPr>
        <p:spPr/>
        <p:txBody>
          <a:bodyPr>
            <a:normAutofit/>
          </a:bodyPr>
          <a:lstStyle/>
          <a:p>
            <a:r>
              <a:rPr lang="en-US" dirty="0"/>
              <a:t>Test the system over an extended period to verify its reliability and performance</a:t>
            </a:r>
            <a:r>
              <a:rPr lang="en-US" dirty="0" smtClean="0"/>
              <a:t>.</a:t>
            </a:r>
          </a:p>
          <a:p>
            <a:endParaRPr lang="en-US" dirty="0"/>
          </a:p>
          <a:p>
            <a:r>
              <a:rPr lang="en-US" dirty="0"/>
              <a:t>Monitor the solar panel's orientation and adjust the code or hardware as needed to optimize energy collection efficiency.</a:t>
            </a:r>
          </a:p>
        </p:txBody>
      </p:sp>
    </p:spTree>
    <p:extLst>
      <p:ext uri="{BB962C8B-B14F-4D97-AF65-F5344CB8AC3E}">
        <p14:creationId xmlns:p14="http://schemas.microsoft.com/office/powerpoint/2010/main" val="1353170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6600" b="1" dirty="0"/>
              <a:t>Thank You</a:t>
            </a:r>
            <a:endParaRPr lang="en-US" sz="6600" dirty="0"/>
          </a:p>
        </p:txBody>
      </p:sp>
    </p:spTree>
    <p:extLst>
      <p:ext uri="{BB962C8B-B14F-4D97-AF65-F5344CB8AC3E}">
        <p14:creationId xmlns:p14="http://schemas.microsoft.com/office/powerpoint/2010/main" val="68917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BB8E-8F63-1306-ED3B-2C766A1AC306}"/>
              </a:ext>
            </a:extLst>
          </p:cNvPr>
          <p:cNvSpPr>
            <a:spLocks noGrp="1"/>
          </p:cNvSpPr>
          <p:nvPr>
            <p:ph type="title"/>
          </p:nvPr>
        </p:nvSpPr>
        <p:spPr>
          <a:xfrm>
            <a:off x="0" y="61408"/>
            <a:ext cx="12820453" cy="1325563"/>
          </a:xfrm>
        </p:spPr>
        <p:txBody>
          <a:bodyPr>
            <a:normAutofit/>
          </a:bodyPr>
          <a:lstStyle/>
          <a:p>
            <a:r>
              <a:rPr lang="en-IN" sz="3200" b="1" i="1" u="sng" dirty="0">
                <a:solidFill>
                  <a:srgbClr val="FF0000"/>
                </a:solidFill>
              </a:rPr>
              <a:t>Literature Survey-1 </a:t>
            </a:r>
            <a:r>
              <a:rPr lang="en-IN" sz="3200" b="1" i="1" u="sng" dirty="0"/>
              <a:t>:</a:t>
            </a:r>
            <a:r>
              <a:rPr lang="en-GB" sz="3200" b="1" i="1" u="sng" dirty="0"/>
              <a:t>A photovoltaic solar tracking system with bidirectional</a:t>
            </a:r>
            <a:br>
              <a:rPr lang="en-GB" sz="3200" b="1" i="1" u="sng" dirty="0"/>
            </a:br>
            <a:r>
              <a:rPr lang="en-GB" sz="3200" b="1" i="1" u="sng" dirty="0"/>
              <a:t>sliding axle for building integration</a:t>
            </a:r>
            <a:endParaRPr lang="en-IN" sz="3200" b="1" i="1" u="sng" dirty="0"/>
          </a:p>
        </p:txBody>
      </p:sp>
      <p:graphicFrame>
        <p:nvGraphicFramePr>
          <p:cNvPr id="4" name="Content Placeholder 3">
            <a:extLst>
              <a:ext uri="{FF2B5EF4-FFF2-40B4-BE49-F238E27FC236}">
                <a16:creationId xmlns:a16="http://schemas.microsoft.com/office/drawing/2014/main" id="{369FD88A-BAD8-CA97-C391-3EAD2CFB4E53}"/>
              </a:ext>
            </a:extLst>
          </p:cNvPr>
          <p:cNvGraphicFramePr>
            <a:graphicFrameLocks noGrp="1"/>
          </p:cNvGraphicFramePr>
          <p:nvPr>
            <p:ph idx="1"/>
            <p:extLst>
              <p:ext uri="{D42A27DB-BD31-4B8C-83A1-F6EECF244321}">
                <p14:modId xmlns:p14="http://schemas.microsoft.com/office/powerpoint/2010/main" val="826108641"/>
              </p:ext>
            </p:extLst>
          </p:nvPr>
        </p:nvGraphicFramePr>
        <p:xfrm>
          <a:off x="583676" y="1386971"/>
          <a:ext cx="10671928" cy="5105904"/>
        </p:xfrm>
        <a:graphic>
          <a:graphicData uri="http://schemas.openxmlformats.org/drawingml/2006/table">
            <a:tbl>
              <a:tblPr firstRow="1" bandRow="1">
                <a:tableStyleId>{21E4AEA4-8DFA-4A89-87EB-49C32662AFE0}</a:tableStyleId>
              </a:tblPr>
              <a:tblGrid>
                <a:gridCol w="1546543">
                  <a:extLst>
                    <a:ext uri="{9D8B030D-6E8A-4147-A177-3AD203B41FA5}">
                      <a16:colId xmlns:a16="http://schemas.microsoft.com/office/drawing/2014/main" val="812941923"/>
                    </a:ext>
                  </a:extLst>
                </a:gridCol>
                <a:gridCol w="1046614">
                  <a:extLst>
                    <a:ext uri="{9D8B030D-6E8A-4147-A177-3AD203B41FA5}">
                      <a16:colId xmlns:a16="http://schemas.microsoft.com/office/drawing/2014/main" val="1301909572"/>
                    </a:ext>
                  </a:extLst>
                </a:gridCol>
                <a:gridCol w="4885984">
                  <a:extLst>
                    <a:ext uri="{9D8B030D-6E8A-4147-A177-3AD203B41FA5}">
                      <a16:colId xmlns:a16="http://schemas.microsoft.com/office/drawing/2014/main" val="2219470503"/>
                    </a:ext>
                  </a:extLst>
                </a:gridCol>
                <a:gridCol w="3192787">
                  <a:extLst>
                    <a:ext uri="{9D8B030D-6E8A-4147-A177-3AD203B41FA5}">
                      <a16:colId xmlns:a16="http://schemas.microsoft.com/office/drawing/2014/main" val="2628227336"/>
                    </a:ext>
                  </a:extLst>
                </a:gridCol>
              </a:tblGrid>
              <a:tr h="625344">
                <a:tc>
                  <a:txBody>
                    <a:bodyPr/>
                    <a:lstStyle/>
                    <a:p>
                      <a:pPr algn="just"/>
                      <a:r>
                        <a:rPr lang="en-IN" dirty="0"/>
                        <a:t>Author</a:t>
                      </a:r>
                    </a:p>
                  </a:txBody>
                  <a:tcPr/>
                </a:tc>
                <a:tc>
                  <a:txBody>
                    <a:bodyPr/>
                    <a:lstStyle/>
                    <a:p>
                      <a:pPr algn="ctr"/>
                      <a:r>
                        <a:rPr lang="en-IN" sz="1600"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dirty="0" err="1"/>
                        <a:t>Jifeng</a:t>
                      </a:r>
                      <a:r>
                        <a:rPr lang="en-IN" dirty="0"/>
                        <a:t> </a:t>
                      </a:r>
                      <a:r>
                        <a:rPr lang="en-IN" dirty="0" err="1"/>
                        <a:t>Songa</a:t>
                      </a:r>
                      <a:r>
                        <a:rPr lang="en-IN" dirty="0"/>
                        <a:t>,*, Yong </a:t>
                      </a:r>
                      <a:r>
                        <a:rPr lang="en-IN" dirty="0" err="1"/>
                        <a:t>Zhub</a:t>
                      </a:r>
                      <a:r>
                        <a:rPr lang="en-IN" dirty="0"/>
                        <a:t>, </a:t>
                      </a:r>
                      <a:r>
                        <a:rPr lang="en-IN" dirty="0" err="1"/>
                        <a:t>Dancheng</a:t>
                      </a:r>
                      <a:r>
                        <a:rPr lang="en-IN" dirty="0"/>
                        <a:t> </a:t>
                      </a:r>
                      <a:r>
                        <a:rPr lang="en-IN" dirty="0" err="1"/>
                        <a:t>Xiab</a:t>
                      </a:r>
                      <a:r>
                        <a:rPr lang="en-IN" dirty="0"/>
                        <a:t>, Yongping </a:t>
                      </a:r>
                      <a:r>
                        <a:rPr lang="en-IN" dirty="0" err="1"/>
                        <a:t>Yangb</a:t>
                      </a:r>
                      <a:endParaRPr lang="en-IN" dirty="0"/>
                    </a:p>
                  </a:txBody>
                  <a:tcPr/>
                </a:tc>
                <a:tc>
                  <a:txBody>
                    <a:bodyPr/>
                    <a:lstStyle/>
                    <a:p>
                      <a:pPr algn="just"/>
                      <a:r>
                        <a:rPr lang="en-IN" dirty="0"/>
                        <a:t>2015</a:t>
                      </a:r>
                    </a:p>
                  </a:txBody>
                  <a:tcPr/>
                </a:tc>
                <a:tc>
                  <a:txBody>
                    <a:bodyPr/>
                    <a:lstStyle/>
                    <a:p>
                      <a:pPr algn="ctr"/>
                      <a:r>
                        <a:rPr lang="en-GB" sz="1800" b="0" i="0" kern="1200" dirty="0">
                          <a:solidFill>
                            <a:schemeClr val="dk1"/>
                          </a:solidFill>
                          <a:effectLst/>
                          <a:latin typeface="+mn-lt"/>
                          <a:ea typeface="+mn-ea"/>
                          <a:cs typeface="+mn-cs"/>
                        </a:rPr>
                        <a:t>This paper introduces a novel single-axis solar tracking device designed to enhance energy capture, stability, and safety, particularly in windy conditions. </a:t>
                      </a:r>
                      <a:r>
                        <a:rPr lang="en-GB" sz="1800" b="0" i="0" kern="1200" dirty="0">
                          <a:solidFill>
                            <a:srgbClr val="7030A0"/>
                          </a:solidFill>
                          <a:effectLst/>
                          <a:latin typeface="+mn-lt"/>
                          <a:ea typeface="+mn-ea"/>
                          <a:cs typeface="+mn-cs"/>
                        </a:rPr>
                        <a:t>The device features the ability to lift and lower photovoltaic panels for precise height adjustments, as well as east-west tilting to track the sun's path throughout the day, maximizing solar energy absorption</a:t>
                      </a:r>
                      <a:r>
                        <a:rPr lang="en-GB" sz="1800" b="0" i="0" kern="1200" dirty="0">
                          <a:solidFill>
                            <a:schemeClr val="dk1"/>
                          </a:solidFill>
                          <a:effectLst/>
                          <a:latin typeface="+mn-lt"/>
                          <a:ea typeface="+mn-ea"/>
                          <a:cs typeface="+mn-cs"/>
                        </a:rPr>
                        <a:t>. In windy weather, a stent mechanism minimizes frontal area by positioning panels near a horizontal rail, reducing wind resistance. With superior mechanical strength compared to traditional systems, the device </a:t>
                      </a:r>
                      <a:r>
                        <a:rPr lang="en-GB" sz="1800" b="0" i="0" kern="1200" dirty="0">
                          <a:solidFill>
                            <a:srgbClr val="7030A0"/>
                          </a:solidFill>
                          <a:effectLst/>
                          <a:latin typeface="+mn-lt"/>
                          <a:ea typeface="+mn-ea"/>
                          <a:cs typeface="+mn-cs"/>
                        </a:rPr>
                        <a:t>ensures enhanced wind resistance </a:t>
                      </a:r>
                      <a:r>
                        <a:rPr lang="en-GB" sz="1800" b="0" i="0" kern="1200" dirty="0">
                          <a:solidFill>
                            <a:schemeClr val="dk1"/>
                          </a:solidFill>
                          <a:effectLst/>
                          <a:latin typeface="+mn-lt"/>
                          <a:ea typeface="+mn-ea"/>
                          <a:cs typeface="+mn-cs"/>
                        </a:rPr>
                        <a:t>and safety, making it suitable for PV power plants on building roofs.</a:t>
                      </a:r>
                      <a:r>
                        <a:rPr lang="en-GB" dirty="0"/>
                        <a:t>.</a:t>
                      </a:r>
                      <a:endParaRPr lang="en-IN" dirty="0"/>
                    </a:p>
                  </a:txBody>
                  <a:tcPr/>
                </a:tc>
                <a:tc>
                  <a:txBody>
                    <a:bodyPr/>
                    <a:lstStyle/>
                    <a:p>
                      <a:pPr algn="ctr"/>
                      <a:r>
                        <a:rPr lang="en-GB" sz="1800" b="0" i="0" kern="1200" dirty="0">
                          <a:solidFill>
                            <a:schemeClr val="dk1"/>
                          </a:solidFill>
                          <a:effectLst/>
                          <a:latin typeface="+mn-lt"/>
                          <a:ea typeface="+mn-ea"/>
                          <a:cs typeface="+mn-cs"/>
                        </a:rPr>
                        <a:t>Exploring opportunities for further optimization of the system design to </a:t>
                      </a:r>
                      <a:r>
                        <a:rPr lang="en-GB" sz="1800" b="0" i="0" kern="1200" dirty="0">
                          <a:solidFill>
                            <a:srgbClr val="7030A0"/>
                          </a:solidFill>
                          <a:effectLst/>
                          <a:latin typeface="+mn-lt"/>
                          <a:ea typeface="+mn-ea"/>
                          <a:cs typeface="+mn-cs"/>
                        </a:rPr>
                        <a:t>enhance its efficiency, reliability, and cost-effectiveness</a:t>
                      </a:r>
                      <a:r>
                        <a:rPr lang="en-GB" sz="1800" b="0" i="0" kern="1200" dirty="0">
                          <a:solidFill>
                            <a:schemeClr val="dk1"/>
                          </a:solidFill>
                          <a:effectLst/>
                          <a:latin typeface="+mn-lt"/>
                          <a:ea typeface="+mn-ea"/>
                          <a:cs typeface="+mn-cs"/>
                        </a:rPr>
                        <a:t>.</a:t>
                      </a:r>
                    </a:p>
                    <a:p>
                      <a:pPr algn="ctr"/>
                      <a:r>
                        <a:rPr lang="en-GB" sz="1800" b="0" i="0" kern="1200" dirty="0">
                          <a:solidFill>
                            <a:schemeClr val="dk1"/>
                          </a:solidFill>
                          <a:effectLst/>
                          <a:latin typeface="+mn-lt"/>
                          <a:ea typeface="+mn-ea"/>
                          <a:cs typeface="+mn-cs"/>
                        </a:rPr>
                        <a:t>By integrating ML and DL techniques, the developed photovoltaic solar tracking </a:t>
                      </a:r>
                      <a:r>
                        <a:rPr lang="en-GB" sz="1800" b="0" i="0" kern="1200" dirty="0">
                          <a:solidFill>
                            <a:srgbClr val="7030A0"/>
                          </a:solidFill>
                          <a:effectLst/>
                          <a:latin typeface="+mn-lt"/>
                          <a:ea typeface="+mn-ea"/>
                          <a:cs typeface="+mn-cs"/>
                        </a:rPr>
                        <a:t>system can become more intelligent, efficient</a:t>
                      </a:r>
                      <a:r>
                        <a:rPr lang="en-GB" sz="1800" b="0" i="0" kern="1200" dirty="0">
                          <a:solidFill>
                            <a:schemeClr val="dk1"/>
                          </a:solidFill>
                          <a:effectLst/>
                          <a:latin typeface="+mn-lt"/>
                          <a:ea typeface="+mn-ea"/>
                          <a:cs typeface="+mn-cs"/>
                        </a:rPr>
                        <a:t>, and resilient, further enhancing its suitability for building integration and increasing its potential for widespread adoption in renewable energy applications.</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44765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37FB6-05CF-26DE-549B-02CE267D8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60A1E8-4C3D-2C8A-238F-59315397CC9D}"/>
              </a:ext>
            </a:extLst>
          </p:cNvPr>
          <p:cNvSpPr>
            <a:spLocks noGrp="1"/>
          </p:cNvSpPr>
          <p:nvPr>
            <p:ph type="title"/>
          </p:nvPr>
        </p:nvSpPr>
        <p:spPr>
          <a:xfrm>
            <a:off x="0" y="61408"/>
            <a:ext cx="12820453" cy="1325563"/>
          </a:xfrm>
        </p:spPr>
        <p:txBody>
          <a:bodyPr>
            <a:normAutofit/>
          </a:bodyPr>
          <a:lstStyle/>
          <a:p>
            <a:r>
              <a:rPr lang="en-IN" sz="3200" b="1" i="1" u="sng" dirty="0">
                <a:solidFill>
                  <a:srgbClr val="FF0000"/>
                </a:solidFill>
              </a:rPr>
              <a:t>Literature Survey-2 </a:t>
            </a:r>
            <a:r>
              <a:rPr lang="en-IN" sz="3200" b="1" i="1" u="sng" dirty="0"/>
              <a:t>:</a:t>
            </a:r>
            <a:r>
              <a:rPr lang="en-GB" sz="3200" b="1" i="1" u="sng" dirty="0"/>
              <a:t>Monthly profile analysis based on a two-axis solar </a:t>
            </a:r>
            <a:br>
              <a:rPr lang="en-GB" sz="3200" b="1" i="1" u="sng" dirty="0"/>
            </a:br>
            <a:r>
              <a:rPr lang="en-GB" sz="3200" b="1" i="1" u="sng" dirty="0"/>
              <a:t>tracker proposal for photovoltaic panels</a:t>
            </a:r>
            <a:endParaRPr lang="en-IN" sz="3200" b="1" i="1" u="sng" dirty="0"/>
          </a:p>
        </p:txBody>
      </p:sp>
      <p:graphicFrame>
        <p:nvGraphicFramePr>
          <p:cNvPr id="4" name="Content Placeholder 3">
            <a:extLst>
              <a:ext uri="{FF2B5EF4-FFF2-40B4-BE49-F238E27FC236}">
                <a16:creationId xmlns:a16="http://schemas.microsoft.com/office/drawing/2014/main" id="{2EB44823-43CB-C0BD-40F0-4BEFF5EF7A8F}"/>
              </a:ext>
            </a:extLst>
          </p:cNvPr>
          <p:cNvGraphicFramePr>
            <a:graphicFrameLocks noGrp="1"/>
          </p:cNvGraphicFramePr>
          <p:nvPr>
            <p:ph idx="1"/>
            <p:extLst>
              <p:ext uri="{D42A27DB-BD31-4B8C-83A1-F6EECF244321}">
                <p14:modId xmlns:p14="http://schemas.microsoft.com/office/powerpoint/2010/main" val="1597210701"/>
              </p:ext>
            </p:extLst>
          </p:nvPr>
        </p:nvGraphicFramePr>
        <p:xfrm>
          <a:off x="131975" y="1208356"/>
          <a:ext cx="11783505" cy="5334000"/>
        </p:xfrm>
        <a:graphic>
          <a:graphicData uri="http://schemas.openxmlformats.org/drawingml/2006/table">
            <a:tbl>
              <a:tblPr firstRow="1" bandRow="1">
                <a:tableStyleId>{21E4AEA4-8DFA-4A89-87EB-49C32662AFE0}</a:tableStyleId>
              </a:tblPr>
              <a:tblGrid>
                <a:gridCol w="1357460">
                  <a:extLst>
                    <a:ext uri="{9D8B030D-6E8A-4147-A177-3AD203B41FA5}">
                      <a16:colId xmlns:a16="http://schemas.microsoft.com/office/drawing/2014/main" val="812941923"/>
                    </a:ext>
                  </a:extLst>
                </a:gridCol>
                <a:gridCol w="1121790">
                  <a:extLst>
                    <a:ext uri="{9D8B030D-6E8A-4147-A177-3AD203B41FA5}">
                      <a16:colId xmlns:a16="http://schemas.microsoft.com/office/drawing/2014/main" val="1301909572"/>
                    </a:ext>
                  </a:extLst>
                </a:gridCol>
                <a:gridCol w="5119962">
                  <a:extLst>
                    <a:ext uri="{9D8B030D-6E8A-4147-A177-3AD203B41FA5}">
                      <a16:colId xmlns:a16="http://schemas.microsoft.com/office/drawing/2014/main" val="2219470503"/>
                    </a:ext>
                  </a:extLst>
                </a:gridCol>
                <a:gridCol w="4184293">
                  <a:extLst>
                    <a:ext uri="{9D8B030D-6E8A-4147-A177-3AD203B41FA5}">
                      <a16:colId xmlns:a16="http://schemas.microsoft.com/office/drawing/2014/main" val="2628227336"/>
                    </a:ext>
                  </a:extLst>
                </a:gridCol>
              </a:tblGrid>
              <a:tr h="562086">
                <a:tc>
                  <a:txBody>
                    <a:bodyPr/>
                    <a:lstStyle/>
                    <a:p>
                      <a:pPr algn="just"/>
                      <a:r>
                        <a:rPr lang="en-IN" dirty="0"/>
                        <a:t>Author</a:t>
                      </a:r>
                    </a:p>
                  </a:txBody>
                  <a:tcPr/>
                </a:tc>
                <a:tc>
                  <a:txBody>
                    <a:bodyPr/>
                    <a:lstStyle/>
                    <a:p>
                      <a:pPr algn="ctr"/>
                      <a:r>
                        <a:rPr lang="en-IN" sz="1600"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4725120">
                <a:tc>
                  <a:txBody>
                    <a:bodyPr/>
                    <a:lstStyle/>
                    <a:p>
                      <a:r>
                        <a:rPr lang="en-IN" sz="1800" b="0" i="0" u="none" strike="noStrike" kern="1200" baseline="0" dirty="0">
                          <a:solidFill>
                            <a:schemeClr val="dk1"/>
                          </a:solidFill>
                          <a:latin typeface="+mn-lt"/>
                          <a:ea typeface="+mn-ea"/>
                          <a:cs typeface="+mn-cs"/>
                        </a:rPr>
                        <a:t>Fabio </a:t>
                      </a:r>
                      <a:r>
                        <a:rPr lang="en-IN" sz="1800" b="0" i="0" u="none" strike="noStrike" kern="1200" baseline="0" dirty="0" err="1">
                          <a:solidFill>
                            <a:schemeClr val="dk1"/>
                          </a:solidFill>
                          <a:latin typeface="+mn-lt"/>
                          <a:ea typeface="+mn-ea"/>
                          <a:cs typeface="+mn-cs"/>
                        </a:rPr>
                        <a:t>Moacir</a:t>
                      </a:r>
                      <a:r>
                        <a:rPr lang="en-IN" sz="1800" b="0" i="0" u="none" strike="noStrike" kern="1200" baseline="0" dirty="0">
                          <a:solidFill>
                            <a:schemeClr val="dk1"/>
                          </a:solidFill>
                          <a:latin typeface="+mn-lt"/>
                          <a:ea typeface="+mn-ea"/>
                          <a:cs typeface="+mn-cs"/>
                        </a:rPr>
                        <a:t> Hoffmann, Rolf Fredi </a:t>
                      </a:r>
                      <a:r>
                        <a:rPr lang="en-IN" sz="1800" b="0" i="0" u="none" strike="noStrike" kern="1200" baseline="0" dirty="0" err="1">
                          <a:solidFill>
                            <a:schemeClr val="dk1"/>
                          </a:solidFill>
                          <a:latin typeface="+mn-lt"/>
                          <a:ea typeface="+mn-ea"/>
                          <a:cs typeface="+mn-cs"/>
                        </a:rPr>
                        <a:t>Molz</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Jo~ao</a:t>
                      </a:r>
                      <a:r>
                        <a:rPr lang="en-IN" sz="1800" b="0" i="0" u="none" strike="noStrike" kern="1200" baseline="0" dirty="0">
                          <a:solidFill>
                            <a:schemeClr val="dk1"/>
                          </a:solidFill>
                          <a:latin typeface="+mn-lt"/>
                          <a:ea typeface="+mn-ea"/>
                          <a:cs typeface="+mn-cs"/>
                        </a:rPr>
                        <a:t> Victor </a:t>
                      </a:r>
                      <a:r>
                        <a:rPr lang="en-IN" sz="1800" b="0" i="0" u="none" strike="noStrike" kern="1200" baseline="0" dirty="0" err="1">
                          <a:solidFill>
                            <a:schemeClr val="dk1"/>
                          </a:solidFill>
                          <a:latin typeface="+mn-lt"/>
                          <a:ea typeface="+mn-ea"/>
                          <a:cs typeface="+mn-cs"/>
                        </a:rPr>
                        <a:t>Kothe</a:t>
                      </a:r>
                      <a:r>
                        <a:rPr lang="en-IN" sz="1800" b="0" i="0" u="none" strike="noStrike" kern="1200" baseline="0" dirty="0">
                          <a:solidFill>
                            <a:schemeClr val="dk1"/>
                          </a:solidFill>
                          <a:latin typeface="+mn-lt"/>
                          <a:ea typeface="+mn-ea"/>
                          <a:cs typeface="+mn-cs"/>
                        </a:rPr>
                        <a:t>, Elpidio Oscar Benitez Nara*,</a:t>
                      </a:r>
                    </a:p>
                    <a:p>
                      <a:r>
                        <a:rPr lang="en-IN" sz="1800" b="0" i="0" u="none" strike="noStrike" kern="1200" baseline="0" dirty="0">
                          <a:solidFill>
                            <a:schemeClr val="dk1"/>
                          </a:solidFill>
                          <a:latin typeface="+mn-lt"/>
                          <a:ea typeface="+mn-ea"/>
                          <a:cs typeface="+mn-cs"/>
                        </a:rPr>
                        <a:t>Leonel Pablo Carvalho Tedesco</a:t>
                      </a:r>
                      <a:endParaRPr lang="en-IN" dirty="0"/>
                    </a:p>
                  </a:txBody>
                  <a:tcPr/>
                </a:tc>
                <a:tc>
                  <a:txBody>
                    <a:bodyPr/>
                    <a:lstStyle/>
                    <a:p>
                      <a:pPr algn="just"/>
                      <a:r>
                        <a:rPr lang="en-IN" dirty="0"/>
                        <a:t>2018</a:t>
                      </a:r>
                    </a:p>
                  </a:txBody>
                  <a:tcPr/>
                </a:tc>
                <a:tc>
                  <a:txBody>
                    <a:bodyPr/>
                    <a:lstStyle/>
                    <a:p>
                      <a:r>
                        <a:rPr lang="en-GB" sz="1800" b="0" i="0" kern="1200" dirty="0">
                          <a:solidFill>
                            <a:schemeClr val="dk1"/>
                          </a:solidFill>
                          <a:effectLst/>
                          <a:latin typeface="+mn-lt"/>
                          <a:ea typeface="+mn-ea"/>
                          <a:cs typeface="+mn-cs"/>
                        </a:rPr>
                        <a:t>The proposed method involves developing and evaluating a two-axis solar tracker system to enhance solar panel performance compared to a fixed system. This system employs Light Dependent Resistors </a:t>
                      </a:r>
                      <a:r>
                        <a:rPr lang="en-GB" sz="1800" b="0" i="0" kern="1200" dirty="0">
                          <a:solidFill>
                            <a:srgbClr val="7030A0"/>
                          </a:solidFill>
                          <a:effectLst/>
                          <a:latin typeface="+mn-lt"/>
                          <a:ea typeface="+mn-ea"/>
                          <a:cs typeface="+mn-cs"/>
                        </a:rPr>
                        <a:t>(LDRs) </a:t>
                      </a:r>
                      <a:r>
                        <a:rPr lang="en-GB" sz="1800" b="0" i="0" kern="1200" dirty="0">
                          <a:solidFill>
                            <a:schemeClr val="dk1"/>
                          </a:solidFill>
                          <a:effectLst/>
                          <a:latin typeface="+mn-lt"/>
                          <a:ea typeface="+mn-ea"/>
                          <a:cs typeface="+mn-cs"/>
                        </a:rPr>
                        <a:t>to detect sun movement and adjust panel position via an electronic control device. Each system consists of a mechanical structure, solar panel, and resistive load, with the electronic device measuring and storing luminosity and irradiation data. Evaluation </a:t>
                      </a:r>
                      <a:r>
                        <a:rPr lang="en-GB" sz="1800" b="0" i="0" kern="1200" dirty="0">
                          <a:solidFill>
                            <a:srgbClr val="7030A0"/>
                          </a:solidFill>
                          <a:effectLst/>
                          <a:latin typeface="+mn-lt"/>
                          <a:ea typeface="+mn-ea"/>
                          <a:cs typeface="+mn-cs"/>
                        </a:rPr>
                        <a:t>spans 152 days </a:t>
                      </a:r>
                      <a:r>
                        <a:rPr lang="en-GB" sz="1800" b="0" i="0" kern="1200" dirty="0">
                          <a:solidFill>
                            <a:schemeClr val="dk1"/>
                          </a:solidFill>
                          <a:effectLst/>
                          <a:latin typeface="+mn-lt"/>
                          <a:ea typeface="+mn-ea"/>
                          <a:cs typeface="+mn-cs"/>
                        </a:rPr>
                        <a:t>in southern Brazil, comparing monthly energy gains. Results show the tracker system yields average monthly gains between </a:t>
                      </a:r>
                      <a:r>
                        <a:rPr lang="en-GB" sz="1800" b="0" i="0" kern="1200" dirty="0">
                          <a:solidFill>
                            <a:srgbClr val="7030A0"/>
                          </a:solidFill>
                          <a:effectLst/>
                          <a:latin typeface="+mn-lt"/>
                          <a:ea typeface="+mn-ea"/>
                          <a:cs typeface="+mn-cs"/>
                        </a:rPr>
                        <a:t>17.20% and 31.1% compared to the fixed system</a:t>
                      </a:r>
                      <a:r>
                        <a:rPr lang="en-GB" sz="1800" b="0" i="0" kern="1200" dirty="0">
                          <a:solidFill>
                            <a:schemeClr val="dk1"/>
                          </a:solidFill>
                          <a:effectLst/>
                          <a:latin typeface="+mn-lt"/>
                          <a:ea typeface="+mn-ea"/>
                          <a:cs typeface="+mn-cs"/>
                        </a:rPr>
                        <a:t>. This suggests the solar tracker as a viable means to improve photovoltaic energy attractiveness and efficiency.</a:t>
                      </a:r>
                      <a:br>
                        <a:rPr lang="en-GB" sz="1800" b="0" i="0" kern="1200" dirty="0">
                          <a:solidFill>
                            <a:schemeClr val="dk1"/>
                          </a:solidFill>
                          <a:effectLst/>
                          <a:latin typeface="+mn-lt"/>
                          <a:ea typeface="+mn-ea"/>
                          <a:cs typeface="+mn-cs"/>
                        </a:rPr>
                      </a:br>
                      <a:endParaRPr lang="en-IN" dirty="0"/>
                    </a:p>
                  </a:txBody>
                  <a:tcPr/>
                </a:tc>
                <a:tc>
                  <a:txBody>
                    <a:bodyPr/>
                    <a:lstStyle/>
                    <a:p>
                      <a:r>
                        <a:rPr lang="en-GB" sz="1800" b="0" i="0" kern="1200" dirty="0">
                          <a:solidFill>
                            <a:schemeClr val="dk1"/>
                          </a:solidFill>
                          <a:effectLst/>
                          <a:latin typeface="+mn-lt"/>
                          <a:ea typeface="+mn-ea"/>
                          <a:cs typeface="+mn-cs"/>
                        </a:rPr>
                        <a:t>The future work in this paper entails enhancing both the physical structure of the solar tracker and the</a:t>
                      </a:r>
                      <a:r>
                        <a:rPr lang="en-GB" sz="1800" b="0" i="0" kern="1200" dirty="0">
                          <a:solidFill>
                            <a:srgbClr val="7030A0"/>
                          </a:solidFill>
                          <a:effectLst/>
                          <a:latin typeface="+mn-lt"/>
                          <a:ea typeface="+mn-ea"/>
                          <a:cs typeface="+mn-cs"/>
                        </a:rPr>
                        <a:t> computational algorithm</a:t>
                      </a:r>
                      <a:r>
                        <a:rPr lang="en-GB" sz="1800" b="0" i="0" kern="1200" dirty="0">
                          <a:solidFill>
                            <a:schemeClr val="dk1"/>
                          </a:solidFill>
                          <a:effectLst/>
                          <a:latin typeface="+mn-lt"/>
                          <a:ea typeface="+mn-ea"/>
                          <a:cs typeface="+mn-cs"/>
                        </a:rPr>
                        <a:t>. Improvements to the </a:t>
                      </a:r>
                      <a:r>
                        <a:rPr lang="en-GB" sz="1800" b="0" i="0" kern="1200" dirty="0">
                          <a:solidFill>
                            <a:srgbClr val="7030A0"/>
                          </a:solidFill>
                          <a:effectLst/>
                          <a:latin typeface="+mn-lt"/>
                          <a:ea typeface="+mn-ea"/>
                          <a:cs typeface="+mn-cs"/>
                        </a:rPr>
                        <a:t>mechanical design could focus on increasing efficiency and durability, while refining the embedded algorithm </a:t>
                      </a:r>
                      <a:r>
                        <a:rPr lang="en-GB" sz="1800" b="0" i="0" kern="1200" dirty="0">
                          <a:solidFill>
                            <a:schemeClr val="dk1"/>
                          </a:solidFill>
                          <a:effectLst/>
                          <a:latin typeface="+mn-lt"/>
                          <a:ea typeface="+mn-ea"/>
                          <a:cs typeface="+mn-cs"/>
                        </a:rPr>
                        <a:t>could optimize solar tracking movements for greater energy capture. </a:t>
                      </a:r>
                      <a:r>
                        <a:rPr lang="en-GB" sz="1800" b="0" i="0" kern="1200" dirty="0">
                          <a:solidFill>
                            <a:srgbClr val="7030A0"/>
                          </a:solidFill>
                          <a:effectLst/>
                          <a:latin typeface="+mn-lt"/>
                          <a:ea typeface="+mn-ea"/>
                          <a:cs typeface="+mn-cs"/>
                        </a:rPr>
                        <a:t>Additionally, the adoption of Artificial Intelligence techniques offers potential for further optimization by utilizing historical energy capture data to inform and fine-tune tracker movements,</a:t>
                      </a:r>
                      <a:r>
                        <a:rPr lang="en-GB" sz="1800" b="0" i="0" kern="1200" dirty="0">
                          <a:solidFill>
                            <a:schemeClr val="dk1"/>
                          </a:solidFill>
                          <a:effectLst/>
                          <a:latin typeface="+mn-lt"/>
                          <a:ea typeface="+mn-ea"/>
                          <a:cs typeface="+mn-cs"/>
                        </a:rPr>
                        <a:t> thereby increasing overall energy efficiency gains.</a:t>
                      </a:r>
                    </a:p>
                    <a:p>
                      <a:r>
                        <a:rPr lang="en-GB" sz="1800" b="0" i="0" kern="1200" dirty="0">
                          <a:solidFill>
                            <a:schemeClr val="dk1"/>
                          </a:solidFill>
                          <a:effectLst/>
                          <a:latin typeface="+mn-lt"/>
                          <a:ea typeface="+mn-ea"/>
                          <a:cs typeface="+mn-cs"/>
                        </a:rPr>
                        <a:t/>
                      </a:r>
                      <a:br>
                        <a:rPr lang="en-GB" sz="1800" b="0" i="0" kern="1200" dirty="0">
                          <a:solidFill>
                            <a:schemeClr val="dk1"/>
                          </a:solidFill>
                          <a:effectLst/>
                          <a:latin typeface="+mn-lt"/>
                          <a:ea typeface="+mn-ea"/>
                          <a:cs typeface="+mn-cs"/>
                        </a:rPr>
                      </a:b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98031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D759-FEF4-42C9-20A2-54ECB4A62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6ECBA-33EE-EDB5-5913-719D03237B70}"/>
              </a:ext>
            </a:extLst>
          </p:cNvPr>
          <p:cNvSpPr>
            <a:spLocks noGrp="1"/>
          </p:cNvSpPr>
          <p:nvPr>
            <p:ph type="title"/>
          </p:nvPr>
        </p:nvSpPr>
        <p:spPr>
          <a:xfrm>
            <a:off x="0" y="61408"/>
            <a:ext cx="12820453" cy="1325563"/>
          </a:xfrm>
        </p:spPr>
        <p:txBody>
          <a:bodyPr>
            <a:normAutofit/>
          </a:bodyPr>
          <a:lstStyle/>
          <a:p>
            <a:r>
              <a:rPr lang="en-IN" sz="3200" b="1" i="1" u="sng" dirty="0">
                <a:solidFill>
                  <a:srgbClr val="FF0000"/>
                </a:solidFill>
              </a:rPr>
              <a:t>Literature Survey-3 </a:t>
            </a:r>
            <a:r>
              <a:rPr lang="en-IN" sz="3200" b="1" i="1" u="sng" dirty="0"/>
              <a:t>:</a:t>
            </a:r>
            <a:r>
              <a:rPr lang="en-GB" sz="3200" b="1" i="1" u="sng" dirty="0"/>
              <a:t>Energy efficient dual axis solar tracking system </a:t>
            </a:r>
            <a:br>
              <a:rPr lang="en-GB" sz="3200" b="1" i="1" u="sng" dirty="0"/>
            </a:br>
            <a:r>
              <a:rPr lang="en-GB" sz="3200" b="1" i="1" u="sng" dirty="0"/>
              <a:t>using IOT</a:t>
            </a:r>
            <a:endParaRPr lang="en-IN" sz="3200" b="1" i="1" u="sng" dirty="0"/>
          </a:p>
        </p:txBody>
      </p:sp>
      <p:graphicFrame>
        <p:nvGraphicFramePr>
          <p:cNvPr id="4" name="Content Placeholder 3">
            <a:extLst>
              <a:ext uri="{FF2B5EF4-FFF2-40B4-BE49-F238E27FC236}">
                <a16:creationId xmlns:a16="http://schemas.microsoft.com/office/drawing/2014/main" id="{A4B648F5-900A-261E-84F5-CFA8D402B2F5}"/>
              </a:ext>
            </a:extLst>
          </p:cNvPr>
          <p:cNvGraphicFramePr>
            <a:graphicFrameLocks noGrp="1"/>
          </p:cNvGraphicFramePr>
          <p:nvPr>
            <p:ph idx="1"/>
            <p:extLst>
              <p:ext uri="{D42A27DB-BD31-4B8C-83A1-F6EECF244321}">
                <p14:modId xmlns:p14="http://schemas.microsoft.com/office/powerpoint/2010/main" val="377344844"/>
              </p:ext>
            </p:extLst>
          </p:nvPr>
        </p:nvGraphicFramePr>
        <p:xfrm>
          <a:off x="545969" y="1142048"/>
          <a:ext cx="10671928" cy="5654544"/>
        </p:xfrm>
        <a:graphic>
          <a:graphicData uri="http://schemas.openxmlformats.org/drawingml/2006/table">
            <a:tbl>
              <a:tblPr firstRow="1" bandRow="1">
                <a:tableStyleId>{21E4AEA4-8DFA-4A89-87EB-49C32662AFE0}</a:tableStyleId>
              </a:tblPr>
              <a:tblGrid>
                <a:gridCol w="1546543">
                  <a:extLst>
                    <a:ext uri="{9D8B030D-6E8A-4147-A177-3AD203B41FA5}">
                      <a16:colId xmlns:a16="http://schemas.microsoft.com/office/drawing/2014/main" val="812941923"/>
                    </a:ext>
                  </a:extLst>
                </a:gridCol>
                <a:gridCol w="1046614">
                  <a:extLst>
                    <a:ext uri="{9D8B030D-6E8A-4147-A177-3AD203B41FA5}">
                      <a16:colId xmlns:a16="http://schemas.microsoft.com/office/drawing/2014/main" val="1301909572"/>
                    </a:ext>
                  </a:extLst>
                </a:gridCol>
                <a:gridCol w="4885984">
                  <a:extLst>
                    <a:ext uri="{9D8B030D-6E8A-4147-A177-3AD203B41FA5}">
                      <a16:colId xmlns:a16="http://schemas.microsoft.com/office/drawing/2014/main" val="2219470503"/>
                    </a:ext>
                  </a:extLst>
                </a:gridCol>
                <a:gridCol w="3192787">
                  <a:extLst>
                    <a:ext uri="{9D8B030D-6E8A-4147-A177-3AD203B41FA5}">
                      <a16:colId xmlns:a16="http://schemas.microsoft.com/office/drawing/2014/main" val="2628227336"/>
                    </a:ext>
                  </a:extLst>
                </a:gridCol>
              </a:tblGrid>
              <a:tr h="625344">
                <a:tc>
                  <a:txBody>
                    <a:bodyPr/>
                    <a:lstStyle/>
                    <a:p>
                      <a:pPr algn="just"/>
                      <a:r>
                        <a:rPr lang="en-IN" dirty="0"/>
                        <a:t>Author</a:t>
                      </a:r>
                    </a:p>
                  </a:txBody>
                  <a:tcPr/>
                </a:tc>
                <a:tc>
                  <a:txBody>
                    <a:bodyPr/>
                    <a:lstStyle/>
                    <a:p>
                      <a:pPr algn="ctr"/>
                      <a:r>
                        <a:rPr lang="en-IN" sz="1600"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endParaRPr lang="en-IN" sz="1800" b="0" i="0" u="none" strike="noStrike" kern="1200" baseline="0" dirty="0">
                        <a:solidFill>
                          <a:schemeClr val="dk1"/>
                        </a:solidFill>
                        <a:latin typeface="+mn-lt"/>
                        <a:ea typeface="+mn-ea"/>
                        <a:cs typeface="+mn-cs"/>
                      </a:endParaRPr>
                    </a:p>
                    <a:p>
                      <a:r>
                        <a:rPr lang="sv-SE" sz="1800" b="0" i="0" u="none" strike="noStrike" kern="1200" baseline="0" dirty="0">
                          <a:solidFill>
                            <a:schemeClr val="dk1"/>
                          </a:solidFill>
                          <a:latin typeface="+mn-lt"/>
                          <a:ea typeface="+mn-ea"/>
                          <a:cs typeface="+mn-cs"/>
                        </a:rPr>
                        <a:t> P. Muthukumar a,*, S. Manikandan b, R. Muniraj c, T. Jarin d, Ann Sebi e </a:t>
                      </a:r>
                      <a:endParaRPr lang="en-IN" dirty="0"/>
                    </a:p>
                  </a:txBody>
                  <a:tcPr/>
                </a:tc>
                <a:tc>
                  <a:txBody>
                    <a:bodyPr/>
                    <a:lstStyle/>
                    <a:p>
                      <a:pPr algn="just"/>
                      <a:r>
                        <a:rPr lang="en-IN" dirty="0"/>
                        <a:t>2023</a:t>
                      </a:r>
                    </a:p>
                  </a:txBody>
                  <a:tcPr/>
                </a:tc>
                <a:tc>
                  <a:txBody>
                    <a:bodyPr/>
                    <a:lstStyle/>
                    <a:p>
                      <a:pPr algn="ctr"/>
                      <a:r>
                        <a:rPr lang="en-GB" sz="1800" b="0" i="0" kern="1200" dirty="0">
                          <a:solidFill>
                            <a:schemeClr val="dk1"/>
                          </a:solidFill>
                          <a:effectLst/>
                          <a:latin typeface="+mn-lt"/>
                          <a:ea typeface="+mn-ea"/>
                          <a:cs typeface="+mn-cs"/>
                        </a:rPr>
                        <a:t>The proposed method involves the development of a dual-axis solar tracker (DAST) system to maximize the energy output of photovoltaic (PV) panels by efficient tracking of the sun. The DAST system rotates the solar panel about both horizontal and vertical axes, ensuring optimal alignment with the sun's position, which varies with time, season, and location. A microcontroller is employed to adjust the solar panel's position based on sun movement, and an Internet of Things (IoT) system connected </a:t>
                      </a:r>
                      <a:r>
                        <a:rPr lang="en-GB" sz="1800" b="0" i="0" kern="1200" dirty="0">
                          <a:solidFill>
                            <a:srgbClr val="7030A0"/>
                          </a:solidFill>
                          <a:effectLst/>
                          <a:latin typeface="+mn-lt"/>
                          <a:ea typeface="+mn-ea"/>
                          <a:cs typeface="+mn-cs"/>
                        </a:rPr>
                        <a:t>via Wi-Fi </a:t>
                      </a:r>
                      <a:r>
                        <a:rPr lang="en-GB" sz="1800" b="0" i="0" kern="1200" dirty="0">
                          <a:solidFill>
                            <a:schemeClr val="dk1"/>
                          </a:solidFill>
                          <a:effectLst/>
                          <a:latin typeface="+mn-lt"/>
                          <a:ea typeface="+mn-ea"/>
                          <a:cs typeface="+mn-cs"/>
                        </a:rPr>
                        <a:t>monitors and records the tracker's performance. The system aims to respond within 0.2 seconds, storing data in a database for comprehensive analysis of the </a:t>
                      </a:r>
                      <a:r>
                        <a:rPr lang="en-GB" sz="1800" b="0" i="0" kern="1200" dirty="0">
                          <a:solidFill>
                            <a:srgbClr val="7030A0"/>
                          </a:solidFill>
                          <a:effectLst/>
                          <a:latin typeface="+mn-lt"/>
                          <a:ea typeface="+mn-ea"/>
                          <a:cs typeface="+mn-cs"/>
                        </a:rPr>
                        <a:t>solar panel's 24-hour </a:t>
                      </a:r>
                      <a:r>
                        <a:rPr lang="en-GB" sz="1800" b="0" i="0" kern="1200" dirty="0">
                          <a:solidFill>
                            <a:schemeClr val="dk1"/>
                          </a:solidFill>
                          <a:effectLst/>
                          <a:latin typeface="+mn-lt"/>
                          <a:ea typeface="+mn-ea"/>
                          <a:cs typeface="+mn-cs"/>
                        </a:rPr>
                        <a:t>data, validating the robustness and efficiency of the proposed solar tracking system.</a:t>
                      </a:r>
                      <a:endParaRPr lang="en-IN" dirty="0"/>
                    </a:p>
                  </a:txBody>
                  <a:tcPr/>
                </a:tc>
                <a:tc>
                  <a:txBody>
                    <a:bodyPr/>
                    <a:lstStyle/>
                    <a:p>
                      <a:pPr algn="ctr"/>
                      <a:r>
                        <a:rPr lang="en-GB" sz="1800" b="0" i="0" kern="1200" dirty="0">
                          <a:solidFill>
                            <a:schemeClr val="dk1"/>
                          </a:solidFill>
                          <a:effectLst/>
                          <a:latin typeface="+mn-lt"/>
                          <a:ea typeface="+mn-ea"/>
                          <a:cs typeface="+mn-cs"/>
                        </a:rPr>
                        <a:t>The future work needed for this research involves implementing the dual-axis solar tracker (DAST) with higher power ratings and incorporating </a:t>
                      </a:r>
                      <a:r>
                        <a:rPr lang="en-GB" sz="1800" b="0" i="0" kern="1200" dirty="0">
                          <a:solidFill>
                            <a:srgbClr val="7030A0"/>
                          </a:solidFill>
                          <a:effectLst/>
                          <a:latin typeface="+mn-lt"/>
                          <a:ea typeface="+mn-ea"/>
                          <a:cs typeface="+mn-cs"/>
                        </a:rPr>
                        <a:t>Artificial Intelligence-based control methodologies</a:t>
                      </a:r>
                      <a:r>
                        <a:rPr lang="en-GB" sz="1800" b="0" i="0" kern="1200" dirty="0">
                          <a:solidFill>
                            <a:schemeClr val="dk1"/>
                          </a:solidFill>
                          <a:effectLst/>
                          <a:latin typeface="+mn-lt"/>
                          <a:ea typeface="+mn-ea"/>
                          <a:cs typeface="+mn-cs"/>
                        </a:rPr>
                        <a:t>. This could optimize the efficiency of the solar tracking system further, enabling more effective </a:t>
                      </a:r>
                      <a:r>
                        <a:rPr lang="en-GB" sz="1800" b="0" i="0" kern="1200" dirty="0">
                          <a:solidFill>
                            <a:srgbClr val="7030A0"/>
                          </a:solidFill>
                          <a:effectLst/>
                          <a:latin typeface="+mn-lt"/>
                          <a:ea typeface="+mn-ea"/>
                          <a:cs typeface="+mn-cs"/>
                        </a:rPr>
                        <a:t>energy harvesting from solar panels</a:t>
                      </a:r>
                      <a:r>
                        <a:rPr lang="en-GB" sz="1800" b="0" i="0" kern="1200" dirty="0">
                          <a:solidFill>
                            <a:schemeClr val="dk1"/>
                          </a:solidFill>
                          <a:effectLst/>
                          <a:latin typeface="+mn-lt"/>
                          <a:ea typeface="+mn-ea"/>
                          <a:cs typeface="+mn-cs"/>
                        </a:rPr>
                        <a:t>. Additionally, research could focus on refining the IoT monitoring system to provide real-time feedback on energy output and system adjustments, enhancing overall performance and usability.</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21638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D52C3-6FB9-D946-F822-B9CFF257A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A77EB-74D8-1977-98BF-3F4FF1907FB6}"/>
              </a:ext>
            </a:extLst>
          </p:cNvPr>
          <p:cNvSpPr>
            <a:spLocks noGrp="1"/>
          </p:cNvSpPr>
          <p:nvPr>
            <p:ph type="title"/>
          </p:nvPr>
        </p:nvSpPr>
        <p:spPr>
          <a:xfrm>
            <a:off x="0" y="61408"/>
            <a:ext cx="12820453" cy="1325563"/>
          </a:xfrm>
        </p:spPr>
        <p:txBody>
          <a:bodyPr>
            <a:normAutofit/>
          </a:bodyPr>
          <a:lstStyle/>
          <a:p>
            <a:r>
              <a:rPr lang="en-IN" sz="3200" b="1" i="1" u="sng" dirty="0">
                <a:solidFill>
                  <a:srgbClr val="FF0000"/>
                </a:solidFill>
              </a:rPr>
              <a:t>Literature Survey-4 </a:t>
            </a:r>
            <a:r>
              <a:rPr lang="en-IN" sz="3200" b="1" i="1" u="sng" dirty="0"/>
              <a:t>:</a:t>
            </a:r>
            <a:r>
              <a:rPr lang="en-GB" sz="3200" b="1" i="1" u="sng" dirty="0"/>
              <a:t>A Study of IoT based Solar Panel Tracking System</a:t>
            </a:r>
            <a:endParaRPr lang="en-IN" sz="3200" b="1" i="1" u="sng" dirty="0"/>
          </a:p>
        </p:txBody>
      </p:sp>
      <p:graphicFrame>
        <p:nvGraphicFramePr>
          <p:cNvPr id="4" name="Content Placeholder 3">
            <a:extLst>
              <a:ext uri="{FF2B5EF4-FFF2-40B4-BE49-F238E27FC236}">
                <a16:creationId xmlns:a16="http://schemas.microsoft.com/office/drawing/2014/main" id="{0A7A6FD6-CE65-209A-66DA-129C8CA05138}"/>
              </a:ext>
            </a:extLst>
          </p:cNvPr>
          <p:cNvGraphicFramePr>
            <a:graphicFrameLocks noGrp="1"/>
          </p:cNvGraphicFramePr>
          <p:nvPr>
            <p:ph idx="1"/>
            <p:extLst>
              <p:ext uri="{D42A27DB-BD31-4B8C-83A1-F6EECF244321}">
                <p14:modId xmlns:p14="http://schemas.microsoft.com/office/powerpoint/2010/main" val="2882908067"/>
              </p:ext>
            </p:extLst>
          </p:nvPr>
        </p:nvGraphicFramePr>
        <p:xfrm>
          <a:off x="593103" y="1047606"/>
          <a:ext cx="10671928" cy="5654544"/>
        </p:xfrm>
        <a:graphic>
          <a:graphicData uri="http://schemas.openxmlformats.org/drawingml/2006/table">
            <a:tbl>
              <a:tblPr firstRow="1" bandRow="1">
                <a:tableStyleId>{21E4AEA4-8DFA-4A89-87EB-49C32662AFE0}</a:tableStyleId>
              </a:tblPr>
              <a:tblGrid>
                <a:gridCol w="1546543">
                  <a:extLst>
                    <a:ext uri="{9D8B030D-6E8A-4147-A177-3AD203B41FA5}">
                      <a16:colId xmlns:a16="http://schemas.microsoft.com/office/drawing/2014/main" val="812941923"/>
                    </a:ext>
                  </a:extLst>
                </a:gridCol>
                <a:gridCol w="1046614">
                  <a:extLst>
                    <a:ext uri="{9D8B030D-6E8A-4147-A177-3AD203B41FA5}">
                      <a16:colId xmlns:a16="http://schemas.microsoft.com/office/drawing/2014/main" val="1301909572"/>
                    </a:ext>
                  </a:extLst>
                </a:gridCol>
                <a:gridCol w="4885984">
                  <a:extLst>
                    <a:ext uri="{9D8B030D-6E8A-4147-A177-3AD203B41FA5}">
                      <a16:colId xmlns:a16="http://schemas.microsoft.com/office/drawing/2014/main" val="2219470503"/>
                    </a:ext>
                  </a:extLst>
                </a:gridCol>
                <a:gridCol w="3192787">
                  <a:extLst>
                    <a:ext uri="{9D8B030D-6E8A-4147-A177-3AD203B41FA5}">
                      <a16:colId xmlns:a16="http://schemas.microsoft.com/office/drawing/2014/main" val="2628227336"/>
                    </a:ext>
                  </a:extLst>
                </a:gridCol>
              </a:tblGrid>
              <a:tr h="625344">
                <a:tc>
                  <a:txBody>
                    <a:bodyPr/>
                    <a:lstStyle/>
                    <a:p>
                      <a:pPr algn="just"/>
                      <a:r>
                        <a:rPr lang="en-IN" dirty="0"/>
                        <a:t>Author</a:t>
                      </a:r>
                    </a:p>
                  </a:txBody>
                  <a:tcPr/>
                </a:tc>
                <a:tc>
                  <a:txBody>
                    <a:bodyPr/>
                    <a:lstStyle/>
                    <a:p>
                      <a:pPr algn="ctr"/>
                      <a:r>
                        <a:rPr lang="en-IN" sz="1600"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dirty="0" err="1" smtClean="0"/>
                        <a:t>Subhasri.G</a:t>
                      </a:r>
                      <a:r>
                        <a:rPr lang="en-IN" dirty="0"/>
                        <a:t>, </a:t>
                      </a:r>
                      <a:r>
                        <a:rPr lang="en-IN" dirty="0" err="1" smtClean="0"/>
                        <a:t>Dr.Jeyalakshmi.C</a:t>
                      </a:r>
                      <a:endParaRPr lang="en-IN" dirty="0"/>
                    </a:p>
                  </a:txBody>
                  <a:tcPr/>
                </a:tc>
                <a:tc>
                  <a:txBody>
                    <a:bodyPr/>
                    <a:lstStyle/>
                    <a:p>
                      <a:pPr algn="just"/>
                      <a:r>
                        <a:rPr lang="en-IN" dirty="0"/>
                        <a:t>2018</a:t>
                      </a:r>
                    </a:p>
                  </a:txBody>
                  <a:tcPr/>
                </a:tc>
                <a:tc>
                  <a:txBody>
                    <a:bodyPr/>
                    <a:lstStyle/>
                    <a:p>
                      <a:pPr algn="ctr"/>
                      <a:r>
                        <a:rPr lang="en-GB" sz="1800" b="0" i="0" kern="1200" dirty="0">
                          <a:solidFill>
                            <a:schemeClr val="dk1"/>
                          </a:solidFill>
                          <a:effectLst/>
                          <a:latin typeface="+mn-lt"/>
                          <a:ea typeface="+mn-ea"/>
                          <a:cs typeface="+mn-cs"/>
                        </a:rPr>
                        <a:t>The proposed method involves utilizing Internet of Things (IoT) technology to empower solar panel monitoring modules, enhancing the efficiency of solar energy harvesting. The system employs a sunlight-based framework to orient solar photovoltaic modules </a:t>
                      </a:r>
                      <a:r>
                        <a:rPr lang="en-GB" sz="1800" b="0" i="0" kern="1200" dirty="0">
                          <a:solidFill>
                            <a:srgbClr val="7030A0"/>
                          </a:solidFill>
                          <a:effectLst/>
                          <a:latin typeface="+mn-lt"/>
                          <a:ea typeface="+mn-ea"/>
                          <a:cs typeface="+mn-cs"/>
                        </a:rPr>
                        <a:t>and solar thermal collectors </a:t>
                      </a:r>
                      <a:r>
                        <a:rPr lang="en-GB" sz="1800" b="0" i="0" kern="1200" dirty="0">
                          <a:solidFill>
                            <a:schemeClr val="dk1"/>
                          </a:solidFill>
                          <a:effectLst/>
                          <a:latin typeface="+mn-lt"/>
                          <a:ea typeface="+mn-ea"/>
                          <a:cs typeface="+mn-cs"/>
                        </a:rPr>
                        <a:t>towards the sun, optimizing energy absorption. With IoT, these modules become intelligently connected </a:t>
                      </a:r>
                      <a:r>
                        <a:rPr lang="en-GB" sz="1800" b="0" i="0" kern="1200" dirty="0">
                          <a:solidFill>
                            <a:srgbClr val="7030A0"/>
                          </a:solidFill>
                          <a:effectLst/>
                          <a:latin typeface="+mn-lt"/>
                          <a:ea typeface="+mn-ea"/>
                          <a:cs typeface="+mn-cs"/>
                        </a:rPr>
                        <a:t>devices capable of communicating with each other and with external environments</a:t>
                      </a:r>
                      <a:r>
                        <a:rPr lang="en-GB" sz="1800" b="0" i="0" kern="1200" dirty="0">
                          <a:solidFill>
                            <a:schemeClr val="dk1"/>
                          </a:solidFill>
                          <a:effectLst/>
                          <a:latin typeface="+mn-lt"/>
                          <a:ea typeface="+mn-ea"/>
                          <a:cs typeface="+mn-cs"/>
                        </a:rPr>
                        <a:t>. </a:t>
                      </a:r>
                      <a:r>
                        <a:rPr lang="en-GB" sz="1800" b="0" i="0" kern="1200" dirty="0" smtClean="0">
                          <a:solidFill>
                            <a:schemeClr val="dk1"/>
                          </a:solidFill>
                          <a:effectLst/>
                          <a:latin typeface="+mn-lt"/>
                          <a:ea typeface="+mn-ea"/>
                          <a:cs typeface="+mn-cs"/>
                        </a:rPr>
                        <a:t>Radio Frequency Identification (RFID) and sensor network technologies are integrated to facilitate real-time monitoring and control of solar panels, ensuring optimal performance. The research explores various related works on </a:t>
                      </a:r>
                      <a:r>
                        <a:rPr lang="en-GB" sz="1800" b="0" i="0" kern="1200" dirty="0" err="1" smtClean="0">
                          <a:solidFill>
                            <a:schemeClr val="dk1"/>
                          </a:solidFill>
                          <a:effectLst/>
                          <a:latin typeface="+mn-lt"/>
                          <a:ea typeface="+mn-ea"/>
                          <a:cs typeface="+mn-cs"/>
                        </a:rPr>
                        <a:t>IoT</a:t>
                      </a:r>
                      <a:r>
                        <a:rPr lang="en-GB" sz="1800" b="0" i="0" kern="1200" dirty="0" smtClean="0">
                          <a:solidFill>
                            <a:schemeClr val="dk1"/>
                          </a:solidFill>
                          <a:effectLst/>
                          <a:latin typeface="+mn-lt"/>
                          <a:ea typeface="+mn-ea"/>
                          <a:cs typeface="+mn-cs"/>
                        </a:rPr>
                        <a:t>-enabled solar panel monitoring systems, aiming to leverage advanced computing technologies for sustainable energy generation.</a:t>
                      </a:r>
                      <a:endParaRPr lang="en-IN" dirty="0"/>
                    </a:p>
                  </a:txBody>
                  <a:tcPr/>
                </a:tc>
                <a:tc>
                  <a:txBody>
                    <a:bodyPr/>
                    <a:lstStyle/>
                    <a:p>
                      <a:r>
                        <a:rPr lang="en-GB" sz="1800" b="0" i="0" kern="1200" dirty="0">
                          <a:solidFill>
                            <a:schemeClr val="dk1"/>
                          </a:solidFill>
                          <a:effectLst/>
                          <a:latin typeface="+mn-lt"/>
                          <a:ea typeface="+mn-ea"/>
                          <a:cs typeface="+mn-cs"/>
                        </a:rPr>
                        <a:t>The future work outlined involves further assessing and refining solar panel tracking methods, expanding their application to industrial settings, and </a:t>
                      </a:r>
                      <a:r>
                        <a:rPr lang="en-GB" sz="1800" b="0" i="0" kern="1200" dirty="0">
                          <a:solidFill>
                            <a:srgbClr val="7030A0"/>
                          </a:solidFill>
                          <a:effectLst/>
                          <a:latin typeface="+mn-lt"/>
                          <a:ea typeface="+mn-ea"/>
                          <a:cs typeface="+mn-cs"/>
                        </a:rPr>
                        <a:t>emphasizing cost-effective solutions like Arduino-based systems</a:t>
                      </a:r>
                      <a:r>
                        <a:rPr lang="en-GB" sz="1800" b="0" i="0" kern="1200" dirty="0">
                          <a:solidFill>
                            <a:schemeClr val="dk1"/>
                          </a:solidFill>
                          <a:effectLst/>
                          <a:latin typeface="+mn-lt"/>
                          <a:ea typeface="+mn-ea"/>
                          <a:cs typeface="+mn-cs"/>
                        </a:rPr>
                        <a:t>. With a focus on addressing global energy crises, efforts aim to develop improved power systems for remote areas and efficient monitoring systems to maximize energy conversion. These projects are crucial in tackling energy scarcity, especially in regions with limited access to power.</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393843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951C-447D-E6A0-5FCA-3FD83D3B72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63A2F-F9E0-DAF6-A916-B44985652FC0}"/>
              </a:ext>
            </a:extLst>
          </p:cNvPr>
          <p:cNvSpPr>
            <a:spLocks noGrp="1"/>
          </p:cNvSpPr>
          <p:nvPr>
            <p:ph type="title"/>
          </p:nvPr>
        </p:nvSpPr>
        <p:spPr>
          <a:xfrm>
            <a:off x="0" y="61408"/>
            <a:ext cx="12528223" cy="1325563"/>
          </a:xfrm>
        </p:spPr>
        <p:txBody>
          <a:bodyPr>
            <a:normAutofit/>
          </a:bodyPr>
          <a:lstStyle/>
          <a:p>
            <a:r>
              <a:rPr lang="en-IN" sz="2800" b="1" i="1" u="sng" dirty="0">
                <a:solidFill>
                  <a:srgbClr val="FF0000"/>
                </a:solidFill>
              </a:rPr>
              <a:t>Literature Survey-5 </a:t>
            </a:r>
            <a:r>
              <a:rPr lang="en-IN" sz="2800" b="1" i="1" u="sng" dirty="0"/>
              <a:t>:</a:t>
            </a:r>
            <a:r>
              <a:rPr lang="en-GB" sz="2800" b="1" i="1" u="sng" dirty="0"/>
              <a:t>Solar Tracking System with Momentary Tracking Based on Operational Amplifiers in Order to be Used in Photovoltaic Panels for Following the Sun</a:t>
            </a:r>
            <a:endParaRPr lang="en-IN" sz="2800" b="1" i="1" u="sng" dirty="0"/>
          </a:p>
        </p:txBody>
      </p:sp>
      <p:graphicFrame>
        <p:nvGraphicFramePr>
          <p:cNvPr id="4" name="Content Placeholder 3">
            <a:extLst>
              <a:ext uri="{FF2B5EF4-FFF2-40B4-BE49-F238E27FC236}">
                <a16:creationId xmlns:a16="http://schemas.microsoft.com/office/drawing/2014/main" id="{CBD92000-46FF-BAF7-77FC-582D39307BAB}"/>
              </a:ext>
            </a:extLst>
          </p:cNvPr>
          <p:cNvGraphicFramePr>
            <a:graphicFrameLocks noGrp="1"/>
          </p:cNvGraphicFramePr>
          <p:nvPr>
            <p:ph idx="1"/>
            <p:extLst>
              <p:ext uri="{D42A27DB-BD31-4B8C-83A1-F6EECF244321}">
                <p14:modId xmlns:p14="http://schemas.microsoft.com/office/powerpoint/2010/main" val="2868963244"/>
              </p:ext>
            </p:extLst>
          </p:nvPr>
        </p:nvGraphicFramePr>
        <p:xfrm>
          <a:off x="470553" y="1142048"/>
          <a:ext cx="11454353" cy="5380224"/>
        </p:xfrm>
        <a:graphic>
          <a:graphicData uri="http://schemas.openxmlformats.org/drawingml/2006/table">
            <a:tbl>
              <a:tblPr firstRow="1" bandRow="1">
                <a:tableStyleId>{21E4AEA4-8DFA-4A89-87EB-49C32662AFE0}</a:tableStyleId>
              </a:tblPr>
              <a:tblGrid>
                <a:gridCol w="1012638">
                  <a:extLst>
                    <a:ext uri="{9D8B030D-6E8A-4147-A177-3AD203B41FA5}">
                      <a16:colId xmlns:a16="http://schemas.microsoft.com/office/drawing/2014/main" val="812941923"/>
                    </a:ext>
                  </a:extLst>
                </a:gridCol>
                <a:gridCol w="1072502">
                  <a:extLst>
                    <a:ext uri="{9D8B030D-6E8A-4147-A177-3AD203B41FA5}">
                      <a16:colId xmlns:a16="http://schemas.microsoft.com/office/drawing/2014/main" val="1301909572"/>
                    </a:ext>
                  </a:extLst>
                </a:gridCol>
                <a:gridCol w="5942343">
                  <a:extLst>
                    <a:ext uri="{9D8B030D-6E8A-4147-A177-3AD203B41FA5}">
                      <a16:colId xmlns:a16="http://schemas.microsoft.com/office/drawing/2014/main" val="2219470503"/>
                    </a:ext>
                  </a:extLst>
                </a:gridCol>
                <a:gridCol w="3426870">
                  <a:extLst>
                    <a:ext uri="{9D8B030D-6E8A-4147-A177-3AD203B41FA5}">
                      <a16:colId xmlns:a16="http://schemas.microsoft.com/office/drawing/2014/main" val="2628227336"/>
                    </a:ext>
                  </a:extLst>
                </a:gridCol>
              </a:tblGrid>
              <a:tr h="625344">
                <a:tc>
                  <a:txBody>
                    <a:bodyPr/>
                    <a:lstStyle/>
                    <a:p>
                      <a:pPr algn="just"/>
                      <a:r>
                        <a:rPr lang="en-IN" dirty="0"/>
                        <a:t>Author</a:t>
                      </a:r>
                    </a:p>
                  </a:txBody>
                  <a:tcPr/>
                </a:tc>
                <a:tc>
                  <a:txBody>
                    <a:bodyPr/>
                    <a:lstStyle/>
                    <a:p>
                      <a:pPr algn="ctr"/>
                      <a:r>
                        <a:rPr lang="en-IN" sz="1400" b="1" i="0" u="none"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sz="1800" b="0" i="0" u="none" strike="noStrike" kern="1200" baseline="0" dirty="0">
                          <a:solidFill>
                            <a:schemeClr val="dk1"/>
                          </a:solidFill>
                          <a:latin typeface="+mn-lt"/>
                          <a:ea typeface="+mn-ea"/>
                          <a:cs typeface="+mn-cs"/>
                        </a:rPr>
                        <a:t>Sobhan AVARAND1, Mostafa PIRMORADIAN2</a:t>
                      </a:r>
                      <a:endParaRPr lang="en-IN" dirty="0"/>
                    </a:p>
                  </a:txBody>
                  <a:tcPr/>
                </a:tc>
                <a:tc>
                  <a:txBody>
                    <a:bodyPr/>
                    <a:lstStyle/>
                    <a:p>
                      <a:pPr algn="just"/>
                      <a:r>
                        <a:rPr lang="en-IN" dirty="0"/>
                        <a:t>2016</a:t>
                      </a:r>
                    </a:p>
                  </a:txBody>
                  <a:tcPr/>
                </a:tc>
                <a:tc>
                  <a:txBody>
                    <a:bodyPr/>
                    <a:lstStyle/>
                    <a:p>
                      <a:pPr algn="ctr"/>
                      <a:r>
                        <a:rPr lang="en-GB" sz="1800" b="0" i="0" kern="1200" dirty="0">
                          <a:solidFill>
                            <a:schemeClr val="dk1"/>
                          </a:solidFill>
                          <a:effectLst/>
                          <a:latin typeface="+mn-lt"/>
                          <a:ea typeface="+mn-ea"/>
                          <a:cs typeface="+mn-cs"/>
                        </a:rPr>
                        <a:t>The proposed method in this passage involves designing a tracking system based on operational amplifiers to achieve maximum accuracy. Two separate methods were employed to optimize accuracy, including evaluating operational amplifiers specifications and comparing voltage readings from </a:t>
                      </a:r>
                      <a:r>
                        <a:rPr lang="en-GB" sz="1800" b="0" i="0" kern="1200" dirty="0">
                          <a:solidFill>
                            <a:srgbClr val="7030A0"/>
                          </a:solidFill>
                          <a:effectLst/>
                          <a:latin typeface="+mn-lt"/>
                          <a:ea typeface="+mn-ea"/>
                          <a:cs typeface="+mn-cs"/>
                        </a:rPr>
                        <a:t>optical resistors</a:t>
                      </a:r>
                      <a:r>
                        <a:rPr lang="en-GB" sz="1800" b="0" i="0" kern="1200" dirty="0">
                          <a:solidFill>
                            <a:schemeClr val="dk1"/>
                          </a:solidFill>
                          <a:effectLst/>
                          <a:latin typeface="+mn-lt"/>
                          <a:ea typeface="+mn-ea"/>
                          <a:cs typeface="+mn-cs"/>
                        </a:rPr>
                        <a:t>. The system utilizes angled </a:t>
                      </a:r>
                      <a:r>
                        <a:rPr lang="en-GB" sz="1800" b="0" i="0" kern="1200" dirty="0">
                          <a:solidFill>
                            <a:srgbClr val="7030A0"/>
                          </a:solidFill>
                          <a:effectLst/>
                          <a:latin typeface="+mn-lt"/>
                          <a:ea typeface="+mn-ea"/>
                          <a:cs typeface="+mn-cs"/>
                        </a:rPr>
                        <a:t>and pyramid layouts </a:t>
                      </a:r>
                      <a:r>
                        <a:rPr lang="en-GB" sz="1800" b="0" i="0" kern="1200" dirty="0">
                          <a:solidFill>
                            <a:schemeClr val="dk1"/>
                          </a:solidFill>
                          <a:effectLst/>
                          <a:latin typeface="+mn-lt"/>
                          <a:ea typeface="+mn-ea"/>
                          <a:cs typeface="+mn-cs"/>
                        </a:rPr>
                        <a:t>to ensure optimal sunlight exposure on the resistors, minimizing deviation and maximizing output efficiency of the photovoltaic panel. Additionally, </a:t>
                      </a:r>
                      <a:r>
                        <a:rPr lang="en-GB" sz="1800" b="0" i="0" kern="1200" dirty="0">
                          <a:solidFill>
                            <a:srgbClr val="7030A0"/>
                          </a:solidFill>
                          <a:effectLst/>
                          <a:latin typeface="+mn-lt"/>
                          <a:ea typeface="+mn-ea"/>
                          <a:cs typeface="+mn-cs"/>
                        </a:rPr>
                        <a:t>moment tracking </a:t>
                      </a:r>
                      <a:r>
                        <a:rPr lang="en-GB" sz="1800" b="0" i="0" kern="1200" dirty="0">
                          <a:solidFill>
                            <a:schemeClr val="dk1"/>
                          </a:solidFill>
                          <a:effectLst/>
                          <a:latin typeface="+mn-lt"/>
                          <a:ea typeface="+mn-ea"/>
                          <a:cs typeface="+mn-cs"/>
                        </a:rPr>
                        <a:t>is implemented to swiftly respond to changes in the sun's location, reducing complexity and costs while enhancing system efficiency and response speed.</a:t>
                      </a:r>
                      <a:endParaRPr lang="en-IN" dirty="0"/>
                    </a:p>
                  </a:txBody>
                  <a:tcPr/>
                </a:tc>
                <a:tc>
                  <a:txBody>
                    <a:bodyPr/>
                    <a:lstStyle/>
                    <a:p>
                      <a:r>
                        <a:rPr lang="en-GB" sz="1800" b="0" i="0" kern="1200" dirty="0">
                          <a:solidFill>
                            <a:schemeClr val="dk1"/>
                          </a:solidFill>
                          <a:effectLst/>
                          <a:latin typeface="+mn-lt"/>
                          <a:ea typeface="+mn-ea"/>
                          <a:cs typeface="+mn-cs"/>
                        </a:rPr>
                        <a:t>The future work involves improving the accuracy of the solar tracking system by using more </a:t>
                      </a:r>
                      <a:r>
                        <a:rPr lang="en-GB" sz="1800" b="0" i="0" kern="1200" dirty="0">
                          <a:solidFill>
                            <a:srgbClr val="7030A0"/>
                          </a:solidFill>
                          <a:effectLst/>
                          <a:latin typeface="+mn-lt"/>
                          <a:ea typeface="+mn-ea"/>
                          <a:cs typeface="+mn-cs"/>
                        </a:rPr>
                        <a:t>precise optical resistors </a:t>
                      </a:r>
                      <a:r>
                        <a:rPr lang="en-GB" sz="1800" b="0" i="0" kern="1200" dirty="0">
                          <a:solidFill>
                            <a:schemeClr val="dk1"/>
                          </a:solidFill>
                          <a:effectLst/>
                          <a:latin typeface="+mn-lt"/>
                          <a:ea typeface="+mn-ea"/>
                          <a:cs typeface="+mn-cs"/>
                        </a:rPr>
                        <a:t>and addressing environmental factors </a:t>
                      </a:r>
                      <a:r>
                        <a:rPr lang="en-GB" sz="1800" b="0" i="0" kern="1200" dirty="0">
                          <a:solidFill>
                            <a:srgbClr val="7030A0"/>
                          </a:solidFill>
                          <a:effectLst/>
                          <a:latin typeface="+mn-lt"/>
                          <a:ea typeface="+mn-ea"/>
                          <a:cs typeface="+mn-cs"/>
                        </a:rPr>
                        <a:t>like temperature and humidity</a:t>
                      </a:r>
                      <a:r>
                        <a:rPr lang="en-GB" sz="1800" b="0" i="0" kern="1200" dirty="0">
                          <a:solidFill>
                            <a:schemeClr val="dk1"/>
                          </a:solidFill>
                          <a:effectLst/>
                          <a:latin typeface="+mn-lt"/>
                          <a:ea typeface="+mn-ea"/>
                          <a:cs typeface="+mn-cs"/>
                        </a:rPr>
                        <a:t>. Additionally, optimizing the system for closed-loop operation and utilizing professionally made operational amplifiers for measurement purposes are suggested. The accessibility of electronic tools and components in Iran indicates potential for further development and implementation of such systems in the region.</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46363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4BE0E-C821-7BFF-953D-9C6775591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DAD5D-0D29-961C-C164-CF792A32DD6C}"/>
              </a:ext>
            </a:extLst>
          </p:cNvPr>
          <p:cNvSpPr>
            <a:spLocks noGrp="1"/>
          </p:cNvSpPr>
          <p:nvPr>
            <p:ph type="title"/>
          </p:nvPr>
        </p:nvSpPr>
        <p:spPr>
          <a:xfrm>
            <a:off x="0" y="61408"/>
            <a:ext cx="12528223" cy="1325563"/>
          </a:xfrm>
        </p:spPr>
        <p:txBody>
          <a:bodyPr>
            <a:normAutofit/>
          </a:bodyPr>
          <a:lstStyle/>
          <a:p>
            <a:r>
              <a:rPr lang="en-IN" sz="2800" b="1" i="1" u="sng" dirty="0">
                <a:solidFill>
                  <a:srgbClr val="FF0000"/>
                </a:solidFill>
              </a:rPr>
              <a:t>Literature Survey-6 </a:t>
            </a:r>
            <a:r>
              <a:rPr lang="en-IN" sz="2800" b="1" i="1" u="sng" dirty="0"/>
              <a:t>:</a:t>
            </a:r>
            <a:r>
              <a:rPr lang="en-GB" sz="2800" b="1" i="1" u="sng" dirty="0"/>
              <a:t>IoT based dual-axis solar tracking system</a:t>
            </a:r>
            <a:endParaRPr lang="en-IN" sz="2800" b="1" i="1" u="sng" dirty="0"/>
          </a:p>
        </p:txBody>
      </p:sp>
      <p:graphicFrame>
        <p:nvGraphicFramePr>
          <p:cNvPr id="4" name="Content Placeholder 3">
            <a:extLst>
              <a:ext uri="{FF2B5EF4-FFF2-40B4-BE49-F238E27FC236}">
                <a16:creationId xmlns:a16="http://schemas.microsoft.com/office/drawing/2014/main" id="{393749E9-49AD-B46B-7F2F-9E714AA778BC}"/>
              </a:ext>
            </a:extLst>
          </p:cNvPr>
          <p:cNvGraphicFramePr>
            <a:graphicFrameLocks noGrp="1"/>
          </p:cNvGraphicFramePr>
          <p:nvPr>
            <p:ph idx="1"/>
            <p:extLst>
              <p:ext uri="{D42A27DB-BD31-4B8C-83A1-F6EECF244321}">
                <p14:modId xmlns:p14="http://schemas.microsoft.com/office/powerpoint/2010/main" val="2515340070"/>
              </p:ext>
            </p:extLst>
          </p:nvPr>
        </p:nvGraphicFramePr>
        <p:xfrm>
          <a:off x="42420" y="974912"/>
          <a:ext cx="12107159" cy="5821680"/>
        </p:xfrm>
        <a:graphic>
          <a:graphicData uri="http://schemas.openxmlformats.org/drawingml/2006/table">
            <a:tbl>
              <a:tblPr firstRow="1" bandRow="1">
                <a:tableStyleId>{21E4AEA4-8DFA-4A89-87EB-49C32662AFE0}</a:tableStyleId>
              </a:tblPr>
              <a:tblGrid>
                <a:gridCol w="857840">
                  <a:extLst>
                    <a:ext uri="{9D8B030D-6E8A-4147-A177-3AD203B41FA5}">
                      <a16:colId xmlns:a16="http://schemas.microsoft.com/office/drawing/2014/main" val="812941923"/>
                    </a:ext>
                  </a:extLst>
                </a:gridCol>
                <a:gridCol w="942681">
                  <a:extLst>
                    <a:ext uri="{9D8B030D-6E8A-4147-A177-3AD203B41FA5}">
                      <a16:colId xmlns:a16="http://schemas.microsoft.com/office/drawing/2014/main" val="1301909572"/>
                    </a:ext>
                  </a:extLst>
                </a:gridCol>
                <a:gridCol w="6684464">
                  <a:extLst>
                    <a:ext uri="{9D8B030D-6E8A-4147-A177-3AD203B41FA5}">
                      <a16:colId xmlns:a16="http://schemas.microsoft.com/office/drawing/2014/main" val="2219470503"/>
                    </a:ext>
                  </a:extLst>
                </a:gridCol>
                <a:gridCol w="3622174">
                  <a:extLst>
                    <a:ext uri="{9D8B030D-6E8A-4147-A177-3AD203B41FA5}">
                      <a16:colId xmlns:a16="http://schemas.microsoft.com/office/drawing/2014/main" val="2628227336"/>
                    </a:ext>
                  </a:extLst>
                </a:gridCol>
              </a:tblGrid>
              <a:tr h="498216">
                <a:tc>
                  <a:txBody>
                    <a:bodyPr/>
                    <a:lstStyle/>
                    <a:p>
                      <a:pPr algn="just"/>
                      <a:r>
                        <a:rPr lang="en-IN" dirty="0"/>
                        <a:t>Author</a:t>
                      </a:r>
                    </a:p>
                  </a:txBody>
                  <a:tcPr/>
                </a:tc>
                <a:tc>
                  <a:txBody>
                    <a:bodyPr/>
                    <a:lstStyle/>
                    <a:p>
                      <a:pPr algn="ctr"/>
                      <a:r>
                        <a:rPr lang="en-IN" sz="1400" b="1" i="0" u="none"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GB" sz="1800" b="0" i="0" u="none" strike="noStrike" kern="1200" baseline="0" dirty="0">
                          <a:solidFill>
                            <a:schemeClr val="dk1"/>
                          </a:solidFill>
                          <a:latin typeface="+mn-lt"/>
                          <a:ea typeface="+mn-ea"/>
                          <a:cs typeface="+mn-cs"/>
                        </a:rPr>
                        <a:t>R </a:t>
                      </a:r>
                      <a:r>
                        <a:rPr lang="en-GB" sz="1800" b="0" i="0" u="none" strike="noStrike" kern="1200" baseline="0" dirty="0" err="1">
                          <a:solidFill>
                            <a:schemeClr val="dk1"/>
                          </a:solidFill>
                          <a:latin typeface="+mn-lt"/>
                          <a:ea typeface="+mn-ea"/>
                          <a:cs typeface="+mn-cs"/>
                        </a:rPr>
                        <a:t>Vinodhkumar</a:t>
                      </a:r>
                      <a:r>
                        <a:rPr lang="en-GB" sz="1800" b="0" i="0" u="none" strike="noStrike" kern="1200" baseline="0" dirty="0">
                          <a:solidFill>
                            <a:schemeClr val="dk1"/>
                          </a:solidFill>
                          <a:latin typeface="+mn-lt"/>
                          <a:ea typeface="+mn-ea"/>
                          <a:cs typeface="+mn-cs"/>
                        </a:rPr>
                        <a:t> and Stalin John</a:t>
                      </a:r>
                      <a:endParaRPr lang="en-IN" dirty="0"/>
                    </a:p>
                  </a:txBody>
                  <a:tcPr/>
                </a:tc>
                <a:tc>
                  <a:txBody>
                    <a:bodyPr/>
                    <a:lstStyle/>
                    <a:p>
                      <a:pPr algn="just"/>
                      <a:r>
                        <a:rPr lang="en-IN" dirty="0"/>
                        <a:t>2020</a:t>
                      </a:r>
                    </a:p>
                  </a:txBody>
                  <a:tcPr/>
                </a:tc>
                <a:tc>
                  <a:txBody>
                    <a:bodyPr/>
                    <a:lstStyle/>
                    <a:p>
                      <a:pPr algn="ctr"/>
                      <a:r>
                        <a:rPr lang="en-GB" sz="1800" b="0" i="0" kern="1200" dirty="0">
                          <a:solidFill>
                            <a:schemeClr val="dk1"/>
                          </a:solidFill>
                          <a:effectLst/>
                          <a:latin typeface="+mn-lt"/>
                          <a:ea typeface="+mn-ea"/>
                          <a:cs typeface="+mn-cs"/>
                        </a:rPr>
                        <a:t>The paper introduces a novel approach to optimizing solar panel efficiency through the implementation of IoT (Internet of Things) technology for </a:t>
                      </a:r>
                      <a:r>
                        <a:rPr lang="en-IN" sz="1800" b="0" i="0" kern="1200" dirty="0" err="1" smtClean="0">
                          <a:solidFill>
                            <a:schemeClr val="dk1"/>
                          </a:solidFill>
                          <a:effectLst/>
                          <a:latin typeface="+mn-lt"/>
                          <a:ea typeface="+mn-ea"/>
                          <a:cs typeface="+mn-cs"/>
                        </a:rPr>
                        <a:t>maneuvering</a:t>
                      </a:r>
                      <a:r>
                        <a:rPr lang="en-GB" sz="1800" b="0" i="0" kern="1200" dirty="0" smtClean="0">
                          <a:solidFill>
                            <a:schemeClr val="dk1"/>
                          </a:solidFill>
                          <a:effectLst/>
                          <a:latin typeface="+mn-lt"/>
                          <a:ea typeface="+mn-ea"/>
                          <a:cs typeface="+mn-cs"/>
                        </a:rPr>
                        <a:t> </a:t>
                      </a:r>
                      <a:r>
                        <a:rPr lang="en-GB" sz="1800" b="0" i="0" kern="1200" dirty="0">
                          <a:solidFill>
                            <a:schemeClr val="dk1"/>
                          </a:solidFill>
                          <a:effectLst/>
                          <a:latin typeface="+mn-lt"/>
                          <a:ea typeface="+mn-ea"/>
                          <a:cs typeface="+mn-cs"/>
                        </a:rPr>
                        <a:t>and remote monitoring of panel orientation. Solar energy, being clean, abundant, and renewable, holds immense potential as an eco-friendly power source. To capitalize on this potential, it's crucial to ensure that solar panels are aligned perpendicular to the sun's rays throughout the day. This alignment is achieved by dynamically rotating the solar tracker to follow the sun's movement, which is determined by its </a:t>
                      </a:r>
                      <a:r>
                        <a:rPr lang="en-GB" sz="1800" b="0" i="0" kern="1200" dirty="0">
                          <a:solidFill>
                            <a:srgbClr val="7030A0"/>
                          </a:solidFill>
                          <a:effectLst/>
                          <a:latin typeface="+mn-lt"/>
                          <a:ea typeface="+mn-ea"/>
                          <a:cs typeface="+mn-cs"/>
                        </a:rPr>
                        <a:t>Azimuth and Elevation angles</a:t>
                      </a:r>
                      <a:r>
                        <a:rPr lang="en-GB" sz="1800" b="0" i="0" kern="1200" dirty="0">
                          <a:solidFill>
                            <a:schemeClr val="dk1"/>
                          </a:solidFill>
                          <a:effectLst/>
                          <a:latin typeface="+mn-lt"/>
                          <a:ea typeface="+mn-ea"/>
                          <a:cs typeface="+mn-cs"/>
                        </a:rPr>
                        <a:t>. Leveraging the advancements in IoT, the proposed </a:t>
                      </a:r>
                      <a:r>
                        <a:rPr lang="en-GB" sz="1800" b="0" i="0" kern="1200" dirty="0">
                          <a:solidFill>
                            <a:srgbClr val="7030A0"/>
                          </a:solidFill>
                          <a:effectLst/>
                          <a:latin typeface="+mn-lt"/>
                          <a:ea typeface="+mn-ea"/>
                          <a:cs typeface="+mn-cs"/>
                        </a:rPr>
                        <a:t>system integrates sensors to detect the sun's position and adjusts the panel orientation accordingly</a:t>
                      </a:r>
                      <a:r>
                        <a:rPr lang="en-GB" sz="1800" b="0" i="0" kern="1200" dirty="0">
                          <a:solidFill>
                            <a:schemeClr val="dk1"/>
                          </a:solidFill>
                          <a:effectLst/>
                          <a:latin typeface="+mn-lt"/>
                          <a:ea typeface="+mn-ea"/>
                          <a:cs typeface="+mn-cs"/>
                        </a:rPr>
                        <a:t>. Moreover, it taps into internet resources to access real-time data on celestial positions, enabling precise tracking and alignment. The system's remote monitoring capabilities further enhance its utility, allowing users to monitor the solar tracker's position from anywhere at any time. By combining IoT technology, data acquisition, and remote monitoring, the proposed method offers a cost-effective and accurate solution for maximizing solar panel efficiency.</a:t>
                      </a:r>
                      <a:endParaRPr lang="en-IN" dirty="0"/>
                    </a:p>
                  </a:txBody>
                  <a:tcPr/>
                </a:tc>
                <a:tc>
                  <a:txBody>
                    <a:bodyPr/>
                    <a:lstStyle/>
                    <a:p>
                      <a:r>
                        <a:rPr lang="en-GB" sz="1800" b="0" i="0" kern="1200" dirty="0">
                          <a:solidFill>
                            <a:schemeClr val="dk1"/>
                          </a:solidFill>
                          <a:effectLst/>
                          <a:latin typeface="+mn-lt"/>
                          <a:ea typeface="+mn-ea"/>
                          <a:cs typeface="+mn-cs"/>
                        </a:rPr>
                        <a:t>As future work MPPT technique can be implemented for extracting </a:t>
                      </a:r>
                      <a:r>
                        <a:rPr lang="en-GB" sz="1800" b="0" i="0" kern="1200" dirty="0">
                          <a:solidFill>
                            <a:srgbClr val="7030A0"/>
                          </a:solidFill>
                          <a:effectLst/>
                          <a:latin typeface="+mn-lt"/>
                          <a:ea typeface="+mn-ea"/>
                          <a:cs typeface="+mn-cs"/>
                        </a:rPr>
                        <a:t>maximum power from the photovoltaic module and high precision sensors </a:t>
                      </a:r>
                      <a:r>
                        <a:rPr lang="en-GB" sz="1800" b="0" i="0" kern="1200" dirty="0">
                          <a:solidFill>
                            <a:schemeClr val="dk1"/>
                          </a:solidFill>
                          <a:effectLst/>
                          <a:latin typeface="+mn-lt"/>
                          <a:ea typeface="+mn-ea"/>
                          <a:cs typeface="+mn-cs"/>
                        </a:rPr>
                        <a:t>can be used to increase precision. MPPT is a crucial method for maximizing the efficiency of solar energy systems by continuously adjusting the operating point of the photovoltaic module to extract the maximum available power. Implementing MPPT in conjunction with the proposed solar tracker could lead to even higher power outputs, thus improving overall system performance.</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400749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E2045-DD5E-13CC-058B-6FA5A15D0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ED488-9DF3-22BF-26DC-B1657309AA6E}"/>
              </a:ext>
            </a:extLst>
          </p:cNvPr>
          <p:cNvSpPr>
            <a:spLocks noGrp="1"/>
          </p:cNvSpPr>
          <p:nvPr>
            <p:ph type="title"/>
          </p:nvPr>
        </p:nvSpPr>
        <p:spPr>
          <a:xfrm>
            <a:off x="0" y="61408"/>
            <a:ext cx="12528223" cy="1325563"/>
          </a:xfrm>
        </p:spPr>
        <p:txBody>
          <a:bodyPr>
            <a:normAutofit/>
          </a:bodyPr>
          <a:lstStyle/>
          <a:p>
            <a:r>
              <a:rPr lang="en-IN" sz="2800" b="1" i="1" u="sng" dirty="0">
                <a:solidFill>
                  <a:srgbClr val="FF0000"/>
                </a:solidFill>
              </a:rPr>
              <a:t>Literature Survey-7 </a:t>
            </a:r>
            <a:r>
              <a:rPr lang="en-IN" sz="2800" b="1" i="1" u="sng" dirty="0"/>
              <a:t>:</a:t>
            </a:r>
            <a:r>
              <a:rPr lang="en-GB" sz="2800" b="1" i="1" u="sng" dirty="0"/>
              <a:t>Internet of Things-Based Solar Tracker System</a:t>
            </a:r>
            <a:endParaRPr lang="en-IN" sz="2800" b="1" i="1" u="sng" dirty="0"/>
          </a:p>
        </p:txBody>
      </p:sp>
      <p:graphicFrame>
        <p:nvGraphicFramePr>
          <p:cNvPr id="4" name="Content Placeholder 3">
            <a:extLst>
              <a:ext uri="{FF2B5EF4-FFF2-40B4-BE49-F238E27FC236}">
                <a16:creationId xmlns:a16="http://schemas.microsoft.com/office/drawing/2014/main" id="{74DF683F-F0CF-8E97-C808-1F8E88CC5FC4}"/>
              </a:ext>
            </a:extLst>
          </p:cNvPr>
          <p:cNvGraphicFramePr>
            <a:graphicFrameLocks noGrp="1"/>
          </p:cNvGraphicFramePr>
          <p:nvPr>
            <p:ph idx="1"/>
            <p:extLst>
              <p:ext uri="{D42A27DB-BD31-4B8C-83A1-F6EECF244321}">
                <p14:modId xmlns:p14="http://schemas.microsoft.com/office/powerpoint/2010/main" val="3283658315"/>
              </p:ext>
            </p:extLst>
          </p:nvPr>
        </p:nvGraphicFramePr>
        <p:xfrm>
          <a:off x="42420" y="974912"/>
          <a:ext cx="12107159" cy="6370320"/>
        </p:xfrm>
        <a:graphic>
          <a:graphicData uri="http://schemas.openxmlformats.org/drawingml/2006/table">
            <a:tbl>
              <a:tblPr firstRow="1" bandRow="1">
                <a:tableStyleId>{21E4AEA4-8DFA-4A89-87EB-49C32662AFE0}</a:tableStyleId>
              </a:tblPr>
              <a:tblGrid>
                <a:gridCol w="857840">
                  <a:extLst>
                    <a:ext uri="{9D8B030D-6E8A-4147-A177-3AD203B41FA5}">
                      <a16:colId xmlns:a16="http://schemas.microsoft.com/office/drawing/2014/main" val="812941923"/>
                    </a:ext>
                  </a:extLst>
                </a:gridCol>
                <a:gridCol w="942681">
                  <a:extLst>
                    <a:ext uri="{9D8B030D-6E8A-4147-A177-3AD203B41FA5}">
                      <a16:colId xmlns:a16="http://schemas.microsoft.com/office/drawing/2014/main" val="1301909572"/>
                    </a:ext>
                  </a:extLst>
                </a:gridCol>
                <a:gridCol w="6684464">
                  <a:extLst>
                    <a:ext uri="{9D8B030D-6E8A-4147-A177-3AD203B41FA5}">
                      <a16:colId xmlns:a16="http://schemas.microsoft.com/office/drawing/2014/main" val="2219470503"/>
                    </a:ext>
                  </a:extLst>
                </a:gridCol>
                <a:gridCol w="3622174">
                  <a:extLst>
                    <a:ext uri="{9D8B030D-6E8A-4147-A177-3AD203B41FA5}">
                      <a16:colId xmlns:a16="http://schemas.microsoft.com/office/drawing/2014/main" val="2628227336"/>
                    </a:ext>
                  </a:extLst>
                </a:gridCol>
              </a:tblGrid>
              <a:tr h="498216">
                <a:tc>
                  <a:txBody>
                    <a:bodyPr/>
                    <a:lstStyle/>
                    <a:p>
                      <a:pPr algn="just"/>
                      <a:r>
                        <a:rPr lang="en-IN" dirty="0"/>
                        <a:t>Author</a:t>
                      </a:r>
                    </a:p>
                  </a:txBody>
                  <a:tcPr/>
                </a:tc>
                <a:tc>
                  <a:txBody>
                    <a:bodyPr/>
                    <a:lstStyle/>
                    <a:p>
                      <a:pPr algn="ctr"/>
                      <a:r>
                        <a:rPr lang="en-IN" sz="1400" b="1" i="0" u="none" dirty="0"/>
                        <a:t>Published Year</a:t>
                      </a:r>
                    </a:p>
                  </a:txBody>
                  <a:tcPr/>
                </a:tc>
                <a:tc>
                  <a:txBody>
                    <a:bodyPr/>
                    <a:lstStyle/>
                    <a:p>
                      <a:pPr algn="ctr"/>
                      <a:r>
                        <a:rPr lang="en-IN" dirty="0"/>
                        <a:t>Proposed Method</a:t>
                      </a:r>
                    </a:p>
                  </a:txBody>
                  <a:tcPr/>
                </a:tc>
                <a:tc>
                  <a:txBody>
                    <a:bodyPr/>
                    <a:lstStyle/>
                    <a:p>
                      <a:pPr algn="ctr"/>
                      <a:r>
                        <a:rPr lang="en-IN" dirty="0"/>
                        <a:t>Future Work</a:t>
                      </a:r>
                    </a:p>
                  </a:txBody>
                  <a:tcPr/>
                </a:tc>
                <a:extLst>
                  <a:ext uri="{0D108BD9-81ED-4DB2-BD59-A6C34878D82A}">
                    <a16:rowId xmlns:a16="http://schemas.microsoft.com/office/drawing/2014/main" val="22229676"/>
                  </a:ext>
                </a:extLst>
              </a:tr>
              <a:tr h="625344">
                <a:tc>
                  <a:txBody>
                    <a:bodyPr/>
                    <a:lstStyle/>
                    <a:p>
                      <a:pPr algn="just"/>
                      <a:r>
                        <a:rPr lang="en-IN" sz="1800" b="0" i="0" u="none" strike="noStrike" kern="1200" baseline="0" dirty="0" err="1">
                          <a:solidFill>
                            <a:schemeClr val="dk1"/>
                          </a:solidFill>
                          <a:latin typeface="+mn-lt"/>
                          <a:ea typeface="+mn-ea"/>
                          <a:cs typeface="+mn-cs"/>
                        </a:rPr>
                        <a:t>Aboubakr</a:t>
                      </a:r>
                      <a:r>
                        <a:rPr lang="en-IN" sz="1800" b="0" i="0" u="none" strike="noStrike" kern="1200" baseline="0" dirty="0">
                          <a:solidFill>
                            <a:schemeClr val="dk1"/>
                          </a:solidFill>
                          <a:latin typeface="+mn-lt"/>
                          <a:ea typeface="+mn-ea"/>
                          <a:cs typeface="+mn-cs"/>
                        </a:rPr>
                        <a:t> El </a:t>
                      </a:r>
                      <a:r>
                        <a:rPr lang="en-IN" sz="1800" b="0" i="0" u="none" strike="noStrike" kern="1200" baseline="0" dirty="0" err="1">
                          <a:solidFill>
                            <a:schemeClr val="dk1"/>
                          </a:solidFill>
                          <a:latin typeface="+mn-lt"/>
                          <a:ea typeface="+mn-ea"/>
                          <a:cs typeface="+mn-cs"/>
                        </a:rPr>
                        <a:t>Hammoumi</a:t>
                      </a:r>
                      <a:r>
                        <a:rPr lang="en-IN" sz="1800" b="0" i="0" u="none" strike="noStrike" kern="1200" baseline="0" dirty="0">
                          <a:solidFill>
                            <a:schemeClr val="dk1"/>
                          </a:solidFill>
                          <a:latin typeface="+mn-lt"/>
                          <a:ea typeface="+mn-ea"/>
                          <a:cs typeface="+mn-cs"/>
                        </a:rPr>
                        <a:t> , Saad </a:t>
                      </a:r>
                      <a:r>
                        <a:rPr lang="en-IN" sz="1800" b="0" i="0" u="none" strike="noStrike" kern="1200" baseline="0" dirty="0" err="1">
                          <a:solidFill>
                            <a:schemeClr val="dk1"/>
                          </a:solidFill>
                          <a:latin typeface="+mn-lt"/>
                          <a:ea typeface="+mn-ea"/>
                          <a:cs typeface="+mn-cs"/>
                        </a:rPr>
                        <a:t>Motahhir</a:t>
                      </a:r>
                      <a:r>
                        <a:rPr lang="en-IN" sz="1800" b="0" i="0" u="none" strike="noStrike" kern="1200" baseline="0" dirty="0">
                          <a:solidFill>
                            <a:schemeClr val="dk1"/>
                          </a:solidFill>
                          <a:latin typeface="+mn-lt"/>
                          <a:ea typeface="+mn-ea"/>
                          <a:cs typeface="+mn-cs"/>
                        </a:rPr>
                        <a:t> , Abdelaziz El </a:t>
                      </a:r>
                      <a:r>
                        <a:rPr lang="en-IN" sz="1800" b="0" i="0" u="none" strike="noStrike" kern="1200" baseline="0" dirty="0" err="1">
                          <a:solidFill>
                            <a:schemeClr val="dk1"/>
                          </a:solidFill>
                          <a:latin typeface="+mn-lt"/>
                          <a:ea typeface="+mn-ea"/>
                          <a:cs typeface="+mn-cs"/>
                        </a:rPr>
                        <a:t>Ghzizal</a:t>
                      </a:r>
                      <a:r>
                        <a:rPr lang="en-IN" sz="1800" b="0" i="0" u="none" strike="noStrike" kern="1200" baseline="0" dirty="0">
                          <a:solidFill>
                            <a:schemeClr val="dk1"/>
                          </a:solidFill>
                          <a:latin typeface="+mn-lt"/>
                          <a:ea typeface="+mn-ea"/>
                          <a:cs typeface="+mn-cs"/>
                        </a:rPr>
                        <a:t> ,</a:t>
                      </a:r>
                    </a:p>
                    <a:p>
                      <a:pPr algn="just"/>
                      <a:r>
                        <a:rPr lang="en-IN" sz="1800" b="0" i="0" u="none" strike="noStrike" kern="1200" baseline="0" dirty="0">
                          <a:solidFill>
                            <a:schemeClr val="dk1"/>
                          </a:solidFill>
                          <a:latin typeface="+mn-lt"/>
                          <a:ea typeface="+mn-ea"/>
                          <a:cs typeface="+mn-cs"/>
                        </a:rPr>
                        <a:t>and Aziz </a:t>
                      </a:r>
                      <a:r>
                        <a:rPr lang="en-IN" sz="1800" b="0" i="0" u="none" strike="noStrike" kern="1200" baseline="0" dirty="0" err="1">
                          <a:solidFill>
                            <a:schemeClr val="dk1"/>
                          </a:solidFill>
                          <a:latin typeface="+mn-lt"/>
                          <a:ea typeface="+mn-ea"/>
                          <a:cs typeface="+mn-cs"/>
                        </a:rPr>
                        <a:t>Derouich</a:t>
                      </a:r>
                      <a:endParaRPr lang="en-IN" dirty="0"/>
                    </a:p>
                  </a:txBody>
                  <a:tcPr/>
                </a:tc>
                <a:tc>
                  <a:txBody>
                    <a:bodyPr/>
                    <a:lstStyle/>
                    <a:p>
                      <a:pPr algn="just"/>
                      <a:r>
                        <a:rPr lang="en-IN" dirty="0"/>
                        <a:t>2021</a:t>
                      </a:r>
                    </a:p>
                  </a:txBody>
                  <a:tcPr/>
                </a:tc>
                <a:tc>
                  <a:txBody>
                    <a:bodyPr/>
                    <a:lstStyle/>
                    <a:p>
                      <a:pPr algn="ctr"/>
                      <a:r>
                        <a:rPr lang="en-GB" sz="1800" b="0" i="0" kern="1200" dirty="0">
                          <a:solidFill>
                            <a:schemeClr val="dk1"/>
                          </a:solidFill>
                          <a:effectLst/>
                          <a:latin typeface="+mn-lt"/>
                          <a:ea typeface="+mn-ea"/>
                          <a:cs typeface="+mn-cs"/>
                        </a:rPr>
                        <a:t>The proposed work outlined in the passage presents a comprehensive approach to harnessing IoT technologies for the monitoring and control of a smart dual-axis solar tracker system. By leveraging the capabilities of IoT platforms, the solution enables remote management of the solar tracker system, allowing users to monitor its performance and make adjustments as necessary. Key features of the solution include performance evaluation </a:t>
                      </a:r>
                      <a:r>
                        <a:rPr lang="en-GB" sz="1800" b="0" i="0" kern="1200" dirty="0">
                          <a:solidFill>
                            <a:srgbClr val="7030A0"/>
                          </a:solidFill>
                          <a:effectLst/>
                          <a:latin typeface="+mn-lt"/>
                          <a:ea typeface="+mn-ea"/>
                          <a:cs typeface="+mn-cs"/>
                        </a:rPr>
                        <a:t>through the analysis of various data points, such as solar panel orientation and environmental conditions, </a:t>
                      </a:r>
                      <a:r>
                        <a:rPr lang="en-GB" sz="1800" b="0" i="0" kern="1200" dirty="0">
                          <a:solidFill>
                            <a:schemeClr val="dk1"/>
                          </a:solidFill>
                          <a:effectLst/>
                          <a:latin typeface="+mn-lt"/>
                          <a:ea typeface="+mn-ea"/>
                          <a:cs typeface="+mn-cs"/>
                        </a:rPr>
                        <a:t>as well as the </a:t>
                      </a:r>
                      <a:r>
                        <a:rPr lang="en-GB" sz="1800" b="0" i="0" kern="1200" dirty="0">
                          <a:solidFill>
                            <a:srgbClr val="7030A0"/>
                          </a:solidFill>
                          <a:effectLst/>
                          <a:latin typeface="+mn-lt"/>
                          <a:ea typeface="+mn-ea"/>
                          <a:cs typeface="+mn-cs"/>
                        </a:rPr>
                        <a:t>implementation of alert notifications to notify users</a:t>
                      </a:r>
                      <a:r>
                        <a:rPr lang="en-GB" sz="1800" b="0" i="0" kern="1200" dirty="0">
                          <a:solidFill>
                            <a:schemeClr val="dk1"/>
                          </a:solidFill>
                          <a:effectLst/>
                          <a:latin typeface="+mn-lt"/>
                          <a:ea typeface="+mn-ea"/>
                          <a:cs typeface="+mn-cs"/>
                        </a:rPr>
                        <a:t> of specific events. Emphasizing affordability and accessibility, the design incorporates low-cost hardware and software components, coupled with an intuitive user interface for ease of use. Utilizing an open-source IoT platform further enhances flexibility and scalability. The development and testing of a prototype demonstrate the feasibility and effectiveness of the proposed approach, confirming the system's ability to transmit data and receive commands seamlessly. Overall, the proposed work offers a practical and efficient solution for optimizing the operation of solar energy systems through IoT integration, paving the way for enhanced performance and management capabilities in the renewable energy sector.</a:t>
                      </a:r>
                      <a:endParaRPr lang="en-IN" dirty="0"/>
                    </a:p>
                  </a:txBody>
                  <a:tcPr/>
                </a:tc>
                <a:tc>
                  <a:txBody>
                    <a:bodyPr/>
                    <a:lstStyle/>
                    <a:p>
                      <a:r>
                        <a:rPr lang="en-GB" sz="1800" b="0" i="0" kern="1200" dirty="0">
                          <a:solidFill>
                            <a:schemeClr val="dk1"/>
                          </a:solidFill>
                          <a:effectLst/>
                          <a:latin typeface="+mn-lt"/>
                          <a:ea typeface="+mn-ea"/>
                          <a:cs typeface="+mn-cs"/>
                        </a:rPr>
                        <a:t>Future work involves enhancing the IoT-based solar tracker by integrating additional sensors like </a:t>
                      </a:r>
                      <a:r>
                        <a:rPr lang="en-GB" sz="1800" b="0" i="0" kern="1200" dirty="0">
                          <a:solidFill>
                            <a:srgbClr val="7030A0"/>
                          </a:solidFill>
                          <a:effectLst/>
                          <a:latin typeface="+mn-lt"/>
                          <a:ea typeface="+mn-ea"/>
                          <a:cs typeface="+mn-cs"/>
                        </a:rPr>
                        <a:t>solar irradiation and wind sensors to improve understanding of system performance</a:t>
                      </a:r>
                      <a:r>
                        <a:rPr lang="en-GB" sz="1800" b="0" i="0" kern="1200" dirty="0">
                          <a:solidFill>
                            <a:schemeClr val="dk1"/>
                          </a:solidFill>
                          <a:effectLst/>
                          <a:latin typeface="+mn-lt"/>
                          <a:ea typeface="+mn-ea"/>
                          <a:cs typeface="+mn-cs"/>
                        </a:rPr>
                        <a:t>, especially in high wind conditions. The simplicity of the proposed solution suggests its potential applicability in various fields beyond solar energy, including research and education.</a:t>
                      </a:r>
                      <a:endParaRPr lang="en-IN" dirty="0"/>
                    </a:p>
                  </a:txBody>
                  <a:tcPr/>
                </a:tc>
                <a:extLst>
                  <a:ext uri="{0D108BD9-81ED-4DB2-BD59-A6C34878D82A}">
                    <a16:rowId xmlns:a16="http://schemas.microsoft.com/office/drawing/2014/main" val="2289819299"/>
                  </a:ext>
                </a:extLst>
              </a:tr>
            </a:tbl>
          </a:graphicData>
        </a:graphic>
      </p:graphicFrame>
    </p:spTree>
    <p:extLst>
      <p:ext uri="{BB962C8B-B14F-4D97-AF65-F5344CB8AC3E}">
        <p14:creationId xmlns:p14="http://schemas.microsoft.com/office/powerpoint/2010/main" val="286312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2835</Words>
  <Application>Microsoft Office PowerPoint</Application>
  <PresentationFormat>Widescreen</PresentationFormat>
  <Paragraphs>163</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Söhne</vt:lpstr>
      <vt:lpstr>Office Theme</vt:lpstr>
      <vt:lpstr>Smart Solar farm: Integrating IoT for Adaptive Solar Light Tracking</vt:lpstr>
      <vt:lpstr>Abstract:</vt:lpstr>
      <vt:lpstr>Literature Survey-1 :A photovoltaic solar tracking system with bidirectional sliding axle for building integration</vt:lpstr>
      <vt:lpstr>Literature Survey-2 :Monthly profile analysis based on a two-axis solar  tracker proposal for photovoltaic panels</vt:lpstr>
      <vt:lpstr>Literature Survey-3 :Energy efficient dual axis solar tracking system  using IOT</vt:lpstr>
      <vt:lpstr>Literature Survey-4 :A Study of IoT based Solar Panel Tracking System</vt:lpstr>
      <vt:lpstr>Literature Survey-5 :Solar Tracking System with Momentary Tracking Based on Operational Amplifiers in Order to be Used in Photovoltaic Panels for Following the Sun</vt:lpstr>
      <vt:lpstr>Literature Survey-6 :IoT based dual-axis solar tracking system</vt:lpstr>
      <vt:lpstr>Literature Survey-7 :Internet of Things-Based Solar Tracker System</vt:lpstr>
      <vt:lpstr>Literature Survey-8:New approach for solar tracking systems based on computer vision, low cost hardware and deep learning</vt:lpstr>
      <vt:lpstr>Literature Survey-9:Correlation analysis and MLP/CMLP for optimum variables to predict orientation and tilt angles in intelligent solar tracking systems </vt:lpstr>
      <vt:lpstr>PowerPoint Presentation</vt:lpstr>
      <vt:lpstr>Architecture/Circuit level Diagram</vt:lpstr>
      <vt:lpstr>Purpose &amp; Requirements Specification</vt:lpstr>
      <vt:lpstr>Process Specification</vt:lpstr>
      <vt:lpstr>Domain Model</vt:lpstr>
      <vt:lpstr>Information Model Specification</vt:lpstr>
      <vt:lpstr>Service Specifications</vt:lpstr>
      <vt:lpstr>Methodology</vt:lpstr>
      <vt:lpstr>Materials Required</vt:lpstr>
      <vt:lpstr>Mount the Components</vt:lpstr>
      <vt:lpstr>Connect Components</vt:lpstr>
      <vt:lpstr>Code the Arduino</vt:lpstr>
      <vt:lpstr>Calibrate the System</vt:lpstr>
      <vt:lpstr>Implement Power Management</vt:lpstr>
      <vt:lpstr>Test and Optimize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Sunlight: Integrating IoT for Adaptive Solar Light Tracking</dc:title>
  <dc:creator>Rohith R</dc:creator>
  <cp:lastModifiedBy>Mohammed Ibrahim</cp:lastModifiedBy>
  <cp:revision>14</cp:revision>
  <dcterms:created xsi:type="dcterms:W3CDTF">2024-02-24T08:18:08Z</dcterms:created>
  <dcterms:modified xsi:type="dcterms:W3CDTF">2024-04-28T12:12:43Z</dcterms:modified>
</cp:coreProperties>
</file>