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6" r:id="rId5"/>
    <p:sldId id="257" r:id="rId6"/>
    <p:sldId id="258" r:id="rId7"/>
    <p:sldId id="259" r:id="rId8"/>
    <p:sldId id="260"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919A29-C003-44CA-9029-130B37731AD1}"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01FB533-8DDE-4F6A-8163-0D5304AB4D9A}" type="slidenum">
              <a:rPr lang="en-IN" smtClean="0"/>
              <a:t>‹#›</a:t>
            </a:fld>
            <a:endParaRPr lang="en-IN"/>
          </a:p>
        </p:txBody>
      </p:sp>
    </p:spTree>
    <p:extLst>
      <p:ext uri="{BB962C8B-B14F-4D97-AF65-F5344CB8AC3E}">
        <p14:creationId xmlns:p14="http://schemas.microsoft.com/office/powerpoint/2010/main" val="154569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19A29-C003-44CA-9029-130B37731AD1}"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131092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19A29-C003-44CA-9029-130B37731AD1}"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268519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19A29-C003-44CA-9029-130B37731AD1}"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23897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3919A29-C003-44CA-9029-130B37731AD1}" type="datetimeFigureOut">
              <a:rPr lang="en-IN" smtClean="0"/>
              <a:t>13-05-2024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01FB533-8DDE-4F6A-8163-0D5304AB4D9A}" type="slidenum">
              <a:rPr lang="en-IN" smtClean="0"/>
              <a:t>‹#›</a:t>
            </a:fld>
            <a:endParaRPr lang="en-IN"/>
          </a:p>
        </p:txBody>
      </p:sp>
    </p:spTree>
    <p:extLst>
      <p:ext uri="{BB962C8B-B14F-4D97-AF65-F5344CB8AC3E}">
        <p14:creationId xmlns:p14="http://schemas.microsoft.com/office/powerpoint/2010/main" val="369889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19A29-C003-44CA-9029-130B37731AD1}"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392928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19A29-C003-44CA-9029-130B37731AD1}"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242948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19A29-C003-44CA-9029-130B37731AD1}"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313285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19A29-C003-44CA-9029-130B37731AD1}"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106475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19A29-C003-44CA-9029-130B37731AD1}"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29103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19A29-C003-44CA-9029-130B37731AD1}" type="datetimeFigureOut">
              <a:rPr lang="en-IN" smtClean="0"/>
              <a:t>13-05-2024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1FB533-8DDE-4F6A-8163-0D5304AB4D9A}" type="slidenum">
              <a:rPr lang="en-IN" smtClean="0"/>
              <a:t>‹#›</a:t>
            </a:fld>
            <a:endParaRPr lang="en-IN"/>
          </a:p>
        </p:txBody>
      </p:sp>
    </p:spTree>
    <p:extLst>
      <p:ext uri="{BB962C8B-B14F-4D97-AF65-F5344CB8AC3E}">
        <p14:creationId xmlns:p14="http://schemas.microsoft.com/office/powerpoint/2010/main" val="156408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3919A29-C003-44CA-9029-130B37731AD1}" type="datetimeFigureOut">
              <a:rPr lang="en-IN" smtClean="0"/>
              <a:t>13-05-2024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01FB533-8DDE-4F6A-8163-0D5304AB4D9A}" type="slidenum">
              <a:rPr lang="en-IN" smtClean="0"/>
              <a:t>‹#›</a:t>
            </a:fld>
            <a:endParaRPr lang="en-IN"/>
          </a:p>
        </p:txBody>
      </p:sp>
    </p:spTree>
    <p:extLst>
      <p:ext uri="{BB962C8B-B14F-4D97-AF65-F5344CB8AC3E}">
        <p14:creationId xmlns:p14="http://schemas.microsoft.com/office/powerpoint/2010/main" val="2216867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xample.org/person75" TargetMode="External"/><Relationship Id="rId2" Type="http://schemas.openxmlformats.org/officeDocument/2006/relationships/hyperlink" Target="http://example.org/person92"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example.org/person2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E93E-03BF-3628-E0EE-E7C55CCDF246}"/>
              </a:ext>
            </a:extLst>
          </p:cNvPr>
          <p:cNvSpPr>
            <a:spLocks noGrp="1"/>
          </p:cNvSpPr>
          <p:nvPr>
            <p:ph type="ctrTitle"/>
          </p:nvPr>
        </p:nvSpPr>
        <p:spPr/>
        <p:txBody>
          <a:bodyPr/>
          <a:lstStyle/>
          <a:p>
            <a:r>
              <a:rPr lang="en-GB" sz="5400" dirty="0"/>
              <a:t>Social Interaction Simulation: Analyzing Relationships and Communication Patterns in a Social Network</a:t>
            </a:r>
            <a:endParaRPr lang="en-IN" sz="5400" dirty="0"/>
          </a:p>
        </p:txBody>
      </p:sp>
      <p:sp>
        <p:nvSpPr>
          <p:cNvPr id="3" name="Subtitle 2">
            <a:extLst>
              <a:ext uri="{FF2B5EF4-FFF2-40B4-BE49-F238E27FC236}">
                <a16:creationId xmlns:a16="http://schemas.microsoft.com/office/drawing/2014/main" id="{604A70C4-E73C-7E3D-B3D4-9183713A7B61}"/>
              </a:ext>
            </a:extLst>
          </p:cNvPr>
          <p:cNvSpPr>
            <a:spLocks noGrp="1"/>
          </p:cNvSpPr>
          <p:nvPr>
            <p:ph type="subTitle" idx="1"/>
          </p:nvPr>
        </p:nvSpPr>
        <p:spPr>
          <a:xfrm>
            <a:off x="1051560" y="4709631"/>
            <a:ext cx="7891272" cy="1069848"/>
          </a:xfrm>
        </p:spPr>
        <p:txBody>
          <a:bodyPr>
            <a:normAutofit fontScale="92500" lnSpcReduction="20000"/>
          </a:bodyPr>
          <a:lstStyle/>
          <a:p>
            <a:r>
              <a:rPr lang="en-IN" dirty="0"/>
              <a:t>Rohith R</a:t>
            </a:r>
          </a:p>
          <a:p>
            <a:r>
              <a:rPr lang="en-IN" dirty="0"/>
              <a:t>2023246038</a:t>
            </a:r>
          </a:p>
          <a:p>
            <a:r>
              <a:rPr lang="en-IN" dirty="0"/>
              <a:t>M Tech- IT</a:t>
            </a:r>
          </a:p>
        </p:txBody>
      </p:sp>
    </p:spTree>
    <p:extLst>
      <p:ext uri="{BB962C8B-B14F-4D97-AF65-F5344CB8AC3E}">
        <p14:creationId xmlns:p14="http://schemas.microsoft.com/office/powerpoint/2010/main" val="359831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F96A-4E92-C27C-3993-E57B48B565D8}"/>
              </a:ext>
            </a:extLst>
          </p:cNvPr>
          <p:cNvSpPr>
            <a:spLocks noGrp="1"/>
          </p:cNvSpPr>
          <p:nvPr>
            <p:ph type="title"/>
          </p:nvPr>
        </p:nvSpPr>
        <p:spPr/>
        <p:txBody>
          <a:bodyPr/>
          <a:lstStyle/>
          <a:p>
            <a:pPr algn="ctr"/>
            <a:r>
              <a:rPr lang="en-IN" b="1" dirty="0"/>
              <a:t>Mail To Tab</a:t>
            </a:r>
          </a:p>
        </p:txBody>
      </p:sp>
      <p:pic>
        <p:nvPicPr>
          <p:cNvPr id="5" name="Content Placeholder 4">
            <a:extLst>
              <a:ext uri="{FF2B5EF4-FFF2-40B4-BE49-F238E27FC236}">
                <a16:creationId xmlns:a16="http://schemas.microsoft.com/office/drawing/2014/main" id="{AF54C58E-FA36-7CD2-3EE8-E0460F14B404}"/>
              </a:ext>
            </a:extLst>
          </p:cNvPr>
          <p:cNvPicPr>
            <a:picLocks noGrp="1" noChangeAspect="1"/>
          </p:cNvPicPr>
          <p:nvPr>
            <p:ph idx="1"/>
          </p:nvPr>
        </p:nvPicPr>
        <p:blipFill>
          <a:blip r:embed="rId2"/>
          <a:stretch>
            <a:fillRect/>
          </a:stretch>
        </p:blipFill>
        <p:spPr>
          <a:xfrm>
            <a:off x="1063752" y="2020443"/>
            <a:ext cx="2734057" cy="971686"/>
          </a:xfrm>
        </p:spPr>
      </p:pic>
      <p:pic>
        <p:nvPicPr>
          <p:cNvPr id="7" name="Picture 6">
            <a:extLst>
              <a:ext uri="{FF2B5EF4-FFF2-40B4-BE49-F238E27FC236}">
                <a16:creationId xmlns:a16="http://schemas.microsoft.com/office/drawing/2014/main" id="{27AEFF2B-B7CA-A365-6775-A9FAD8373049}"/>
              </a:ext>
            </a:extLst>
          </p:cNvPr>
          <p:cNvPicPr>
            <a:picLocks noChangeAspect="1"/>
          </p:cNvPicPr>
          <p:nvPr/>
        </p:nvPicPr>
        <p:blipFill>
          <a:blip r:embed="rId3"/>
          <a:stretch>
            <a:fillRect/>
          </a:stretch>
        </p:blipFill>
        <p:spPr>
          <a:xfrm>
            <a:off x="4684117" y="1950087"/>
            <a:ext cx="5557823" cy="4196189"/>
          </a:xfrm>
          <a:prstGeom prst="rect">
            <a:avLst/>
          </a:prstGeom>
        </p:spPr>
      </p:pic>
    </p:spTree>
    <p:extLst>
      <p:ext uri="{BB962C8B-B14F-4D97-AF65-F5344CB8AC3E}">
        <p14:creationId xmlns:p14="http://schemas.microsoft.com/office/powerpoint/2010/main" val="232194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F96A-4E92-C27C-3993-E57B48B565D8}"/>
              </a:ext>
            </a:extLst>
          </p:cNvPr>
          <p:cNvSpPr>
            <a:spLocks noGrp="1"/>
          </p:cNvSpPr>
          <p:nvPr>
            <p:ph type="title"/>
          </p:nvPr>
        </p:nvSpPr>
        <p:spPr>
          <a:xfrm>
            <a:off x="5311910" y="312404"/>
            <a:ext cx="10058400" cy="1609344"/>
          </a:xfrm>
        </p:spPr>
        <p:txBody>
          <a:bodyPr/>
          <a:lstStyle/>
          <a:p>
            <a:pPr algn="ctr"/>
            <a:r>
              <a:rPr lang="en-IN" b="1" dirty="0"/>
              <a:t>SMS BOBM</a:t>
            </a:r>
          </a:p>
        </p:txBody>
      </p:sp>
      <p:pic>
        <p:nvPicPr>
          <p:cNvPr id="8" name="Picture 7">
            <a:extLst>
              <a:ext uri="{FF2B5EF4-FFF2-40B4-BE49-F238E27FC236}">
                <a16:creationId xmlns:a16="http://schemas.microsoft.com/office/drawing/2014/main" id="{36A2C7E2-3399-014A-4BA2-6CD8ECD03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28" y="459556"/>
            <a:ext cx="5618572" cy="5938887"/>
          </a:xfrm>
          <a:prstGeom prst="rect">
            <a:avLst/>
          </a:prstGeom>
        </p:spPr>
      </p:pic>
    </p:spTree>
    <p:extLst>
      <p:ext uri="{BB962C8B-B14F-4D97-AF65-F5344CB8AC3E}">
        <p14:creationId xmlns:p14="http://schemas.microsoft.com/office/powerpoint/2010/main" val="322095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DB22-4A65-58F2-5C8C-50D5BCAF0FCD}"/>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2D24BA68-D06E-8E74-DC18-EB0BB953E4B1}"/>
              </a:ext>
            </a:extLst>
          </p:cNvPr>
          <p:cNvSpPr>
            <a:spLocks noGrp="1"/>
          </p:cNvSpPr>
          <p:nvPr>
            <p:ph idx="1"/>
          </p:nvPr>
        </p:nvSpPr>
        <p:spPr/>
        <p:txBody>
          <a:bodyPr>
            <a:noAutofit/>
          </a:bodyPr>
          <a:lstStyle/>
          <a:p>
            <a:r>
              <a:rPr lang="en-GB" sz="1800" dirty="0"/>
              <a:t>This project simulates a social network environment using RDF (Resource Description Framework) and various Python libraries. It generates synthetic data for individuals and their relationships, categorizes them into friends, relatives, and haters, and conducts analyses on their interactions. </a:t>
            </a:r>
          </a:p>
          <a:p>
            <a:r>
              <a:rPr lang="en-GB" sz="1800" dirty="0"/>
              <a:t>The RDF graph represents individuals with randomly generated names and assigns them relationships based on predefined subsets. Using RDF and namespaces, the project establishes relationships among individuals and categorizes them accordingly.</a:t>
            </a:r>
          </a:p>
          <a:p>
            <a:r>
              <a:rPr lang="en-GB" sz="1800" dirty="0"/>
              <a:t>Furthermore, the project utilizes various functionalities such as generating QR codes for financial transactions, sending emails, and executing SMS bombing for different subsets of individuals within the network.</a:t>
            </a:r>
          </a:p>
          <a:p>
            <a:r>
              <a:rPr lang="en-GB" sz="1800" dirty="0"/>
              <a:t>Through this simulation, we explore social dynamics, communication patterns, and interactions within a virtual social network.</a:t>
            </a:r>
            <a:endParaRPr lang="en-IN" sz="1800" dirty="0"/>
          </a:p>
        </p:txBody>
      </p:sp>
    </p:spTree>
    <p:extLst>
      <p:ext uri="{BB962C8B-B14F-4D97-AF65-F5344CB8AC3E}">
        <p14:creationId xmlns:p14="http://schemas.microsoft.com/office/powerpoint/2010/main" val="98031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3FD3-C9AD-E15D-89C0-876976EBCFB9}"/>
              </a:ext>
            </a:extLst>
          </p:cNvPr>
          <p:cNvSpPr>
            <a:spLocks noGrp="1"/>
          </p:cNvSpPr>
          <p:nvPr>
            <p:ph type="title"/>
          </p:nvPr>
        </p:nvSpPr>
        <p:spPr/>
        <p:txBody>
          <a:bodyPr/>
          <a:lstStyle/>
          <a:p>
            <a:pPr algn="ctr"/>
            <a:r>
              <a:rPr lang="en-IN" b="1" dirty="0"/>
              <a:t>Tools Used</a:t>
            </a:r>
          </a:p>
        </p:txBody>
      </p:sp>
      <p:sp>
        <p:nvSpPr>
          <p:cNvPr id="3" name="Content Placeholder 2">
            <a:extLst>
              <a:ext uri="{FF2B5EF4-FFF2-40B4-BE49-F238E27FC236}">
                <a16:creationId xmlns:a16="http://schemas.microsoft.com/office/drawing/2014/main" id="{EB85F3BA-F7B4-80BB-DC1E-7D6B2768D262}"/>
              </a:ext>
            </a:extLst>
          </p:cNvPr>
          <p:cNvSpPr>
            <a:spLocks noGrp="1"/>
          </p:cNvSpPr>
          <p:nvPr>
            <p:ph idx="1"/>
          </p:nvPr>
        </p:nvSpPr>
        <p:spPr/>
        <p:txBody>
          <a:bodyPr/>
          <a:lstStyle/>
          <a:p>
            <a:r>
              <a:rPr lang="en-IN" dirty="0"/>
              <a:t>Jupyter Notebook</a:t>
            </a:r>
          </a:p>
          <a:p>
            <a:r>
              <a:rPr lang="en-IN" dirty="0"/>
              <a:t>Pajek Software</a:t>
            </a:r>
          </a:p>
          <a:p>
            <a:r>
              <a:rPr lang="en-IN" dirty="0"/>
              <a:t>RDF  online </a:t>
            </a:r>
            <a:r>
              <a:rPr lang="en-IN" dirty="0" err="1"/>
              <a:t>grapher</a:t>
            </a:r>
            <a:r>
              <a:rPr lang="en-IN" dirty="0"/>
              <a:t> </a:t>
            </a:r>
          </a:p>
          <a:p>
            <a:r>
              <a:rPr lang="en-IN" dirty="0"/>
              <a:t>Twilio Software</a:t>
            </a:r>
          </a:p>
          <a:p>
            <a:endParaRPr lang="en-IN" dirty="0"/>
          </a:p>
        </p:txBody>
      </p:sp>
    </p:spTree>
    <p:extLst>
      <p:ext uri="{BB962C8B-B14F-4D97-AF65-F5344CB8AC3E}">
        <p14:creationId xmlns:p14="http://schemas.microsoft.com/office/powerpoint/2010/main" val="39742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955D-06F0-B8DA-1042-03D934C1C675}"/>
              </a:ext>
            </a:extLst>
          </p:cNvPr>
          <p:cNvSpPr>
            <a:spLocks noGrp="1"/>
          </p:cNvSpPr>
          <p:nvPr>
            <p:ph type="title"/>
          </p:nvPr>
        </p:nvSpPr>
        <p:spPr/>
        <p:txBody>
          <a:bodyPr/>
          <a:lstStyle/>
          <a:p>
            <a:pPr algn="ctr"/>
            <a:r>
              <a:rPr lang="en-IN" b="1" dirty="0"/>
              <a:t>LIST</a:t>
            </a:r>
          </a:p>
        </p:txBody>
      </p:sp>
      <p:graphicFrame>
        <p:nvGraphicFramePr>
          <p:cNvPr id="5" name="Content Placeholder 4">
            <a:extLst>
              <a:ext uri="{FF2B5EF4-FFF2-40B4-BE49-F238E27FC236}">
                <a16:creationId xmlns:a16="http://schemas.microsoft.com/office/drawing/2014/main" id="{6AE95540-23A6-D942-9219-D0DAFAA25CA0}"/>
              </a:ext>
            </a:extLst>
          </p:cNvPr>
          <p:cNvGraphicFramePr>
            <a:graphicFrameLocks noGrp="1"/>
          </p:cNvGraphicFramePr>
          <p:nvPr>
            <p:ph idx="1"/>
            <p:extLst>
              <p:ext uri="{D42A27DB-BD31-4B8C-83A1-F6EECF244321}">
                <p14:modId xmlns:p14="http://schemas.microsoft.com/office/powerpoint/2010/main" val="1812150843"/>
              </p:ext>
            </p:extLst>
          </p:nvPr>
        </p:nvGraphicFramePr>
        <p:xfrm>
          <a:off x="1069975" y="2120900"/>
          <a:ext cx="10058397" cy="741680"/>
        </p:xfrm>
        <a:graphic>
          <a:graphicData uri="http://schemas.openxmlformats.org/drawingml/2006/table">
            <a:tbl>
              <a:tblPr firstRow="1" bandRow="1">
                <a:tableStyleId>{073A0DAA-6AF3-43AB-8588-CEC1D06C72B9}</a:tableStyleId>
              </a:tblPr>
              <a:tblGrid>
                <a:gridCol w="3352799">
                  <a:extLst>
                    <a:ext uri="{9D8B030D-6E8A-4147-A177-3AD203B41FA5}">
                      <a16:colId xmlns:a16="http://schemas.microsoft.com/office/drawing/2014/main" val="472008242"/>
                    </a:ext>
                  </a:extLst>
                </a:gridCol>
                <a:gridCol w="3352799">
                  <a:extLst>
                    <a:ext uri="{9D8B030D-6E8A-4147-A177-3AD203B41FA5}">
                      <a16:colId xmlns:a16="http://schemas.microsoft.com/office/drawing/2014/main" val="4294289455"/>
                    </a:ext>
                  </a:extLst>
                </a:gridCol>
                <a:gridCol w="3352799">
                  <a:extLst>
                    <a:ext uri="{9D8B030D-6E8A-4147-A177-3AD203B41FA5}">
                      <a16:colId xmlns:a16="http://schemas.microsoft.com/office/drawing/2014/main" val="4250139392"/>
                    </a:ext>
                  </a:extLst>
                </a:gridCol>
              </a:tblGrid>
              <a:tr h="370840">
                <a:tc>
                  <a:txBody>
                    <a:bodyPr/>
                    <a:lstStyle/>
                    <a:p>
                      <a:pPr algn="ctr"/>
                      <a:r>
                        <a:rPr lang="en-IN" dirty="0"/>
                        <a:t>Friends </a:t>
                      </a:r>
                      <a:r>
                        <a:rPr lang="en-IN" dirty="0">
                          <a:sym typeface="Wingdings" panose="05000000000000000000" pitchFamily="2" charset="2"/>
                        </a:rPr>
                        <a:t>QR code</a:t>
                      </a:r>
                      <a:endParaRPr lang="en-IN" dirty="0"/>
                    </a:p>
                  </a:txBody>
                  <a:tcPr/>
                </a:tc>
                <a:tc>
                  <a:txBody>
                    <a:bodyPr/>
                    <a:lstStyle/>
                    <a:p>
                      <a:pPr algn="ctr"/>
                      <a:r>
                        <a:rPr lang="en-IN" dirty="0"/>
                        <a:t>Relatives </a:t>
                      </a:r>
                      <a:r>
                        <a:rPr lang="en-IN" dirty="0">
                          <a:sym typeface="Wingdings" panose="05000000000000000000" pitchFamily="2" charset="2"/>
                        </a:rPr>
                        <a:t> Email</a:t>
                      </a:r>
                      <a:endParaRPr lang="en-IN" dirty="0"/>
                    </a:p>
                  </a:txBody>
                  <a:tcPr/>
                </a:tc>
                <a:tc>
                  <a:txBody>
                    <a:bodyPr/>
                    <a:lstStyle/>
                    <a:p>
                      <a:pPr algn="ctr"/>
                      <a:r>
                        <a:rPr lang="en-IN"/>
                        <a:t>Haters </a:t>
                      </a:r>
                      <a:r>
                        <a:rPr lang="en-IN">
                          <a:sym typeface="Wingdings" panose="05000000000000000000" pitchFamily="2" charset="2"/>
                        </a:rPr>
                        <a:t>SMS Bomb</a:t>
                      </a:r>
                      <a:endParaRPr lang="en-IN" dirty="0"/>
                    </a:p>
                  </a:txBody>
                  <a:tcPr/>
                </a:tc>
                <a:extLst>
                  <a:ext uri="{0D108BD9-81ED-4DB2-BD59-A6C34878D82A}">
                    <a16:rowId xmlns:a16="http://schemas.microsoft.com/office/drawing/2014/main" val="2773941230"/>
                  </a:ext>
                </a:extLst>
              </a:tr>
              <a:tr h="370840">
                <a:tc>
                  <a:txBody>
                    <a:bodyPr/>
                    <a:lstStyle/>
                    <a:p>
                      <a:pPr algn="ctr"/>
                      <a:r>
                        <a:rPr lang="en-IN" u="none" strike="noStrike" dirty="0">
                          <a:solidFill>
                            <a:srgbClr val="FF0000"/>
                          </a:solidFill>
                          <a:effectLst/>
                          <a:hlinkClick r:id="rId2">
                            <a:extLst>
                              <a:ext uri="{A12FA001-AC4F-418D-AE19-62706E023703}">
                                <ahyp:hlinkClr xmlns:ahyp="http://schemas.microsoft.com/office/drawing/2018/hyperlinkcolor" val="tx"/>
                              </a:ext>
                            </a:extLst>
                          </a:hlinkClick>
                        </a:rPr>
                        <a:t>http://example.org/person92</a:t>
                      </a:r>
                      <a:endParaRPr lang="en-IN" dirty="0">
                        <a:solidFill>
                          <a:srgbClr val="FF0000"/>
                        </a:solidFill>
                      </a:endParaRPr>
                    </a:p>
                  </a:txBody>
                  <a:tcPr/>
                </a:tc>
                <a:tc>
                  <a:txBody>
                    <a:bodyPr/>
                    <a:lstStyle/>
                    <a:p>
                      <a:pPr algn="ctr"/>
                      <a:r>
                        <a:rPr lang="en-IN" u="none" strike="noStrike" dirty="0">
                          <a:solidFill>
                            <a:srgbClr val="FF0000"/>
                          </a:solidFill>
                          <a:effectLst/>
                          <a:hlinkClick r:id="rId3">
                            <a:extLst>
                              <a:ext uri="{A12FA001-AC4F-418D-AE19-62706E023703}">
                                <ahyp:hlinkClr xmlns:ahyp="http://schemas.microsoft.com/office/drawing/2018/hyperlinkcolor" val="tx"/>
                              </a:ext>
                            </a:extLst>
                          </a:hlinkClick>
                        </a:rPr>
                        <a:t>http://example.org/person75</a:t>
                      </a:r>
                      <a:endParaRPr lang="en-IN" dirty="0">
                        <a:solidFill>
                          <a:srgbClr val="FF0000"/>
                        </a:solidFill>
                      </a:endParaRPr>
                    </a:p>
                  </a:txBody>
                  <a:tcPr/>
                </a:tc>
                <a:tc>
                  <a:txBody>
                    <a:bodyPr/>
                    <a:lstStyle/>
                    <a:p>
                      <a:pPr algn="ctr"/>
                      <a:r>
                        <a:rPr lang="en-IN" u="none" strike="noStrike" dirty="0">
                          <a:solidFill>
                            <a:srgbClr val="FF0000"/>
                          </a:solidFill>
                          <a:effectLst/>
                          <a:hlinkClick r:id="rId4">
                            <a:extLst>
                              <a:ext uri="{A12FA001-AC4F-418D-AE19-62706E023703}">
                                <ahyp:hlinkClr xmlns:ahyp="http://schemas.microsoft.com/office/drawing/2018/hyperlinkcolor" val="tx"/>
                              </a:ext>
                            </a:extLst>
                          </a:hlinkClick>
                        </a:rPr>
                        <a:t>http://example.org/person22</a:t>
                      </a:r>
                      <a:endParaRPr lang="en-IN" dirty="0">
                        <a:solidFill>
                          <a:srgbClr val="FF0000"/>
                        </a:solidFill>
                      </a:endParaRPr>
                    </a:p>
                  </a:txBody>
                  <a:tcPr/>
                </a:tc>
                <a:extLst>
                  <a:ext uri="{0D108BD9-81ED-4DB2-BD59-A6C34878D82A}">
                    <a16:rowId xmlns:a16="http://schemas.microsoft.com/office/drawing/2014/main" val="176701848"/>
                  </a:ext>
                </a:extLst>
              </a:tr>
            </a:tbl>
          </a:graphicData>
        </a:graphic>
      </p:graphicFrame>
      <p:pic>
        <p:nvPicPr>
          <p:cNvPr id="7" name="Picture 6">
            <a:extLst>
              <a:ext uri="{FF2B5EF4-FFF2-40B4-BE49-F238E27FC236}">
                <a16:creationId xmlns:a16="http://schemas.microsoft.com/office/drawing/2014/main" id="{3807CE1E-DA37-F7AE-EFD8-338D290DD9FC}"/>
              </a:ext>
            </a:extLst>
          </p:cNvPr>
          <p:cNvPicPr>
            <a:picLocks noChangeAspect="1"/>
          </p:cNvPicPr>
          <p:nvPr/>
        </p:nvPicPr>
        <p:blipFill>
          <a:blip r:embed="rId5"/>
          <a:stretch>
            <a:fillRect/>
          </a:stretch>
        </p:blipFill>
        <p:spPr>
          <a:xfrm>
            <a:off x="4201731" y="3016577"/>
            <a:ext cx="4880177" cy="3714161"/>
          </a:xfrm>
          <a:prstGeom prst="rect">
            <a:avLst/>
          </a:prstGeom>
        </p:spPr>
      </p:pic>
    </p:spTree>
    <p:extLst>
      <p:ext uri="{BB962C8B-B14F-4D97-AF65-F5344CB8AC3E}">
        <p14:creationId xmlns:p14="http://schemas.microsoft.com/office/powerpoint/2010/main" val="230001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168-FF5C-2EF1-F5C9-B5FC30463534}"/>
              </a:ext>
            </a:extLst>
          </p:cNvPr>
          <p:cNvSpPr>
            <a:spLocks noGrp="1"/>
          </p:cNvSpPr>
          <p:nvPr>
            <p:ph type="title"/>
          </p:nvPr>
        </p:nvSpPr>
        <p:spPr/>
        <p:txBody>
          <a:bodyPr/>
          <a:lstStyle/>
          <a:p>
            <a:pPr algn="ctr"/>
            <a:r>
              <a:rPr lang="en-IN" b="1" dirty="0"/>
              <a:t>Pajek in Friend List</a:t>
            </a:r>
          </a:p>
        </p:txBody>
      </p:sp>
      <p:pic>
        <p:nvPicPr>
          <p:cNvPr id="9" name="Picture 8">
            <a:extLst>
              <a:ext uri="{FF2B5EF4-FFF2-40B4-BE49-F238E27FC236}">
                <a16:creationId xmlns:a16="http://schemas.microsoft.com/office/drawing/2014/main" id="{A7173B30-AB92-2986-425B-6A2ABAA68BE8}"/>
              </a:ext>
            </a:extLst>
          </p:cNvPr>
          <p:cNvPicPr>
            <a:picLocks noChangeAspect="1"/>
          </p:cNvPicPr>
          <p:nvPr/>
        </p:nvPicPr>
        <p:blipFill>
          <a:blip r:embed="rId2"/>
          <a:stretch>
            <a:fillRect/>
          </a:stretch>
        </p:blipFill>
        <p:spPr>
          <a:xfrm>
            <a:off x="801319" y="1660631"/>
            <a:ext cx="10320833" cy="4877223"/>
          </a:xfrm>
          <a:prstGeom prst="rect">
            <a:avLst/>
          </a:prstGeom>
        </p:spPr>
      </p:pic>
    </p:spTree>
    <p:extLst>
      <p:ext uri="{BB962C8B-B14F-4D97-AF65-F5344CB8AC3E}">
        <p14:creationId xmlns:p14="http://schemas.microsoft.com/office/powerpoint/2010/main" val="1529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168-FF5C-2EF1-F5C9-B5FC30463534}"/>
              </a:ext>
            </a:extLst>
          </p:cNvPr>
          <p:cNvSpPr>
            <a:spLocks noGrp="1"/>
          </p:cNvSpPr>
          <p:nvPr>
            <p:ph type="title"/>
          </p:nvPr>
        </p:nvSpPr>
        <p:spPr/>
        <p:txBody>
          <a:bodyPr/>
          <a:lstStyle/>
          <a:p>
            <a:pPr algn="ctr"/>
            <a:r>
              <a:rPr lang="en-IN" b="1" dirty="0"/>
              <a:t>Pajek in Haters List</a:t>
            </a:r>
          </a:p>
        </p:txBody>
      </p:sp>
      <p:pic>
        <p:nvPicPr>
          <p:cNvPr id="7" name="Picture 6">
            <a:extLst>
              <a:ext uri="{FF2B5EF4-FFF2-40B4-BE49-F238E27FC236}">
                <a16:creationId xmlns:a16="http://schemas.microsoft.com/office/drawing/2014/main" id="{0FB59D03-7B8D-3ED7-E4C5-236C25B5D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419" y="1633775"/>
            <a:ext cx="9697161" cy="4880147"/>
          </a:xfrm>
          <a:prstGeom prst="rect">
            <a:avLst/>
          </a:prstGeom>
        </p:spPr>
      </p:pic>
    </p:spTree>
    <p:extLst>
      <p:ext uri="{BB962C8B-B14F-4D97-AF65-F5344CB8AC3E}">
        <p14:creationId xmlns:p14="http://schemas.microsoft.com/office/powerpoint/2010/main" val="3881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168-FF5C-2EF1-F5C9-B5FC30463534}"/>
              </a:ext>
            </a:extLst>
          </p:cNvPr>
          <p:cNvSpPr>
            <a:spLocks noGrp="1"/>
          </p:cNvSpPr>
          <p:nvPr>
            <p:ph type="title"/>
          </p:nvPr>
        </p:nvSpPr>
        <p:spPr/>
        <p:txBody>
          <a:bodyPr/>
          <a:lstStyle/>
          <a:p>
            <a:pPr algn="ctr"/>
            <a:r>
              <a:rPr lang="en-IN" b="1" dirty="0"/>
              <a:t>Pajek in Relatives List</a:t>
            </a:r>
          </a:p>
        </p:txBody>
      </p:sp>
      <p:pic>
        <p:nvPicPr>
          <p:cNvPr id="4" name="Picture 3">
            <a:extLst>
              <a:ext uri="{FF2B5EF4-FFF2-40B4-BE49-F238E27FC236}">
                <a16:creationId xmlns:a16="http://schemas.microsoft.com/office/drawing/2014/main" id="{2D4572B4-6427-078A-33AA-E048C324D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53" y="1614921"/>
            <a:ext cx="10053062" cy="5059256"/>
          </a:xfrm>
          <a:prstGeom prst="rect">
            <a:avLst/>
          </a:prstGeom>
        </p:spPr>
      </p:pic>
    </p:spTree>
    <p:extLst>
      <p:ext uri="{BB962C8B-B14F-4D97-AF65-F5344CB8AC3E}">
        <p14:creationId xmlns:p14="http://schemas.microsoft.com/office/powerpoint/2010/main" val="75943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168-FF5C-2EF1-F5C9-B5FC30463534}"/>
              </a:ext>
            </a:extLst>
          </p:cNvPr>
          <p:cNvSpPr>
            <a:spLocks noGrp="1"/>
          </p:cNvSpPr>
          <p:nvPr>
            <p:ph type="title"/>
          </p:nvPr>
        </p:nvSpPr>
        <p:spPr>
          <a:xfrm>
            <a:off x="1066800" y="0"/>
            <a:ext cx="10058400" cy="1609344"/>
          </a:xfrm>
        </p:spPr>
        <p:txBody>
          <a:bodyPr/>
          <a:lstStyle/>
          <a:p>
            <a:pPr algn="ctr"/>
            <a:r>
              <a:rPr lang="en-IN" b="1" dirty="0"/>
              <a:t>RDF Visualization</a:t>
            </a:r>
          </a:p>
        </p:txBody>
      </p:sp>
      <p:sp>
        <p:nvSpPr>
          <p:cNvPr id="3" name="AutoShape 2">
            <a:extLst>
              <a:ext uri="{FF2B5EF4-FFF2-40B4-BE49-F238E27FC236}">
                <a16:creationId xmlns:a16="http://schemas.microsoft.com/office/drawing/2014/main" id="{340BF233-2F56-18E1-9077-3A57C58C6E39}"/>
              </a:ext>
            </a:extLst>
          </p:cNvPr>
          <p:cNvSpPr>
            <a:spLocks noChangeAspect="1" noChangeArrowheads="1"/>
          </p:cNvSpPr>
          <p:nvPr/>
        </p:nvSpPr>
        <p:spPr bwMode="auto">
          <a:xfrm>
            <a:off x="5943599" y="3276599"/>
            <a:ext cx="2531097" cy="25310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097FFB7-20A8-0DFE-A528-0FCD1D25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640" y="1609344"/>
            <a:ext cx="5537917" cy="5168314"/>
          </a:xfrm>
          <a:prstGeom prst="rect">
            <a:avLst/>
          </a:prstGeom>
        </p:spPr>
      </p:pic>
    </p:spTree>
    <p:extLst>
      <p:ext uri="{BB962C8B-B14F-4D97-AF65-F5344CB8AC3E}">
        <p14:creationId xmlns:p14="http://schemas.microsoft.com/office/powerpoint/2010/main" val="292633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168-FF5C-2EF1-F5C9-B5FC30463534}"/>
              </a:ext>
            </a:extLst>
          </p:cNvPr>
          <p:cNvSpPr>
            <a:spLocks noGrp="1"/>
          </p:cNvSpPr>
          <p:nvPr>
            <p:ph type="title"/>
          </p:nvPr>
        </p:nvSpPr>
        <p:spPr>
          <a:xfrm>
            <a:off x="1066800" y="0"/>
            <a:ext cx="10058400" cy="1609344"/>
          </a:xfrm>
        </p:spPr>
        <p:txBody>
          <a:bodyPr/>
          <a:lstStyle/>
          <a:p>
            <a:pPr algn="ctr"/>
            <a:r>
              <a:rPr lang="en-IN" b="1" dirty="0"/>
              <a:t>QR Code Generator</a:t>
            </a:r>
          </a:p>
        </p:txBody>
      </p:sp>
      <p:sp>
        <p:nvSpPr>
          <p:cNvPr id="3" name="AutoShape 2">
            <a:extLst>
              <a:ext uri="{FF2B5EF4-FFF2-40B4-BE49-F238E27FC236}">
                <a16:creationId xmlns:a16="http://schemas.microsoft.com/office/drawing/2014/main" id="{340BF233-2F56-18E1-9077-3A57C58C6E39}"/>
              </a:ext>
            </a:extLst>
          </p:cNvPr>
          <p:cNvSpPr>
            <a:spLocks noChangeAspect="1" noChangeArrowheads="1"/>
          </p:cNvSpPr>
          <p:nvPr/>
        </p:nvSpPr>
        <p:spPr bwMode="auto">
          <a:xfrm>
            <a:off x="5943599" y="3276599"/>
            <a:ext cx="2531097" cy="25310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3E28E48-BCBA-BF27-0981-03A39117994D}"/>
              </a:ext>
            </a:extLst>
          </p:cNvPr>
          <p:cNvPicPr>
            <a:picLocks noChangeAspect="1"/>
          </p:cNvPicPr>
          <p:nvPr/>
        </p:nvPicPr>
        <p:blipFill>
          <a:blip r:embed="rId2"/>
          <a:stretch>
            <a:fillRect/>
          </a:stretch>
        </p:blipFill>
        <p:spPr>
          <a:xfrm>
            <a:off x="4030253" y="1609344"/>
            <a:ext cx="4556780" cy="4556780"/>
          </a:xfrm>
          <a:prstGeom prst="rect">
            <a:avLst/>
          </a:prstGeom>
        </p:spPr>
      </p:pic>
    </p:spTree>
    <p:extLst>
      <p:ext uri="{BB962C8B-B14F-4D97-AF65-F5344CB8AC3E}">
        <p14:creationId xmlns:p14="http://schemas.microsoft.com/office/powerpoint/2010/main" val="3373426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542</TotalTime>
  <Words>218</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Social Interaction Simulation: Analyzing Relationships and Communication Patterns in a Social Network</vt:lpstr>
      <vt:lpstr>Abstract</vt:lpstr>
      <vt:lpstr>Tools Used</vt:lpstr>
      <vt:lpstr>LIST</vt:lpstr>
      <vt:lpstr>Pajek in Friend List</vt:lpstr>
      <vt:lpstr>Pajek in Haters List</vt:lpstr>
      <vt:lpstr>Pajek in Relatives List</vt:lpstr>
      <vt:lpstr>RDF Visualization</vt:lpstr>
      <vt:lpstr>QR Code Generator</vt:lpstr>
      <vt:lpstr>Mail To Tab</vt:lpstr>
      <vt:lpstr>SMS BOBM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Interaction Simulation: Analyzing Relationships and Communication Patterns in a Social Network</dc:title>
  <dc:creator>Rohith R</dc:creator>
  <cp:lastModifiedBy>Rohith R</cp:lastModifiedBy>
  <cp:revision>6</cp:revision>
  <dcterms:created xsi:type="dcterms:W3CDTF">2024-05-11T03:50:22Z</dcterms:created>
  <dcterms:modified xsi:type="dcterms:W3CDTF">2024-05-13T08:40:30Z</dcterms:modified>
</cp:coreProperties>
</file>