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8" r:id="rId9"/>
    <p:sldId id="261" r:id="rId10"/>
    <p:sldId id="269" r:id="rId11"/>
    <p:sldId id="262" r:id="rId12"/>
    <p:sldId id="270" r:id="rId13"/>
    <p:sldId id="263" r:id="rId14"/>
    <p:sldId id="271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2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2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image" Target="../media/image2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913590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副标题"/>
          <p:cNvSpPr txBox="1">
            <a:spLocks noGrp="1"/>
          </p:cNvSpPr>
          <p:nvPr>
            <p:ph type="body" idx="3" hasCustomPrompt="1"/>
            <p:custDataLst>
              <p:tags r:id="rId5"/>
            </p:custDataLst>
          </p:nvPr>
        </p:nvSpPr>
        <p:spPr>
          <a:xfrm>
            <a:off x="863918" y="1365885"/>
            <a:ext cx="4757261" cy="7969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4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863918" y="2314575"/>
            <a:ext cx="7071836" cy="16478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863918" y="4104640"/>
            <a:ext cx="1585913" cy="426085"/>
          </a:xfrm>
          <a:prstGeom prst="parallelogram">
            <a:avLst>
              <a:gd name="adj" fmla="val 45603"/>
            </a:avLst>
          </a:prstGeom>
          <a:gradFill>
            <a:gsLst>
              <a:gs pos="2600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0" scaled="0"/>
          </a:gradFill>
          <a:ln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</a:gradFill>
          </a:ln>
        </p:spPr>
        <p:txBody>
          <a:bodyPr wrap="square" lIns="91440" tIns="0" rIns="9144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050" b="1" i="0" u="none" strike="noStrike" kern="1200" cap="none" spc="0" normalizeH="0" baseline="0" noProof="1" dirty="0">
                <a:solidFill>
                  <a:schemeClr val="accent1"/>
                </a:solidFill>
                <a:latin typeface="+mn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dirty="0">
                <a:latin typeface="+mn-lt"/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 anchor="b" anchorCtr="0">
            <a:normAutofit/>
          </a:bodyPr>
          <a:lstStyle>
            <a:lvl1pPr algn="l">
              <a:defRPr u="none" strike="noStrike" kern="1200" cap="none" spc="0" normalizeH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u="none" strike="noStrike" kern="1200" cap="none" spc="0" normalizeH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913590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52" y="2009774"/>
            <a:ext cx="6464300" cy="4848225"/>
          </a:xfrm>
          <a:prstGeom prst="rect">
            <a:avLst/>
          </a:prstGeom>
        </p:spPr>
      </p:pic>
      <p:cxnSp>
        <p:nvCxnSpPr>
          <p:cNvPr id="20" name="直接连接符 19"/>
          <p:cNvCxnSpPr/>
          <p:nvPr>
            <p:custDataLst>
              <p:tags r:id="rId5"/>
            </p:custDataLst>
          </p:nvPr>
        </p:nvCxnSpPr>
        <p:spPr>
          <a:xfrm>
            <a:off x="7950518" y="1176655"/>
            <a:ext cx="740569" cy="0"/>
          </a:xfrm>
          <a:prstGeom prst="line">
            <a:avLst/>
          </a:prstGeom>
          <a:ln w="254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6"/>
            </p:custDataLst>
          </p:nvPr>
        </p:nvCxnSpPr>
        <p:spPr>
          <a:xfrm>
            <a:off x="-952" y="1593215"/>
            <a:ext cx="9144953" cy="0"/>
          </a:xfrm>
          <a:prstGeom prst="line">
            <a:avLst/>
          </a:prstGeom>
          <a:ln w="3175">
            <a:solidFill>
              <a:schemeClr val="lt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4772025" y="531495"/>
            <a:ext cx="3999548" cy="6451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700" b="1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 err="1">
                <a:latin typeface="+mj-lt"/>
                <a:sym typeface="+mn-ea"/>
              </a:rPr>
              <a:t>Click to add title</a:t>
            </a:r>
            <a:endParaRPr dirty="0" err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913590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805339" y="1535430"/>
            <a:ext cx="4221480" cy="11410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sz="2400" b="0" i="0" u="none" strike="noStrike" kern="1200" cap="none" spc="0" normalizeH="0" baseline="0" noProof="1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dirty="0" err="1">
                <a:latin typeface="+mn-lt"/>
                <a:sym typeface="+mn-ea"/>
              </a:rPr>
              <a:t>Click to add text</a:t>
            </a:r>
            <a:endParaRPr dirty="0" err="1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805339" y="2767965"/>
            <a:ext cx="6421279" cy="2929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sz="4050" b="0" i="0" u="none" strike="noStrike" kern="1200" cap="none" spc="0" normalizeH="0" baseline="0" noProof="1" dirty="0" err="1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dirty="0" err="1">
                <a:latin typeface="+mj-lt"/>
                <a:sym typeface="+mn-ea"/>
              </a:rPr>
              <a:t>Click to add title</a:t>
            </a:r>
            <a:endParaRPr dirty="0" err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u="none" strike="noStrike" kern="1200" cap="none" spc="0" normalizeH="0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6"/>
            </p:custDataLst>
          </p:nvPr>
        </p:nvSpPr>
        <p:spPr>
          <a:xfrm>
            <a:off x="521970" y="1301750"/>
            <a:ext cx="399288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4629150" y="1301750"/>
            <a:ext cx="399288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9000" y="6314400"/>
            <a:ext cx="2025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6314400"/>
            <a:ext cx="2025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21732" y="360000"/>
            <a:ext cx="8100298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u="none" strike="noStrike" kern="1200" cap="none" spc="0" normalizeH="0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21970" y="1301750"/>
            <a:ext cx="399288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 u="none" strike="noStrike" kern="1200" cap="none" spc="0" normalizeH="0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521970" y="1875099"/>
            <a:ext cx="3992880" cy="4300276"/>
          </a:xfrm>
        </p:spPr>
        <p:txBody>
          <a:bodyPr wrap="square">
            <a:normAutofit/>
          </a:bodyPr>
          <a:lstStyle>
            <a:lvl1pPr>
              <a:defRPr sz="1650" u="none" strike="noStrike" kern="1200" cap="none" spc="0" normalizeH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4629150" y="1301750"/>
            <a:ext cx="399288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 u="none" strike="noStrike" kern="1200" cap="none" spc="0" normalizeH="0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9"/>
            </p:custDataLst>
          </p:nvPr>
        </p:nvSpPr>
        <p:spPr>
          <a:xfrm>
            <a:off x="4629150" y="1875099"/>
            <a:ext cx="3992880" cy="4300276"/>
          </a:xfrm>
        </p:spPr>
        <p:txBody>
          <a:bodyPr wrap="square">
            <a:normAutofit/>
          </a:bodyPr>
          <a:lstStyle>
            <a:lvl1pPr>
              <a:defRPr sz="1650" u="none" strike="noStrike" kern="1200" cap="none" spc="0" normalizeH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2"/>
            </p:custDataLst>
          </p:nvPr>
        </p:nvSpPr>
        <p:spPr>
          <a:xfrm>
            <a:off x="456248" y="234315"/>
            <a:ext cx="8226743" cy="786130"/>
          </a:xfrm>
          <a:prstGeom prst="rect">
            <a:avLst/>
          </a:prstGeom>
          <a:noFill/>
        </p:spPr>
        <p:txBody>
          <a:bodyPr wrap="square" lIns="36195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4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521970" y="360045"/>
            <a:ext cx="8101489" cy="581787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21732" y="360000"/>
            <a:ext cx="8099315" cy="86400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21970" y="1301750"/>
            <a:ext cx="8099316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1800" b="0" u="none" strike="noStrike" kern="1200" cap="none" spc="0" normalizeH="0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913590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29201" y="-1"/>
            <a:ext cx="4114799" cy="30860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978337"/>
            <a:ext cx="7839551" cy="5879663"/>
          </a:xfrm>
          <a:prstGeom prst="rect">
            <a:avLst/>
          </a:prstGeom>
        </p:spPr>
      </p:pic>
      <p:sp>
        <p:nvSpPr>
          <p:cNvPr id="8" name="署名"/>
          <p:cNvSpPr txBox="1">
            <a:spLocks noGrp="1"/>
          </p:cNvSpPr>
          <p:nvPr>
            <p:ph type="body" idx="3" hasCustomPrompt="1"/>
            <p:custDataLst>
              <p:tags r:id="rId6"/>
            </p:custDataLst>
          </p:nvPr>
        </p:nvSpPr>
        <p:spPr>
          <a:xfrm>
            <a:off x="3778568" y="4172585"/>
            <a:ext cx="1585913" cy="426085"/>
          </a:xfrm>
          <a:prstGeom prst="parallelogram">
            <a:avLst>
              <a:gd name="adj" fmla="val 45603"/>
            </a:avLst>
          </a:prstGeom>
          <a:gradFill>
            <a:gsLst>
              <a:gs pos="26000">
                <a:schemeClr val="accent1">
                  <a:alpha val="12000"/>
                </a:schemeClr>
              </a:gs>
              <a:gs pos="100000">
                <a:schemeClr val="accent1">
                  <a:alpha val="20000"/>
                </a:schemeClr>
              </a:gs>
            </a:gsLst>
            <a:lin ang="0" scaled="0"/>
          </a:gradFill>
          <a:ln>
            <a:gradFill>
              <a:gsLst>
                <a:gs pos="0">
                  <a:schemeClr val="accent2">
                    <a:alpha val="50000"/>
                  </a:schemeClr>
                </a:gs>
                <a:gs pos="100000">
                  <a:schemeClr val="accent1"/>
                </a:gs>
              </a:gsLst>
              <a:lin ang="0" scaled="1"/>
            </a:gradFill>
          </a:ln>
        </p:spPr>
        <p:txBody>
          <a:bodyPr wrap="square" lIns="91440" tIns="0" rIns="9144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050" b="1" i="0" u="none" strike="noStrike" kern="1200" cap="none" spc="0" normalizeH="0" baseline="0" noProof="1" dirty="0">
                <a:solidFill>
                  <a:schemeClr val="accent1"/>
                </a:solidFill>
                <a:latin typeface="+mn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dirty="0">
                <a:latin typeface="+mn-lt"/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1347311" y="1999615"/>
            <a:ext cx="6704648" cy="15182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500" b="1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74.xml"/><Relationship Id="rId20" Type="http://schemas.openxmlformats.org/officeDocument/2006/relationships/tags" Target="../tags/tag7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72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image" Target="../media/image3.png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3"/>
            </p:custDataLst>
          </p:nvPr>
        </p:nvSpPr>
        <p:spPr>
          <a:xfrm>
            <a:off x="0" y="0"/>
            <a:ext cx="913590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 cstate="print">
            <a:alphaModFix amt="56000"/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1"/>
          <a:stretch>
            <a:fillRect/>
          </a:stretch>
        </p:blipFill>
        <p:spPr>
          <a:xfrm>
            <a:off x="1044001" y="360000"/>
            <a:ext cx="8100000" cy="6498000"/>
          </a:xfrm>
          <a:custGeom>
            <a:avLst/>
            <a:gdLst>
              <a:gd name="connsiteX0" fmla="*/ 0 w 7124699"/>
              <a:gd name="connsiteY0" fmla="*/ 0 h 4095750"/>
              <a:gd name="connsiteX1" fmla="*/ 7124699 w 7124699"/>
              <a:gd name="connsiteY1" fmla="*/ 0 h 4095750"/>
              <a:gd name="connsiteX2" fmla="*/ 7124699 w 7124699"/>
              <a:gd name="connsiteY2" fmla="*/ 4095750 h 4095750"/>
              <a:gd name="connsiteX3" fmla="*/ 0 w 7124699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4699" h="4095750">
                <a:moveTo>
                  <a:pt x="0" y="0"/>
                </a:moveTo>
                <a:lnTo>
                  <a:pt x="7124699" y="0"/>
                </a:lnTo>
                <a:lnTo>
                  <a:pt x="7124699" y="4095750"/>
                </a:lnTo>
                <a:lnTo>
                  <a:pt x="0" y="4095750"/>
                </a:lnTo>
                <a:close/>
              </a:path>
            </a:pathLst>
          </a:custGeom>
        </p:spPr>
      </p:pic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521970" y="6356350"/>
            <a:ext cx="2057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6565487" y="6356350"/>
            <a:ext cx="2057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9"/>
            </p:custDataLst>
          </p:nvPr>
        </p:nvSpPr>
        <p:spPr>
          <a:xfrm>
            <a:off x="521970" y="1301749"/>
            <a:ext cx="81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3" name="标题占位符 2"/>
          <p:cNvSpPr txBox="1"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21970" y="360000"/>
            <a:ext cx="8100000" cy="720000"/>
          </a:xfrm>
          <a:prstGeom prst="rect">
            <a:avLst/>
          </a:prstGeom>
          <a:noFill/>
        </p:spPr>
        <p:txBody>
          <a:bodyPr vert="horz" wrap="square" lIns="36195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400" b="0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6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sym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1350" b="0" i="0" u="none" strike="noStrike" kern="1200" cap="none" spc="0" normalizeH="0" baseline="0" noProof="1" dirty="0" smtClean="0">
          <a:ln>
            <a:noFill/>
            <a:prstDash val="sysDot"/>
          </a:ln>
          <a:solidFill>
            <a:srgbClr val="FFFFFF"/>
          </a:solidFill>
          <a:uFillTx/>
          <a:latin typeface="Arial" panose="020B0604020202020204" pitchFamily="34" charset="0"/>
          <a:sym typeface="Arial" panose="020B0604020202020204" pitchFamily="34" charset="0"/>
        </a:defRPr>
      </a:lvl1pPr>
      <a:lvl2pPr marL="514350" marR="0" indent="-171450" algn="l" defTabSz="685800" rtl="0" eaLnBrk="1" fontAlgn="auto" latinLnBrk="0" hangingPunct="1">
        <a:lnSpc>
          <a:spcPct val="12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kumimoji="0" lang="en-US" sz="12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</a:defRPr>
      </a:lvl2pPr>
      <a:lvl3pPr marL="857250" marR="0" indent="-171450" algn="l" defTabSz="685800" rtl="0" eaLnBrk="1" fontAlgn="auto" latinLnBrk="0" hangingPunct="1">
        <a:lnSpc>
          <a:spcPct val="12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kumimoji="0" lang="en-US" sz="12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</a:defRPr>
      </a:lvl3pPr>
      <a:lvl4pPr marL="1200150" marR="0" indent="-171450" algn="l" defTabSz="685800" rtl="0" eaLnBrk="1" fontAlgn="auto" latinLnBrk="0" hangingPunct="1">
        <a:lnSpc>
          <a:spcPct val="12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kumimoji="0" lang="en-US" sz="12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</a:defRPr>
      </a:lvl4pPr>
      <a:lvl5pPr marL="1543050" marR="0" indent="-171450" algn="l" defTabSz="685800" rtl="0" eaLnBrk="1" fontAlgn="auto" latinLnBrk="0" hangingPunct="1">
        <a:lnSpc>
          <a:spcPct val="12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kumimoji="0" lang="en-US" sz="1200" b="0" i="0" u="none" strike="noStrike" kern="1200" cap="none" spc="150" normalizeH="0" baseline="0" dirty="0">
          <a:solidFill>
            <a:srgbClr val="FFFFFF"/>
          </a:solidFill>
          <a:uFillTx/>
          <a:latin typeface="+mn-e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image" Target="../media/image7.png"/><Relationship Id="rId1" Type="http://schemas.openxmlformats.org/officeDocument/2006/relationships/tags" Target="../tags/tag10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0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image" Target="../media/image4.png"/><Relationship Id="rId1" Type="http://schemas.openxmlformats.org/officeDocument/2006/relationships/tags" Target="../tags/tag8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image" Target="../media/image5.png"/><Relationship Id="rId1" Type="http://schemas.openxmlformats.org/officeDocument/2006/relationships/tags" Target="../tags/tag9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9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image" Target="../media/image6.png"/><Relationship Id="rId1" Type="http://schemas.openxmlformats.org/officeDocument/2006/relationships/tags" Target="../tags/tag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占位符 2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863918" y="1881664"/>
            <a:ext cx="4757261" cy="597694"/>
          </a:xfrm>
        </p:spPr>
        <p:txBody>
          <a:bodyPr>
            <a:normAutofit fontScale="60000"/>
          </a:bodyPr>
          <a:p>
            <a:pPr mar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sz="32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Exploratory Data Analysis on Restaurant Listings</a:t>
            </a:r>
            <a:endParaRPr sz="320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sz="320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863918" y="2593181"/>
            <a:ext cx="7071836" cy="1235869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Zomato Data Analysis Using Python</a:t>
            </a:r>
            <a:endParaRPr lang="en-US" sz="4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文本占位符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prstGeom prst="parallelogram">
            <a:avLst>
              <a:gd name="adj" fmla="val 45603"/>
            </a:avLst>
          </a:prstGeom>
          <a:gradFill>
            <a:gsLst>
              <a:gs pos="2600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0" scaled="0"/>
          </a:gradFill>
          <a:ln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</a:gradFill>
          </a:ln>
        </p:spPr>
        <p:txBody>
          <a:bodyPr/>
          <a:p>
            <a:r>
              <a:rPr lang="en-US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Batch - 32</a:t>
            </a:r>
            <a:endParaRPr lang="en-US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0830" y="270510"/>
            <a:ext cx="8562340" cy="52622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The "Cost for Two" metric represents the average expenditure for two people dining at a restaurant. Analyzing its distribution provides insights into the pricing trends of eateries across various regions.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Dominant Price Range: The most common cost range lies between ₹200 to ₹600, suggesting that affordable and mid-range restaurants dominate the Zomato platform.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Budget-Friendly Options: A large number of listings offer meals for around ₹300, indicating Zomato's wide reach among budget-conscious consumers.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Premium Segment: A smaller portion of restaurants fall into the premium category, with costs exceeding ₹1000. These are typically fine-dining establishments or located in upscale neighborhoods.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Market Strategy Insight: Restaurants in the mid-range cost bracket tend to attract more customers and also receive better ratings, pointing to an optimal pricing sweet spot.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Consumer Behavior: Users tend to prefer restaurants that balance affordability and quality, making cost a critical factor in decision-making.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Understanding this distribution helps both customers in making informed choices and restaurant owners in setting competitive pricing strategies.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online_order_pi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86660" y="1651635"/>
            <a:ext cx="4525010" cy="4525010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Order Availability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3995" y="651510"/>
            <a:ext cx="8716010" cy="50158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With the increasing shift toward digital food ordering, the availability of the online order option has become a key factor in a restaurant’s visibility and success on platforms like Zomato.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High Adoption Rate: A large percentage of restaurants on Zomato offer online ordering, reflecting the growing demand for food delivery services, especially in metropolitan cities.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Consumer Preference: Users are more likely to engage with restaurants that provide online ordering due to the convenience and accessibility it offers.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Performance Correlation: Our analysis indicates that restaurants offering online ordering often receive more reviews and higher ratings, possibly due to increased customer engagement and visibility.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City-Wise Variation: Cities like Delhi NCR, Bangalore, and Mumbai show the highest number of restaurants with online ordering enabled, while smaller cities have relatively fewer.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Business Insight: For restaurants, enabling online orders can significantly boost reach and revenue, especially in competitive urban markets.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In summary, online order availability is no longer optional—it’s a strategic necessity for restaurants aiming to stay relevant and accessible in the digital age.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 Zomato data provides useful insights into restaurant trends.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 Major cities like Delhi and Mumbai have the highest number of restaurants.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 Most ratings fall between 3.5 and 4.5.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 A significant number of restaurants offer online ordering.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🔍 Future Scope: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Sentiment analysis on customer reviews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Predictive models for ratings/cost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Dashboard for real-time monitoring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Future Work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Zomato is a platform with a wide variety of restaurant data.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Aim: Derive insights on restaurant types, locations, ratings, and cost.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Used: Python, Pandas, NumPy, Matplotlib, Seaborn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0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includes details such as: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Restaurant Name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Location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Rating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Cost for two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Cuisines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Online Order Availability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 of dataset: 5 rows × 6 columns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Description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Removed invalid/missing ratings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Converted ratings from '4.1/5' format to float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Removed duplicates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Prepared data for analysis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&amp; Preprocessing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rating_dis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4400" y="1356360"/>
            <a:ext cx="6301105" cy="4201160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0000"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- Rating Distribution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0515" y="958215"/>
            <a:ext cx="8622665" cy="4753610"/>
          </a:xfrm>
          <a:prstGeom prst="rect">
            <a:avLst/>
          </a:prstGeom>
        </p:spPr>
        <p:txBody>
          <a:bodyPr>
            <a:noAutofit/>
          </a:bodyPr>
          <a:p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The cost analysis of restaurants listed on Zomato reveals key insights into how pricing influences customer preferences and ratings. From our analysis, it is evident that: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Most popular restaurants fall within the mid-range cost bracket (₹300 – ₹800 for two people), indicating a preference for affordability paired with quality.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High-end restaurants (above ₹1000) attract fewer customers, possibly due to pricing, unless paired with exceptional ratings or premium branding.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Areas with high density of mid-range eateries tend to have better average ratings and customer footfall.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There is a significant relationship between cost for two and online ordering or table booking features—restaurants offering these services tend to be moderately priced.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ity_cou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6172200" cy="4114800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Count by City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16280" y="828040"/>
            <a:ext cx="7780655" cy="50158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The distribution of restaurants across cities is a crucial factor in understanding market density and competition. Our analysis of the Zomato dataset revealed the following insights: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Top-Contributing Cities: The majority of restaurant listings are concentrated in metropolitan cities such as Delhi NCR, Bangalore, Mumbai, Hyderabad, and Chennai. These cities have a significantly higher number of restaurants due to their large populations, urban lifestyles, and high demand for food delivery services.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Delhi NCR emerged as the city with the highest number of listed restaurants, reflecting its vast and diverse food culture.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Tier 2 Cities such as Pune, Ahmedabad, and Jaipur also show growing numbers, indicating expanding market potential outside the metros.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Low-Contributing Cities have relatively fewer listings, either due to lower Zomato penetration or smaller populations.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This data is crucial for businesses looking to expand their presence, as it helps identify saturated markets versus emerging ones.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ost_dis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6172200" cy="4114800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for Two Distribution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101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02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30267"/>
</p:tagLst>
</file>

<file path=ppt/tags/tag104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5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06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41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41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59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457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3.0"/>
  <p:tag name="KSO_WM_BEAUTIFY_FLAG" val="#wm#"/>
  <p:tag name="KSO_WM_TEMPLATE_CATEGORY" val="custom"/>
  <p:tag name="KSO_WM_TEMPLATE_INDEX" val="20233457"/>
</p:tagLst>
</file>

<file path=ppt/tags/tag74.xml><?xml version="1.0" encoding="utf-8"?>
<p:tagLst xmlns:p="http://schemas.openxmlformats.org/presentationml/2006/main">
  <p:tag name="KSO_WM_SPECIAL_SOURCE" val="bdnull"/>
  <p:tag name="KSO_WM_TEMPLATE_THUMBS_INDEX" val="1、11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57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custom20233457_1*b*1"/>
  <p:tag name="KSO_WM_TEMPLATE_CATEGORY" val="custom"/>
  <p:tag name="KSO_WM_TEMPLATE_INDEX" val="20233457"/>
  <p:tag name="KSO_WM_UNIT_LAYERLEVEL" val="1"/>
  <p:tag name="KSO_WM_TAG_VERSION" val="3.0"/>
  <p:tag name="KSO_WM_BEAUTIFY_FLAG" val="#wm#"/>
  <p:tag name="KSO_WM_UNIT_PRESET_TEXT" val="Add description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57_1*a*1"/>
  <p:tag name="KSO_WM_TEMPLATE_CATEGORY" val="custom"/>
  <p:tag name="KSO_WM_TEMPLATE_INDEX" val="20233457"/>
  <p:tag name="KSO_WM_UNIT_LAYERLEVEL" val="1"/>
  <p:tag name="KSO_WM_TAG_VERSION" val="3.0"/>
  <p:tag name="KSO_WM_BEAUTIFY_FLAG" val="#wm#"/>
  <p:tag name="KSO_WM_UNIT_PRESET_TEXT" val="Your title here"/>
</p:tagLst>
</file>

<file path=ppt/tags/tag77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3457_1*f*1"/>
  <p:tag name="KSO_WM_TEMPLATE_CATEGORY" val="custom"/>
  <p:tag name="KSO_WM_TEMPLATE_INDEX" val="20233457"/>
  <p:tag name="KSO_WM_UNIT_LAYERLEVEL" val="1"/>
  <p:tag name="KSO_WM_TAG_VERSION" val="3.0"/>
  <p:tag name="KSO_WM_BEAUTIFY_FLAG" val="#wm#"/>
  <p:tag name="KSO_WM_UNIT_PRESET_TEXT" val="Name"/>
</p:tagLst>
</file>

<file path=ppt/tags/tag78.xml><?xml version="1.0" encoding="utf-8"?>
<p:tagLst xmlns:p="http://schemas.openxmlformats.org/presentationml/2006/main">
  <p:tag name="KSO_WM_SPECIAL_SOURCE" val="bdnull"/>
  <p:tag name="KSO_WM_TEMPLATE_THUMBS_INDEX" val="1、11"/>
  <p:tag name="KSO_WM_SLIDE_CONTENT_AREA" val="{&quot;left&quot;:&quot;40.75&quot;,&quot;top&quot;:&quot;54.85&quot;,&quot;width&quot;:&quot;554.35&quot;,&quot;height&quot;:&quot;329.9&quot;}"/>
  <p:tag name="KSO_WM_SLIDE_ID" val="custom20233457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57"/>
  <p:tag name="KSO_WM_SLIDE_LAYOUT" val="a_b_f"/>
  <p:tag name="KSO_WM_SLIDE_LAYOUT_CNT" val="1_1_1"/>
  <p:tag name="KSO_WM_SLIDE_THEME_ID" val="3321307"/>
  <p:tag name="KSO_WM_SLIDE_THEME_NAME" val="Z_20233457_Green Technology"/>
</p:tagLst>
</file>

<file path=ppt/tags/tag79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81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8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84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85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6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87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88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8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30267"/>
</p:tagLst>
</file>

<file path=ppt/tags/tag92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9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4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30267"/>
</p:tagLst>
</file>

<file path=ppt/tags/tag96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97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8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3026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64">
      <a:dk1>
        <a:srgbClr val="000000"/>
      </a:dk1>
      <a:lt1>
        <a:srgbClr val="FFFFFF"/>
      </a:lt1>
      <a:dk2>
        <a:srgbClr val="003E28"/>
      </a:dk2>
      <a:lt2>
        <a:srgbClr val="ECFEF8"/>
      </a:lt2>
      <a:accent1>
        <a:srgbClr val="47FFBC"/>
      </a:accent1>
      <a:accent2>
        <a:srgbClr val="51E8C9"/>
      </a:accent2>
      <a:accent3>
        <a:srgbClr val="5AD2D6"/>
      </a:accent3>
      <a:accent4>
        <a:srgbClr val="64BBE3"/>
      </a:accent4>
      <a:accent5>
        <a:srgbClr val="6DA5F0"/>
      </a:accent5>
      <a:accent6>
        <a:srgbClr val="778EFD"/>
      </a:accent6>
      <a:hlink>
        <a:srgbClr val="0563C1"/>
      </a:hlink>
      <a:folHlink>
        <a:srgbClr val="954F72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5222</Words>
  <Application>WPS Presentation</Application>
  <PresentationFormat>On-screen Show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3" baseType="lpstr">
      <vt:lpstr>Arial</vt:lpstr>
      <vt:lpstr>SimSun</vt:lpstr>
      <vt:lpstr>Wingdings</vt:lpstr>
      <vt:lpstr>Arial</vt:lpstr>
      <vt:lpstr>Lato</vt:lpstr>
      <vt:lpstr>Segoe Print</vt:lpstr>
      <vt:lpstr>Manrope ExtraBold</vt:lpstr>
      <vt:lpstr>Microsoft YaHei</vt:lpstr>
      <vt:lpstr>Arial Unicode MS</vt:lpstr>
      <vt:lpstr>Calibri</vt:lpstr>
      <vt:lpstr>汉仪书宋二简</vt:lpstr>
      <vt:lpstr>Inter Bold</vt:lpstr>
      <vt:lpstr>Inter</vt:lpstr>
      <vt:lpstr>Algerian</vt:lpstr>
      <vt:lpstr>Agency FB</vt:lpstr>
      <vt:lpstr>Arial Black</vt:lpstr>
      <vt:lpstr>Arial Rounded MT Bold</vt:lpstr>
      <vt:lpstr>Arial Narrow</vt:lpstr>
      <vt:lpstr>Office Theme</vt:lpstr>
      <vt:lpstr>2_Office Theme</vt:lpstr>
      <vt:lpstr>Zomato Data Analysis Using Python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Rohithnaidu Mariserla</cp:lastModifiedBy>
  <cp:revision>2</cp:revision>
  <dcterms:created xsi:type="dcterms:W3CDTF">2013-01-27T09:14:00Z</dcterms:created>
  <dcterms:modified xsi:type="dcterms:W3CDTF">2025-06-27T13:22:39Z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AFAC0F9C77A84DF4AED5F0C84D466F50_12</vt:lpwstr>
  </property>
  <property fmtid="{D5CDD505-2E9C-101B-9397-08002B2CF9AE}" pid="3" name="KSOProductBuildVer">
    <vt:lpwstr>1033-12.2.0.21546</vt:lpwstr>
  </property>
</Properties>
</file>