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cbb32a53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cbb32a53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cbb32a53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cbb32a53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f0f47909a_0_13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f0f47909a_0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f0f47909a_0_12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f0f47909a_0_1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RohithNarayananS/Imarticus-Hackathon-Round-3" TargetMode="External"/><Relationship Id="rId4" Type="http://schemas.openxmlformats.org/officeDocument/2006/relationships/hyperlink" Target="https://www.linkedin.com/in/rohith-narayanan-61630318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Status Prediction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Author:- Rohith Narayanan 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Batch:- CIT-PGA-001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2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04" name="Google Shape;204;p22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22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22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22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22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9" name="Google Shape;209;p22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0" name="Google Shape;210;p22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1" name="Google Shape;211;p22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2" name="Google Shape;212;p22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3" name="Google Shape;213;p22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14" name="Google Shape;214;p22"/>
          <p:cNvSpPr txBox="1"/>
          <p:nvPr>
            <p:ph type="title"/>
          </p:nvPr>
        </p:nvSpPr>
        <p:spPr>
          <a:xfrm>
            <a:off x="265500" y="6235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Accuracy Score</a:t>
            </a:r>
            <a:endParaRPr/>
          </a:p>
        </p:txBody>
      </p:sp>
      <p:sp>
        <p:nvSpPr>
          <p:cNvPr id="215" name="Google Shape;215;p22"/>
          <p:cNvSpPr txBox="1"/>
          <p:nvPr>
            <p:ph idx="1" type="subTitle"/>
          </p:nvPr>
        </p:nvSpPr>
        <p:spPr>
          <a:xfrm>
            <a:off x="265500" y="2193475"/>
            <a:ext cx="4045200" cy="13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942"/>
              <a:t>Train Score: 0.9982758620689656</a:t>
            </a:r>
            <a:endParaRPr sz="194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942"/>
              <a:t>Test Score:  0.9942528735632183</a:t>
            </a:r>
            <a:endParaRPr sz="194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942"/>
              <a:t>Submission Score: 0.708</a:t>
            </a:r>
            <a:endParaRPr sz="1942"/>
          </a:p>
        </p:txBody>
      </p:sp>
      <p:grpSp>
        <p:nvGrpSpPr>
          <p:cNvPr id="216" name="Google Shape;216;p22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17" name="Google Shape;217;p22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18" name="Google Shape;218;p22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22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27" name="Google Shape;227;p22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28" name="Google Shape;228;p22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22"/>
          <p:cNvSpPr txBox="1"/>
          <p:nvPr>
            <p:ph idx="2" type="body"/>
          </p:nvPr>
        </p:nvSpPr>
        <p:spPr>
          <a:xfrm>
            <a:off x="265500" y="3565075"/>
            <a:ext cx="4045200" cy="12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Code:</a:t>
            </a:r>
            <a:r>
              <a:rPr lang="en"/>
              <a:t>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RohithNarayananS/Imarticus-Hackathon-Round-3 (github.com)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LinkedIn: </a:t>
            </a:r>
            <a:r>
              <a:rPr lang="en" sz="105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linkedin.com/in/rohith-narayanan-61630318b</a:t>
            </a:r>
            <a:endParaRPr u="sng">
              <a:highlight>
                <a:schemeClr val="lt1"/>
              </a:highlight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Business Problem 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Abstract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 txBox="1"/>
          <p:nvPr>
            <p:ph idx="4294967295" type="body"/>
          </p:nvPr>
        </p:nvSpPr>
        <p:spPr>
          <a:xfrm>
            <a:off x="508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 data scientist of a big MNC who usually hires more than 10k candidates every year. To complete the task they conduct more than 1 lakhs of interviews every year.</a:t>
            </a:r>
            <a:endParaRPr sz="1600"/>
          </a:p>
        </p:txBody>
      </p:sp>
      <p:grpSp>
        <p:nvGrpSpPr>
          <p:cNvPr id="66" name="Google Shape;66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67" name="Google Shape;67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Need to predict the status of the interviews so that recruiters can check the sanity of the interview and find if the interview was biased.</a:t>
            </a:r>
            <a:endParaRPr sz="1600"/>
          </a:p>
        </p:txBody>
      </p:sp>
      <p:grpSp>
        <p:nvGrpSpPr>
          <p:cNvPr id="71" name="Google Shape;71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72" name="Google Shape;72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Target Approach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To predict  the “Status” column using Classifier Machine Learning Algorithms.</a:t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 (Deep-Dive)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90">
                <a:solidFill>
                  <a:schemeClr val="lt1"/>
                </a:solidFill>
              </a:rPr>
              <a:t>Challenge 1</a:t>
            </a:r>
            <a:endParaRPr sz="1190">
              <a:solidFill>
                <a:schemeClr val="lt1"/>
              </a:solidFill>
            </a:endParaRPr>
          </a:p>
        </p:txBody>
      </p:sp>
      <p:sp>
        <p:nvSpPr>
          <p:cNvPr id="83" name="Google Shape;83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Columns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The dataset consists of many features consisting of both numerical (Major) and </a:t>
            </a:r>
            <a:r>
              <a:rPr lang="en" sz="1600"/>
              <a:t>categorical(Minor)</a:t>
            </a:r>
            <a:r>
              <a:rPr lang="en" sz="1600"/>
              <a:t> values, hence feature understanding need to be done efficiently.</a:t>
            </a:r>
            <a:endParaRPr sz="1600"/>
          </a:p>
        </p:txBody>
      </p:sp>
      <p:sp>
        <p:nvSpPr>
          <p:cNvPr id="84" name="Google Shape;84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90">
                <a:solidFill>
                  <a:schemeClr val="lt1"/>
                </a:solidFill>
              </a:rPr>
              <a:t>Challenge 2</a:t>
            </a:r>
            <a:endParaRPr sz="1190">
              <a:solidFill>
                <a:schemeClr val="lt1"/>
              </a:solidFill>
            </a:endParaRPr>
          </a:p>
        </p:txBody>
      </p: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Feature Selection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The Correlation  the columns were unique because it consists of very low positive values and high negative values except S.L.R.C &amp; S.L.R.I Columns.</a:t>
            </a:r>
            <a:endParaRPr sz="1600"/>
          </a:p>
        </p:txBody>
      </p:sp>
      <p:sp>
        <p:nvSpPr>
          <p:cNvPr id="87" name="Google Shape;87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90">
                <a:solidFill>
                  <a:schemeClr val="lt1"/>
                </a:solidFill>
              </a:rPr>
              <a:t>Challenge 3</a:t>
            </a:r>
            <a:endParaRPr sz="1190">
              <a:solidFill>
                <a:schemeClr val="lt1"/>
              </a:solidFill>
            </a:endParaRPr>
          </a:p>
        </p:txBody>
      </p: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Model Predictions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By </a:t>
            </a:r>
            <a:r>
              <a:rPr lang="en" sz="1600"/>
              <a:t>Trailing</a:t>
            </a:r>
            <a:r>
              <a:rPr lang="en" sz="1600"/>
              <a:t> and Testing the data with ML models to get a close to perfect prediction score.</a:t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Classifier</a:t>
            </a:r>
            <a:endParaRPr/>
          </a:p>
        </p:txBody>
      </p:sp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Support Vector Machines Classifier ML Algorithm was the best model when comparing with other models and considering this dataset.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555600"/>
            <a:ext cx="8550000" cy="6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Target Feature - Status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The Target feature “Status” has 3 unique values in it, namely ‘Consider’, ‘May Consider’ &amp; ‘Not Consider’.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The “Status” feature is has poor </a:t>
            </a:r>
            <a:r>
              <a:rPr lang="en" sz="1400"/>
              <a:t>correlation</a:t>
            </a:r>
            <a:r>
              <a:rPr lang="en" sz="1400"/>
              <a:t> with each and every feature in the dataset.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The Majority of the candidates were considers in this company.</a:t>
            </a:r>
            <a:endParaRPr sz="350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425" y="1389600"/>
            <a:ext cx="5253201" cy="3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Findings</a:t>
            </a:r>
            <a:endParaRPr/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702225" y="1111925"/>
            <a:ext cx="315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chemeClr val="lt2"/>
                </a:solidFill>
              </a:rPr>
              <a:t>Low Data</a:t>
            </a:r>
            <a:r>
              <a:rPr lang="en" sz="2020">
                <a:solidFill>
                  <a:schemeClr val="lt2"/>
                </a:solidFill>
              </a:rPr>
              <a:t> </a:t>
            </a:r>
            <a:r>
              <a:rPr lang="en" sz="2020">
                <a:solidFill>
                  <a:schemeClr val="lt2"/>
                </a:solidFill>
              </a:rPr>
              <a:t>Correlation</a:t>
            </a:r>
            <a:endParaRPr sz="2020">
              <a:solidFill>
                <a:schemeClr val="lt2"/>
              </a:solidFill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925" y="1950250"/>
            <a:ext cx="4414850" cy="10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6925" y="2958700"/>
            <a:ext cx="4414851" cy="12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type="title"/>
          </p:nvPr>
        </p:nvSpPr>
        <p:spPr>
          <a:xfrm>
            <a:off x="4817025" y="1111925"/>
            <a:ext cx="315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chemeClr val="lt2"/>
                </a:solidFill>
              </a:rPr>
              <a:t>Diversity in Data </a:t>
            </a:r>
            <a:endParaRPr sz="2020">
              <a:solidFill>
                <a:schemeClr val="lt2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25" y="1837025"/>
            <a:ext cx="3208975" cy="239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the Solution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23" name="Google Shape;123;p20"/>
          <p:cNvSpPr/>
          <p:nvPr/>
        </p:nvSpPr>
        <p:spPr>
          <a:xfrm>
            <a:off x="798125" y="2199000"/>
            <a:ext cx="15426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idx="4294967295" type="body"/>
          </p:nvPr>
        </p:nvSpPr>
        <p:spPr>
          <a:xfrm>
            <a:off x="7981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Understanding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5" name="Google Shape;125;p20"/>
          <p:cNvGrpSpPr/>
          <p:nvPr/>
        </p:nvGrpSpPr>
        <p:grpSpPr>
          <a:xfrm>
            <a:off x="1426470" y="1610215"/>
            <a:ext cx="198900" cy="593656"/>
            <a:chOff x="777447" y="1610215"/>
            <a:chExt cx="198900" cy="593656"/>
          </a:xfrm>
        </p:grpSpPr>
        <p:cxnSp>
          <p:nvCxnSpPr>
            <p:cNvPr id="126" name="Google Shape;126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7" name="Google Shape;127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20"/>
          <p:cNvSpPr txBox="1"/>
          <p:nvPr>
            <p:ph idx="4294967295" type="body"/>
          </p:nvPr>
        </p:nvSpPr>
        <p:spPr>
          <a:xfrm>
            <a:off x="4707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Feature Understanding of the dataset</a:t>
            </a:r>
            <a:endParaRPr sz="1600"/>
          </a:p>
        </p:txBody>
      </p:sp>
      <p:sp>
        <p:nvSpPr>
          <p:cNvPr descr="Background pointer shape in timeline graphic" id="129" name="Google Shape;129;p20"/>
          <p:cNvSpPr/>
          <p:nvPr/>
        </p:nvSpPr>
        <p:spPr>
          <a:xfrm>
            <a:off x="1969451" y="2199000"/>
            <a:ext cx="16248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4294967295" type="body"/>
          </p:nvPr>
        </p:nvSpPr>
        <p:spPr>
          <a:xfrm>
            <a:off x="22787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  Cleaning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1" name="Google Shape;131;p20"/>
          <p:cNvGrpSpPr/>
          <p:nvPr/>
        </p:nvGrpSpPr>
        <p:grpSpPr>
          <a:xfrm>
            <a:off x="2518082" y="2938958"/>
            <a:ext cx="198900" cy="593656"/>
            <a:chOff x="2223534" y="2938958"/>
            <a:chExt cx="198900" cy="593656"/>
          </a:xfrm>
        </p:grpSpPr>
        <p:cxnSp>
          <p:nvCxnSpPr>
            <p:cNvPr id="132" name="Google Shape;132;p2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3" name="Google Shape;133;p20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idx="4294967295" type="body"/>
          </p:nvPr>
        </p:nvSpPr>
        <p:spPr>
          <a:xfrm>
            <a:off x="13967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Cleaning the dataset of noises and outliers</a:t>
            </a:r>
            <a:endParaRPr sz="1600"/>
          </a:p>
        </p:txBody>
      </p:sp>
      <p:sp>
        <p:nvSpPr>
          <p:cNvPr descr="Background pointer shape in timeline graphic" id="135" name="Google Shape;135;p20"/>
          <p:cNvSpPr/>
          <p:nvPr/>
        </p:nvSpPr>
        <p:spPr>
          <a:xfrm>
            <a:off x="3167175" y="2199000"/>
            <a:ext cx="16248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4294967295" type="body"/>
          </p:nvPr>
        </p:nvSpPr>
        <p:spPr>
          <a:xfrm>
            <a:off x="34629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  Preparing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7" name="Google Shape;137;p20"/>
          <p:cNvGrpSpPr/>
          <p:nvPr/>
        </p:nvGrpSpPr>
        <p:grpSpPr>
          <a:xfrm>
            <a:off x="3880125" y="1610217"/>
            <a:ext cx="198900" cy="593656"/>
            <a:chOff x="3918084" y="1610215"/>
            <a:chExt cx="198900" cy="593656"/>
          </a:xfrm>
        </p:grpSpPr>
        <p:cxnSp>
          <p:nvCxnSpPr>
            <p:cNvPr id="138" name="Google Shape;138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9" name="Google Shape;139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0"/>
          <p:cNvSpPr txBox="1"/>
          <p:nvPr>
            <p:ph idx="4294967295" type="body"/>
          </p:nvPr>
        </p:nvSpPr>
        <p:spPr>
          <a:xfrm>
            <a:off x="29992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Preparing the dataset for Modeling by Encoding the columns</a:t>
            </a:r>
            <a:endParaRPr sz="1600"/>
          </a:p>
        </p:txBody>
      </p:sp>
      <p:sp>
        <p:nvSpPr>
          <p:cNvPr descr="Background pointer shape in timeline graphic" id="141" name="Google Shape;141;p20"/>
          <p:cNvSpPr/>
          <p:nvPr/>
        </p:nvSpPr>
        <p:spPr>
          <a:xfrm>
            <a:off x="4364899" y="2199000"/>
            <a:ext cx="16248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idx="4294967295" type="body"/>
          </p:nvPr>
        </p:nvSpPr>
        <p:spPr>
          <a:xfrm>
            <a:off x="4654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  </a:t>
            </a:r>
            <a:r>
              <a:rPr lang="en" sz="1600">
                <a:solidFill>
                  <a:schemeClr val="lt1"/>
                </a:solidFill>
              </a:rPr>
              <a:t>Selection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3" name="Google Shape;143;p20"/>
          <p:cNvGrpSpPr/>
          <p:nvPr/>
        </p:nvGrpSpPr>
        <p:grpSpPr>
          <a:xfrm>
            <a:off x="4964620" y="2938958"/>
            <a:ext cx="198900" cy="593656"/>
            <a:chOff x="5958946" y="2938958"/>
            <a:chExt cx="198900" cy="593656"/>
          </a:xfrm>
        </p:grpSpPr>
        <p:cxnSp>
          <p:nvCxnSpPr>
            <p:cNvPr id="144" name="Google Shape;144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20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20"/>
          <p:cNvSpPr txBox="1"/>
          <p:nvPr>
            <p:ph idx="4294967295" type="body"/>
          </p:nvPr>
        </p:nvSpPr>
        <p:spPr>
          <a:xfrm>
            <a:off x="3983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Selecting the Features based on relevance and Correlation</a:t>
            </a:r>
            <a:endParaRPr sz="1600"/>
          </a:p>
        </p:txBody>
      </p:sp>
      <p:sp>
        <p:nvSpPr>
          <p:cNvPr descr="Background pointer shape in timeline graphic" id="147" name="Google Shape;147;p20"/>
          <p:cNvSpPr/>
          <p:nvPr/>
        </p:nvSpPr>
        <p:spPr>
          <a:xfrm>
            <a:off x="5562625" y="2199000"/>
            <a:ext cx="15426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>
            <p:ph idx="4294967295" type="body"/>
          </p:nvPr>
        </p:nvSpPr>
        <p:spPr>
          <a:xfrm>
            <a:off x="5968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Splitting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9" name="Google Shape;149;p20"/>
          <p:cNvGrpSpPr/>
          <p:nvPr/>
        </p:nvGrpSpPr>
        <p:grpSpPr>
          <a:xfrm>
            <a:off x="6130282" y="1610215"/>
            <a:ext cx="198900" cy="593656"/>
            <a:chOff x="3918084" y="1610215"/>
            <a:chExt cx="198900" cy="593656"/>
          </a:xfrm>
        </p:grpSpPr>
        <p:cxnSp>
          <p:nvCxnSpPr>
            <p:cNvPr id="150" name="Google Shape;150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1" name="Google Shape;151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0"/>
          <p:cNvSpPr txBox="1"/>
          <p:nvPr>
            <p:ph idx="4294967295" type="body"/>
          </p:nvPr>
        </p:nvSpPr>
        <p:spPr>
          <a:xfrm>
            <a:off x="5542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Splitting the dataset into train and test datasets</a:t>
            </a:r>
            <a:endParaRPr sz="1600"/>
          </a:p>
        </p:txBody>
      </p:sp>
      <p:sp>
        <p:nvSpPr>
          <p:cNvPr descr="Background pointer shape in timeline graphic" id="153" name="Google Shape;153;p20"/>
          <p:cNvSpPr/>
          <p:nvPr/>
        </p:nvSpPr>
        <p:spPr>
          <a:xfrm>
            <a:off x="6693850" y="2199000"/>
            <a:ext cx="16785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>
            <p:ph idx="4294967295" type="body"/>
          </p:nvPr>
        </p:nvSpPr>
        <p:spPr>
          <a:xfrm>
            <a:off x="7030650" y="2336550"/>
            <a:ext cx="13641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Model Build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411182" y="2938958"/>
            <a:ext cx="198900" cy="593656"/>
            <a:chOff x="2223534" y="2938958"/>
            <a:chExt cx="198900" cy="593656"/>
          </a:xfrm>
        </p:grpSpPr>
        <p:cxnSp>
          <p:nvCxnSpPr>
            <p:cNvPr id="156" name="Google Shape;156;p2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7" name="Google Shape;157;p20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20"/>
          <p:cNvSpPr txBox="1"/>
          <p:nvPr>
            <p:ph idx="4294967295" type="body"/>
          </p:nvPr>
        </p:nvSpPr>
        <p:spPr>
          <a:xfrm>
            <a:off x="644561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Building and initiating several models</a:t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63" name="Google Shape;163;p21"/>
          <p:cNvSpPr/>
          <p:nvPr/>
        </p:nvSpPr>
        <p:spPr>
          <a:xfrm>
            <a:off x="729025" y="2199000"/>
            <a:ext cx="15048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>
            <p:ph idx="4294967295" type="body"/>
          </p:nvPr>
        </p:nvSpPr>
        <p:spPr>
          <a:xfrm>
            <a:off x="9483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   </a:t>
            </a:r>
            <a:r>
              <a:rPr lang="en" sz="1600">
                <a:solidFill>
                  <a:schemeClr val="lt1"/>
                </a:solidFill>
              </a:rPr>
              <a:t>Training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5" name="Google Shape;165;p21"/>
          <p:cNvGrpSpPr/>
          <p:nvPr/>
        </p:nvGrpSpPr>
        <p:grpSpPr>
          <a:xfrm>
            <a:off x="1271545" y="1610215"/>
            <a:ext cx="198900" cy="593656"/>
            <a:chOff x="3918084" y="1610215"/>
            <a:chExt cx="198900" cy="593656"/>
          </a:xfrm>
        </p:grpSpPr>
        <p:cxnSp>
          <p:nvCxnSpPr>
            <p:cNvPr id="166" name="Google Shape;166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" name="Google Shape;167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21"/>
          <p:cNvSpPr txBox="1"/>
          <p:nvPr>
            <p:ph idx="4294967295" type="body"/>
          </p:nvPr>
        </p:nvSpPr>
        <p:spPr>
          <a:xfrm>
            <a:off x="4846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Training the Models with the training dataset</a:t>
            </a:r>
            <a:endParaRPr sz="1600"/>
          </a:p>
        </p:txBody>
      </p:sp>
      <p:sp>
        <p:nvSpPr>
          <p:cNvPr descr="Background pointer shape in timeline graphic" id="169" name="Google Shape;169;p21"/>
          <p:cNvSpPr/>
          <p:nvPr/>
        </p:nvSpPr>
        <p:spPr>
          <a:xfrm>
            <a:off x="1850300" y="2199000"/>
            <a:ext cx="16053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 txBox="1"/>
          <p:nvPr>
            <p:ph idx="4294967295" type="body"/>
          </p:nvPr>
        </p:nvSpPr>
        <p:spPr>
          <a:xfrm>
            <a:off x="2138174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   Testing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2467870" y="2938958"/>
            <a:ext cx="198900" cy="593656"/>
            <a:chOff x="5958946" y="2938958"/>
            <a:chExt cx="198900" cy="593656"/>
          </a:xfrm>
        </p:grpSpPr>
        <p:cxnSp>
          <p:nvCxnSpPr>
            <p:cNvPr id="172" name="Google Shape;172;p21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3" name="Google Shape;173;p21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1"/>
          <p:cNvSpPr txBox="1"/>
          <p:nvPr>
            <p:ph idx="4294967295" type="body"/>
          </p:nvPr>
        </p:nvSpPr>
        <p:spPr>
          <a:xfrm>
            <a:off x="13931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Testing the Models for accuracy</a:t>
            </a:r>
            <a:endParaRPr sz="1600"/>
          </a:p>
        </p:txBody>
      </p:sp>
      <p:sp>
        <p:nvSpPr>
          <p:cNvPr descr="Background pointer shape in timeline graphic" id="175" name="Google Shape;175;p21"/>
          <p:cNvSpPr/>
          <p:nvPr/>
        </p:nvSpPr>
        <p:spPr>
          <a:xfrm>
            <a:off x="3048023" y="2199000"/>
            <a:ext cx="16053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 txBox="1"/>
          <p:nvPr>
            <p:ph idx="4294967295" type="body"/>
          </p:nvPr>
        </p:nvSpPr>
        <p:spPr>
          <a:xfrm>
            <a:off x="3377700" y="2365700"/>
            <a:ext cx="1120800" cy="4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 Compare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7" name="Google Shape;177;p21"/>
          <p:cNvGrpSpPr/>
          <p:nvPr/>
        </p:nvGrpSpPr>
        <p:grpSpPr>
          <a:xfrm>
            <a:off x="3707407" y="1610215"/>
            <a:ext cx="198900" cy="593656"/>
            <a:chOff x="3918084" y="1610215"/>
            <a:chExt cx="198900" cy="593656"/>
          </a:xfrm>
        </p:grpSpPr>
        <p:cxnSp>
          <p:nvCxnSpPr>
            <p:cNvPr id="178" name="Google Shape;178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9" name="Google Shape;179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21"/>
          <p:cNvSpPr txBox="1"/>
          <p:nvPr>
            <p:ph idx="4294967295" type="body"/>
          </p:nvPr>
        </p:nvSpPr>
        <p:spPr>
          <a:xfrm>
            <a:off x="29521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Comparing each Model’s training &amp; testing score</a:t>
            </a:r>
            <a:endParaRPr sz="1600"/>
          </a:p>
        </p:txBody>
      </p:sp>
      <p:sp>
        <p:nvSpPr>
          <p:cNvPr descr="Background pointer shape in timeline graphic" id="181" name="Google Shape;181;p21"/>
          <p:cNvSpPr/>
          <p:nvPr/>
        </p:nvSpPr>
        <p:spPr>
          <a:xfrm>
            <a:off x="4250425" y="2199000"/>
            <a:ext cx="1605300" cy="745500"/>
          </a:xfrm>
          <a:prstGeom prst="chevron">
            <a:avLst>
              <a:gd fmla="val 50288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 txBox="1"/>
          <p:nvPr>
            <p:ph idx="4294967295" type="body"/>
          </p:nvPr>
        </p:nvSpPr>
        <p:spPr>
          <a:xfrm>
            <a:off x="4559700" y="2412750"/>
            <a:ext cx="11208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   Tuning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3" name="Google Shape;183;p21"/>
          <p:cNvGrpSpPr/>
          <p:nvPr/>
        </p:nvGrpSpPr>
        <p:grpSpPr>
          <a:xfrm>
            <a:off x="4889407" y="2938958"/>
            <a:ext cx="198900" cy="593656"/>
            <a:chOff x="2223534" y="2938958"/>
            <a:chExt cx="198900" cy="593656"/>
          </a:xfrm>
        </p:grpSpPr>
        <p:cxnSp>
          <p:nvCxnSpPr>
            <p:cNvPr id="184" name="Google Shape;184;p21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5" name="Google Shape;185;p21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1"/>
          <p:cNvSpPr txBox="1"/>
          <p:nvPr>
            <p:ph idx="4294967295" type="body"/>
          </p:nvPr>
        </p:nvSpPr>
        <p:spPr>
          <a:xfrm>
            <a:off x="390631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Change the Hyper Parameters of all the Models for better performance</a:t>
            </a:r>
            <a:endParaRPr sz="1600"/>
          </a:p>
        </p:txBody>
      </p:sp>
      <p:sp>
        <p:nvSpPr>
          <p:cNvPr descr="Background pointer shape in timeline graphic" id="187" name="Google Shape;187;p21"/>
          <p:cNvSpPr/>
          <p:nvPr/>
        </p:nvSpPr>
        <p:spPr>
          <a:xfrm>
            <a:off x="5453425" y="2199000"/>
            <a:ext cx="15048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>
            <p:ph idx="4294967295" type="body"/>
          </p:nvPr>
        </p:nvSpPr>
        <p:spPr>
          <a:xfrm>
            <a:off x="5596550" y="2336550"/>
            <a:ext cx="13155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Model Selection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89" name="Google Shape;189;p21"/>
          <p:cNvSpPr txBox="1"/>
          <p:nvPr>
            <p:ph idx="4294967295" type="body"/>
          </p:nvPr>
        </p:nvSpPr>
        <p:spPr>
          <a:xfrm>
            <a:off x="5209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Selecting the best Model </a:t>
            </a:r>
            <a:endParaRPr sz="1600"/>
          </a:p>
        </p:txBody>
      </p:sp>
      <p:grpSp>
        <p:nvGrpSpPr>
          <p:cNvPr id="190" name="Google Shape;190;p21"/>
          <p:cNvGrpSpPr/>
          <p:nvPr/>
        </p:nvGrpSpPr>
        <p:grpSpPr>
          <a:xfrm>
            <a:off x="5971245" y="1610215"/>
            <a:ext cx="198900" cy="593656"/>
            <a:chOff x="3918084" y="1610215"/>
            <a:chExt cx="198900" cy="593656"/>
          </a:xfrm>
        </p:grpSpPr>
        <p:cxnSp>
          <p:nvCxnSpPr>
            <p:cNvPr id="191" name="Google Shape;191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2" name="Google Shape;192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193" name="Google Shape;193;p21"/>
          <p:cNvSpPr/>
          <p:nvPr/>
        </p:nvSpPr>
        <p:spPr>
          <a:xfrm>
            <a:off x="6574700" y="2199000"/>
            <a:ext cx="16053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 txBox="1"/>
          <p:nvPr>
            <p:ph idx="4294967295" type="body"/>
          </p:nvPr>
        </p:nvSpPr>
        <p:spPr>
          <a:xfrm>
            <a:off x="68644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 </a:t>
            </a:r>
            <a:r>
              <a:rPr lang="en" sz="1600">
                <a:solidFill>
                  <a:schemeClr val="lt1"/>
                </a:solidFill>
              </a:rPr>
              <a:t>Implementing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95" name="Google Shape;195;p21"/>
          <p:cNvGrpSpPr/>
          <p:nvPr/>
        </p:nvGrpSpPr>
        <p:grpSpPr>
          <a:xfrm>
            <a:off x="7192270" y="2938958"/>
            <a:ext cx="198900" cy="593656"/>
            <a:chOff x="5958946" y="2938958"/>
            <a:chExt cx="198900" cy="593656"/>
          </a:xfrm>
        </p:grpSpPr>
        <p:cxnSp>
          <p:nvCxnSpPr>
            <p:cNvPr id="196" name="Google Shape;196;p21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7" name="Google Shape;197;p21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1"/>
          <p:cNvSpPr txBox="1"/>
          <p:nvPr>
            <p:ph idx="4294967295" type="body"/>
          </p:nvPr>
        </p:nvSpPr>
        <p:spPr>
          <a:xfrm>
            <a:off x="61937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Implementing the selected Model</a:t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