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84" r:id="rId3"/>
    <p:sldId id="277" r:id="rId4"/>
    <p:sldId id="279" r:id="rId5"/>
    <p:sldId id="257" r:id="rId6"/>
    <p:sldId id="258" r:id="rId8"/>
    <p:sldId id="259" r:id="rId9"/>
    <p:sldId id="260" r:id="rId10"/>
    <p:sldId id="267" r:id="rId11"/>
    <p:sldId id="270" r:id="rId12"/>
    <p:sldId id="280" r:id="rId13"/>
    <p:sldId id="282" r:id="rId14"/>
    <p:sldId id="281" r:id="rId15"/>
    <p:sldId id="268" r:id="rId16"/>
    <p:sldId id="276" r:id="rId17"/>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p:cViewPr>
        <p:scale>
          <a:sx n="100" d="100"/>
          <a:sy n="100" d="100"/>
        </p:scale>
        <p:origin x="0" y="0"/>
      </p:cViewPr>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_11">
    <p:spTree>
      <p:nvGrpSpPr>
        <p:cNvPr id="1" name=""/>
        <p:cNvGrpSpPr/>
        <p:nvPr/>
      </p:nvGrpSpPr>
      <p:grpSpPr>
        <a:xfrm>
          <a:off x="0" y="0"/>
          <a:ext cx="9144000" cy="5143500"/>
          <a:chOff x="0" y="0"/>
          <a:chExt cx="9144000" cy="5143500"/>
        </a:xfrm>
      </p:grpSpPr>
      <p:pic>
        <p:nvPicPr>
          <p:cNvPr id="2" name="Google Shape;7;p2"/>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_11_1">
    <p:spTree>
      <p:nvGrpSpPr>
        <p:cNvPr id="1" name=""/>
        <p:cNvGrpSpPr/>
        <p:nvPr/>
      </p:nvGrpSpPr>
      <p:grpSpPr>
        <a:xfrm>
          <a:off x="0" y="0"/>
          <a:ext cx="9144000" cy="5143500"/>
          <a:chOff x="0" y="0"/>
          <a:chExt cx="9144000" cy="5143500"/>
        </a:xfrm>
      </p:grpSpPr>
      <p:pic>
        <p:nvPicPr>
          <p:cNvPr id="2" name="Google Shape;9;p3"/>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USTOM_11_1_1">
    <p:spTree>
      <p:nvGrpSpPr>
        <p:cNvPr id="1" name=""/>
        <p:cNvGrpSpPr/>
        <p:nvPr/>
      </p:nvGrpSpPr>
      <p:grpSpPr>
        <a:xfrm>
          <a:off x="0" y="0"/>
          <a:ext cx="9144000" cy="5143500"/>
          <a:chOff x="0" y="0"/>
          <a:chExt cx="9144000" cy="5143500"/>
        </a:xfrm>
      </p:grpSpPr>
      <p:pic>
        <p:nvPicPr>
          <p:cNvPr id="2" name="Google Shape;11;p4"/>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_11_1_1_1">
    <p:spTree>
      <p:nvGrpSpPr>
        <p:cNvPr id="1" name=""/>
        <p:cNvGrpSpPr/>
        <p:nvPr/>
      </p:nvGrpSpPr>
      <p:grpSpPr>
        <a:xfrm>
          <a:off x="0" y="0"/>
          <a:ext cx="9144000" cy="5143500"/>
          <a:chOff x="0" y="0"/>
          <a:chExt cx="9144000" cy="5143500"/>
        </a:xfrm>
      </p:grpSpPr>
      <p:pic>
        <p:nvPicPr>
          <p:cNvPr id="2" name="Google Shape;13;p5"/>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USTOM_11_1_1_1_1">
    <p:spTree>
      <p:nvGrpSpPr>
        <p:cNvPr id="1" name=""/>
        <p:cNvGrpSpPr/>
        <p:nvPr/>
      </p:nvGrpSpPr>
      <p:grpSpPr>
        <a:xfrm>
          <a:off x="0" y="0"/>
          <a:ext cx="9144000" cy="5143500"/>
          <a:chOff x="0" y="0"/>
          <a:chExt cx="9144000" cy="5143500"/>
        </a:xfrm>
      </p:grpSpPr>
      <p:pic>
        <p:nvPicPr>
          <p:cNvPr id="2" name="Google Shape;15;p6"/>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USTOM_11_1_1_1_1_1">
    <p:spTree>
      <p:nvGrpSpPr>
        <p:cNvPr id="1" name=""/>
        <p:cNvGrpSpPr/>
        <p:nvPr/>
      </p:nvGrpSpPr>
      <p:grpSpPr>
        <a:xfrm>
          <a:off x="0" y="0"/>
          <a:ext cx="9144000" cy="5143500"/>
          <a:chOff x="0" y="0"/>
          <a:chExt cx="9144000" cy="5143500"/>
        </a:xfrm>
      </p:grpSpPr>
      <p:pic>
        <p:nvPicPr>
          <p:cNvPr id="2" name="Google Shape;17;p7"/>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_11_1_1_1_1_1_1">
    <p:spTree>
      <p:nvGrpSpPr>
        <p:cNvPr id="1" name=""/>
        <p:cNvGrpSpPr/>
        <p:nvPr/>
      </p:nvGrpSpPr>
      <p:grpSpPr>
        <a:xfrm>
          <a:off x="0" y="0"/>
          <a:ext cx="9144000" cy="5143500"/>
          <a:chOff x="0" y="0"/>
          <a:chExt cx="9144000" cy="5143500"/>
        </a:xfrm>
      </p:grpSpPr>
      <p:pic>
        <p:nvPicPr>
          <p:cNvPr id="2" name="Google Shape;19;p8"/>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USTOM_11_1_1_1_1_1_1_1">
    <p:spTree>
      <p:nvGrpSpPr>
        <p:cNvPr id="1" name=""/>
        <p:cNvGrpSpPr/>
        <p:nvPr/>
      </p:nvGrpSpPr>
      <p:grpSpPr>
        <a:xfrm>
          <a:off x="0" y="0"/>
          <a:ext cx="9144000" cy="5143500"/>
          <a:chOff x="0" y="0"/>
          <a:chExt cx="9144000" cy="5143500"/>
        </a:xfrm>
      </p:grpSpPr>
      <p:pic>
        <p:nvPicPr>
          <p:cNvPr id="2" name="Google Shape;21;p9"/>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USTOM_11_1_1_1_1_1_1_1_1">
    <p:spTree>
      <p:nvGrpSpPr>
        <p:cNvPr id="1" name=""/>
        <p:cNvGrpSpPr/>
        <p:nvPr/>
      </p:nvGrpSpPr>
      <p:grpSpPr>
        <a:xfrm>
          <a:off x="0" y="0"/>
          <a:ext cx="9144000" cy="5143500"/>
          <a:chOff x="0" y="0"/>
          <a:chExt cx="9144000" cy="5143500"/>
        </a:xfrm>
      </p:grpSpPr>
      <p:pic>
        <p:nvPicPr>
          <p:cNvPr id="2" name="Google Shape;23;p10"/>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5EE"/>
        </a:solidFill>
        <a:effectLst/>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xStyles>
    <p:title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p:titleStyle>
    <p:body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p:bodyStyle>
    <p:otherStyle>
      <a:defPPr algn="l">
        <a:defRPr kern="1200"/>
      </a:defPPr>
      <a:lvl1pPr algn="l">
        <a:defRPr sz="1400" kern="1200"/>
      </a:lvl1pPr>
      <a:lvl2pPr algn="l">
        <a:defRPr sz="1400" kern="1200"/>
      </a:lvl2pPr>
      <a:lvl3pPr algn="l">
        <a:defRPr sz="1400" kern="1200"/>
      </a:lvl3pPr>
      <a:lvl4pPr algn="l">
        <a:defRPr sz="1400" kern="1200"/>
      </a:lvl4pPr>
      <a:lvl5pPr algn="l">
        <a:defRPr sz="1400" kern="1200"/>
      </a:lvl5pPr>
      <a:lvl6pPr algn="l">
        <a:defRPr sz="1400" kern="1200"/>
      </a:lvl6pPr>
      <a:lvl7pPr algn="l">
        <a:defRPr sz="1400" kern="1200"/>
      </a:lvl7pPr>
      <a:lvl8pPr algn="l">
        <a:defRPr sz="1400" kern="1200"/>
      </a:lvl8pPr>
      <a:lvl9pPr algn="l">
        <a:defRPr sz="1400" kern="1200"/>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543050"/>
          <a:ext cx="8229600" cy="3257550"/>
          <a:chOff x="914400" y="1543050"/>
          <a:chExt cx="8229600" cy="3257550"/>
        </a:xfrm>
      </p:grpSpPr>
      <p:sp>
        <p:nvSpPr>
          <p:cNvPr id="2" name="Text Box 1"/>
          <p:cNvSpPr txBox="1"/>
          <p:nvPr/>
        </p:nvSpPr>
        <p:spPr>
          <a:xfrm>
            <a:off x="1339850" y="1543050"/>
            <a:ext cx="6464935" cy="1014730"/>
          </a:xfrm>
          <a:prstGeom prst="rect">
            <a:avLst/>
          </a:prstGeom>
          <a:noFill/>
        </p:spPr>
        <p:txBody>
          <a:bodyPr vert="horz" wrap="square" lIns="91440" tIns="45720" rIns="91440" bIns="45720" rtlCol="0" anchor="t" anchorCtr="0">
            <a:spAutoFit/>
          </a:bodyPr>
          <a:lstStyle/>
          <a:p>
            <a:pPr marL="0" marR="0" lvl="0" indent="0" algn="ctr" rtl="0" fontAlgn="t">
              <a:lnSpc>
                <a:spcPct val="100000"/>
              </a:lnSpc>
              <a:spcBef>
                <a:spcPts val="0"/>
              </a:spcBef>
              <a:spcAft>
                <a:spcPts val="0"/>
              </a:spcAft>
            </a:pPr>
            <a:r>
              <a:rPr lang="en-US" altLang="en-US" sz="3000" b="1" u="none" strike="noStrike" cap="none" spc="0">
                <a:solidFill>
                  <a:srgbClr val="4C2A13">
                    <a:alpha val="100000"/>
                  </a:srgbClr>
                </a:solidFill>
                <a:latin typeface="Calibri" panose="020F0502020204030204"/>
              </a:rPr>
              <a:t>ENHANCED IDEABOT</a:t>
            </a:r>
            <a:r>
              <a:rPr lang="en-IN" altLang="en-US" sz="3000" b="1" u="none" strike="noStrike" cap="none" spc="0">
                <a:solidFill>
                  <a:srgbClr val="4C2A13">
                    <a:alpha val="100000"/>
                  </a:srgbClr>
                </a:solidFill>
                <a:latin typeface="Calibri" panose="020F0502020204030204"/>
              </a:rPr>
              <a:t> </a:t>
            </a:r>
            <a:r>
              <a:rPr lang="en-US" altLang="en-US" sz="3000" b="1" u="none" strike="noStrike" cap="none" spc="0">
                <a:solidFill>
                  <a:srgbClr val="4C2A13">
                    <a:alpha val="100000"/>
                  </a:srgbClr>
                </a:solidFill>
                <a:latin typeface="Calibri" panose="020F0502020204030204"/>
              </a:rPr>
              <a:t>AI–POWERED</a:t>
            </a:r>
            <a:r>
              <a:rPr lang="en-IN" altLang="en-US" sz="3000" b="1" u="none" strike="noStrike" cap="none" spc="0">
                <a:solidFill>
                  <a:srgbClr val="4C2A13">
                    <a:alpha val="100000"/>
                  </a:srgbClr>
                </a:solidFill>
                <a:latin typeface="Calibri" panose="020F0502020204030204"/>
              </a:rPr>
              <a:t> </a:t>
            </a:r>
            <a:r>
              <a:rPr lang="en-US" altLang="en-US" sz="3000" b="1" u="none" strike="noStrike" cap="none" spc="0">
                <a:solidFill>
                  <a:srgbClr val="4C2A13">
                    <a:alpha val="100000"/>
                  </a:srgbClr>
                </a:solidFill>
                <a:latin typeface="Calibri" panose="020F0502020204030204"/>
              </a:rPr>
              <a:t>PROJECT IDEATION</a:t>
            </a:r>
            <a:r>
              <a:rPr lang="en-IN" altLang="en-US" sz="3000" b="1" u="none" strike="noStrike" cap="none" spc="0">
                <a:solidFill>
                  <a:srgbClr val="4C2A13">
                    <a:alpha val="100000"/>
                  </a:srgbClr>
                </a:solidFill>
                <a:latin typeface="Calibri" panose="020F0502020204030204"/>
              </a:rPr>
              <a:t> </a:t>
            </a:r>
            <a:r>
              <a:rPr lang="en-US" altLang="en-US" sz="3000" b="1" u="none" strike="noStrike" cap="none" spc="0">
                <a:solidFill>
                  <a:srgbClr val="4C2A13">
                    <a:alpha val="100000"/>
                  </a:srgbClr>
                </a:solidFill>
                <a:latin typeface="Calibri" panose="020F0502020204030204"/>
              </a:rPr>
              <a:t>ASSISTANT</a:t>
            </a:r>
            <a:endParaRPr lang="en-US" sz="3000" b="1" u="none" strike="noStrike" cap="none" spc="0">
              <a:solidFill>
                <a:srgbClr val="4C2A13">
                  <a:alpha val="100000"/>
                </a:srgbClr>
              </a:solidFill>
              <a:latin typeface="Calibri" panose="020F0502020204030204"/>
            </a:endParaRPr>
          </a:p>
        </p:txBody>
      </p:sp>
      <p:sp>
        <p:nvSpPr>
          <p:cNvPr id="3" name="Text Box 2"/>
          <p:cNvSpPr txBox="1"/>
          <p:nvPr/>
        </p:nvSpPr>
        <p:spPr>
          <a:xfrm>
            <a:off x="971550" y="3507740"/>
            <a:ext cx="1463040" cy="343535"/>
          </a:xfrm>
          <a:prstGeom prst="rect">
            <a:avLst/>
          </a:prstGeom>
          <a:noFill/>
        </p:spPr>
        <p:txBody>
          <a:bodyPr vert="horz" lIns="91440" tIns="45720" rIns="91440" bIns="45720" rtlCol="0" anchor="t" anchorCtr="0">
            <a:noAutofit/>
          </a:bodyPr>
          <a:lstStyle/>
          <a:p>
            <a:pPr marL="0" marR="0" lvl="0" indent="0" algn="l" rtl="0" fontAlgn="t">
              <a:lnSpc>
                <a:spcPct val="100000"/>
              </a:lnSpc>
              <a:spcBef>
                <a:spcPts val="0"/>
              </a:spcBef>
              <a:spcAft>
                <a:spcPts val="0"/>
              </a:spcAft>
            </a:pPr>
            <a:r>
              <a:rPr lang="en-US" sz="1400" b="1" dirty="0">
                <a:solidFill>
                  <a:srgbClr val="2254C5"/>
                </a:solidFill>
                <a:latin typeface="Calibri" panose="020F0502020204030204" charset="0"/>
                <a:ea typeface="Montserrat"/>
                <a:cs typeface="Calibri" panose="020F0502020204030204" charset="0"/>
                <a:sym typeface="Montserrat"/>
              </a:rPr>
              <a:t>GUIDED BY :</a:t>
            </a:r>
            <a:endParaRPr lang="en-US" sz="1400" b="1" dirty="0">
              <a:solidFill>
                <a:srgbClr val="2254C5"/>
              </a:solidFill>
              <a:latin typeface="Calibri" panose="020F0502020204030204" charset="0"/>
              <a:ea typeface="Montserrat"/>
              <a:cs typeface="Calibri" panose="020F0502020204030204" charset="0"/>
              <a:sym typeface="Montserrat"/>
            </a:endParaRPr>
          </a:p>
          <a:p>
            <a:pPr marL="0" marR="0" lvl="0" indent="0" algn="l" rtl="0" fontAlgn="t">
              <a:lnSpc>
                <a:spcPct val="100000"/>
              </a:lnSpc>
              <a:spcBef>
                <a:spcPts val="0"/>
              </a:spcBef>
              <a:spcAft>
                <a:spcPts val="0"/>
              </a:spcAft>
            </a:pPr>
            <a:endParaRPr lang="en-US" sz="1400" b="1" u="none" strike="noStrike" cap="none" spc="0">
              <a:solidFill>
                <a:srgbClr val="4C2A13">
                  <a:alpha val="100000"/>
                </a:srgbClr>
              </a:solidFill>
              <a:latin typeface="Calibri" panose="020F0502020204030204" charset="0"/>
              <a:cs typeface="Calibri" panose="020F0502020204030204" charset="0"/>
            </a:endParaRPr>
          </a:p>
        </p:txBody>
      </p:sp>
      <p:sp>
        <p:nvSpPr>
          <p:cNvPr id="4" name="Text Box 3"/>
          <p:cNvSpPr txBox="1"/>
          <p:nvPr/>
        </p:nvSpPr>
        <p:spPr>
          <a:xfrm>
            <a:off x="1043305" y="3796030"/>
            <a:ext cx="1906270" cy="419100"/>
          </a:xfrm>
          <a:prstGeom prst="rect">
            <a:avLst/>
          </a:prstGeom>
          <a:noFill/>
        </p:spPr>
        <p:txBody>
          <a:bodyPr wrap="square" rtlCol="0" anchor="t">
            <a:noAutofit/>
          </a:bodyPr>
          <a:p>
            <a:r>
              <a:rPr lang="en-US" sz="1200" b="1" dirty="0">
                <a:latin typeface="Calibri" panose="020F0502020204030204" charset="0"/>
                <a:cs typeface="Calibri" panose="020F0502020204030204" charset="0"/>
                <a:sym typeface="+mn-ea"/>
              </a:rPr>
              <a:t>DR. SURESH KUMAR S</a:t>
            </a:r>
            <a:endParaRPr lang="en-IN" sz="1200" b="1" dirty="0">
              <a:latin typeface="Calibri" panose="020F0502020204030204" charset="0"/>
              <a:cs typeface="Calibri" panose="020F0502020204030204" charset="0"/>
            </a:endParaRPr>
          </a:p>
          <a:p>
            <a:endParaRPr lang="en-US" sz="1200" b="1" dirty="0">
              <a:solidFill>
                <a:srgbClr val="2254C5"/>
              </a:solidFill>
              <a:latin typeface="Calibri" panose="020F0502020204030204" charset="0"/>
              <a:ea typeface="Montserrat"/>
              <a:cs typeface="Calibri" panose="020F0502020204030204" charset="0"/>
              <a:sym typeface="Montserrat"/>
            </a:endParaRPr>
          </a:p>
        </p:txBody>
      </p:sp>
      <p:sp>
        <p:nvSpPr>
          <p:cNvPr id="5" name="Text Box 4"/>
          <p:cNvSpPr txBox="1"/>
          <p:nvPr/>
        </p:nvSpPr>
        <p:spPr>
          <a:xfrm>
            <a:off x="5220335" y="3723640"/>
            <a:ext cx="3806190" cy="222250"/>
          </a:xfrm>
          <a:prstGeom prst="rect">
            <a:avLst/>
          </a:prstGeom>
          <a:noFill/>
        </p:spPr>
        <p:txBody>
          <a:bodyPr wrap="square" rtlCol="0" anchor="t">
            <a:noAutofit/>
          </a:bodyPr>
          <a:p>
            <a:r>
              <a:rPr lang="en-IN" altLang="en-US" sz="1400" b="1" dirty="0">
                <a:latin typeface="Calibri" panose="020F0502020204030204" charset="0"/>
                <a:cs typeface="Calibri" panose="020F0502020204030204" charset="0"/>
                <a:sym typeface="+mn-ea"/>
              </a:rPr>
              <a:t>Project members:</a:t>
            </a:r>
            <a:endParaRPr lang="en-IN" altLang="en-US" sz="1400" b="1" dirty="0">
              <a:latin typeface="Calibri" panose="020F0502020204030204" charset="0"/>
              <a:cs typeface="Calibri" panose="020F0502020204030204" charset="0"/>
              <a:sym typeface="+mn-ea"/>
            </a:endParaRPr>
          </a:p>
        </p:txBody>
      </p:sp>
      <p:sp>
        <p:nvSpPr>
          <p:cNvPr id="6" name="Text Box 5"/>
          <p:cNvSpPr txBox="1"/>
          <p:nvPr/>
        </p:nvSpPr>
        <p:spPr>
          <a:xfrm>
            <a:off x="5220335" y="4018280"/>
            <a:ext cx="2847340" cy="831215"/>
          </a:xfrm>
          <a:prstGeom prst="rect">
            <a:avLst/>
          </a:prstGeom>
          <a:noFill/>
        </p:spPr>
        <p:txBody>
          <a:bodyPr wrap="square" rtlCol="0" anchor="t">
            <a:noAutofit/>
          </a:bodyPr>
          <a:p>
            <a:r>
              <a:rPr lang="en-IN" altLang="en-US" sz="1600" b="1" dirty="0">
                <a:latin typeface="Calibri" panose="020F0502020204030204" charset="0"/>
                <a:cs typeface="Calibri" panose="020F0502020204030204" charset="0"/>
                <a:sym typeface="+mn-ea"/>
              </a:rPr>
              <a:t>Prasanna S (221801038)</a:t>
            </a:r>
            <a:endParaRPr lang="en-IN" altLang="en-US" sz="1600" b="1" dirty="0">
              <a:latin typeface="Calibri" panose="020F0502020204030204" charset="0"/>
              <a:cs typeface="Calibri" panose="020F0502020204030204" charset="0"/>
              <a:sym typeface="+mn-ea"/>
            </a:endParaRPr>
          </a:p>
          <a:p>
            <a:r>
              <a:rPr lang="en-IN" altLang="en-US" sz="1600" b="1" dirty="0">
                <a:latin typeface="Calibri" panose="020F0502020204030204" charset="0"/>
                <a:cs typeface="Calibri" panose="020F0502020204030204" charset="0"/>
                <a:sym typeface="+mn-ea"/>
              </a:rPr>
              <a:t>Rohith RA (221801041)</a:t>
            </a:r>
            <a:endParaRPr lang="en-IN" altLang="en-US" sz="1600" b="1" dirty="0">
              <a:latin typeface="Calibri" panose="020F0502020204030204" charset="0"/>
              <a:cs typeface="Calibri" panose="020F0502020204030204" charset="0"/>
              <a:sym typeface="+mn-ea"/>
            </a:endParaRPr>
          </a:p>
          <a:p>
            <a:r>
              <a:rPr lang="en-IN" altLang="en-US" sz="1600" b="1" dirty="0">
                <a:latin typeface="Calibri" panose="020F0502020204030204" charset="0"/>
                <a:cs typeface="Calibri" panose="020F0502020204030204" charset="0"/>
                <a:sym typeface="+mn-ea"/>
              </a:rPr>
              <a:t>Sivabalamurugan (221801050)</a:t>
            </a:r>
            <a:endParaRPr lang="en-IN" altLang="en-US" sz="1600" b="1" dirty="0">
              <a:latin typeface="Calibri" panose="020F0502020204030204" charset="0"/>
              <a:cs typeface="Calibri" panose="020F0502020204030204" charset="0"/>
              <a:sym typeface="+mn-ea"/>
            </a:endParaRPr>
          </a:p>
        </p:txBody>
      </p:sp>
      <p:sp>
        <p:nvSpPr>
          <p:cNvPr id="7" name="Text Box 6"/>
          <p:cNvSpPr txBox="1"/>
          <p:nvPr/>
        </p:nvSpPr>
        <p:spPr>
          <a:xfrm>
            <a:off x="2555875" y="2571750"/>
            <a:ext cx="3806190" cy="222250"/>
          </a:xfrm>
          <a:prstGeom prst="rect">
            <a:avLst/>
          </a:prstGeom>
          <a:noFill/>
        </p:spPr>
        <p:txBody>
          <a:bodyPr wrap="square" rtlCol="0" anchor="t">
            <a:noAutofit/>
          </a:bodyPr>
          <a:p>
            <a:pPr algn="ctr"/>
            <a:r>
              <a:rPr lang="en-IN" altLang="en-US" sz="2000" b="1" dirty="0">
                <a:latin typeface="Calibri" panose="020F0502020204030204" charset="0"/>
                <a:cs typeface="Calibri" panose="020F0502020204030204" charset="0"/>
                <a:sym typeface="+mn-ea"/>
              </a:rPr>
              <a:t>Innovation &amp; Design Thinking</a:t>
            </a:r>
            <a:endParaRPr lang="en-IN" altLang="en-US" sz="2000" b="1" dirty="0">
              <a:latin typeface="Calibri" panose="020F0502020204030204" charset="0"/>
              <a:cs typeface="Calibri" panose="020F05020202040302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755650" y="411480"/>
            <a:ext cx="7315200" cy="631825"/>
          </a:xfrm>
          <a:prstGeom prst="rect">
            <a:avLst/>
          </a:prstGeom>
          <a:noFill/>
        </p:spPr>
        <p:txBody>
          <a:bodyPr vert="horz" lIns="91440" tIns="45720" rIns="91440" bIns="45720" rtlCol="0" anchor="t" anchorCtr="0">
            <a:noAutofit/>
          </a:bodyPr>
          <a:p>
            <a:pPr marL="0" marR="0" lvl="0" indent="0" algn="l" rtl="0" fontAlgn="t">
              <a:lnSpc>
                <a:spcPct val="100000"/>
              </a:lnSpc>
              <a:spcBef>
                <a:spcPts val="0"/>
              </a:spcBef>
              <a:spcAft>
                <a:spcPts val="0"/>
              </a:spcAft>
            </a:pPr>
            <a:r>
              <a:rPr lang="en-IN" altLang="en-US" sz="4000" b="1" u="none" strike="noStrike" cap="none" spc="0">
                <a:solidFill>
                  <a:srgbClr val="4C2A13">
                    <a:alpha val="100000"/>
                  </a:srgbClr>
                </a:solidFill>
                <a:latin typeface="Calibri" panose="020F0502020204030204"/>
              </a:rPr>
              <a:t>Future Enchancements</a:t>
            </a:r>
            <a:endParaRPr lang="en-IN" altLang="en-US" sz="4000" b="1" u="none" strike="noStrike" cap="none" spc="0">
              <a:solidFill>
                <a:srgbClr val="4C2A13">
                  <a:alpha val="100000"/>
                </a:srgbClr>
              </a:solidFill>
              <a:latin typeface="Calibri" panose="020F0502020204030204"/>
            </a:endParaRPr>
          </a:p>
        </p:txBody>
      </p:sp>
      <p:sp>
        <p:nvSpPr>
          <p:cNvPr id="3" name="Text Box 2"/>
          <p:cNvSpPr txBox="1"/>
          <p:nvPr/>
        </p:nvSpPr>
        <p:spPr>
          <a:xfrm>
            <a:off x="847725" y="1256030"/>
            <a:ext cx="6264275" cy="2592070"/>
          </a:xfrm>
          <a:prstGeom prst="rect">
            <a:avLst/>
          </a:prstGeom>
        </p:spPr>
        <p:txBody>
          <a:bodyPr wrap="square">
            <a:noAutofit/>
          </a:bodyPr>
          <a:p>
            <a:pPr marL="285750" indent="-285750">
              <a:buFont typeface="Arial" panose="020B0604020202020204" pitchFamily="34" charset="0"/>
              <a:buChar char="•"/>
            </a:pPr>
            <a:r>
              <a:rPr sz="1600"/>
              <a:t>Add support for exporting generated ideas to PDF</a:t>
            </a:r>
            <a:endParaRPr sz="1600"/>
          </a:p>
          <a:p>
            <a:pPr marL="285750" indent="-285750">
              <a:buFont typeface="Arial" panose="020B0604020202020204" pitchFamily="34" charset="0"/>
              <a:buChar char="•"/>
            </a:pPr>
            <a:endParaRPr sz="1600"/>
          </a:p>
          <a:p>
            <a:pPr marL="285750" indent="-285750">
              <a:buFont typeface="Arial" panose="020B0604020202020204" pitchFamily="34" charset="0"/>
              <a:buChar char="•"/>
            </a:pPr>
            <a:r>
              <a:rPr sz="1600"/>
              <a:t>Enable user login to save sessions</a:t>
            </a:r>
            <a:endParaRPr sz="1600"/>
          </a:p>
          <a:p>
            <a:pPr marL="285750" indent="-285750">
              <a:buFont typeface="Arial" panose="020B0604020202020204" pitchFamily="34" charset="0"/>
              <a:buChar char="•"/>
            </a:pPr>
            <a:endParaRPr sz="1600"/>
          </a:p>
          <a:p>
            <a:pPr marL="285750" indent="-285750">
              <a:buFont typeface="Arial" panose="020B0604020202020204" pitchFamily="34" charset="0"/>
              <a:buChar char="•"/>
            </a:pPr>
            <a:r>
              <a:rPr sz="1600"/>
              <a:t>Add domain-specific filters (e.g., hardware, AI, web dev)</a:t>
            </a:r>
            <a:endParaRPr sz="1600"/>
          </a:p>
          <a:p>
            <a:pPr marL="285750" indent="-285750">
              <a:buFont typeface="Arial" panose="020B0604020202020204" pitchFamily="34" charset="0"/>
              <a:buChar char="•"/>
            </a:pPr>
            <a:endParaRPr sz="1600"/>
          </a:p>
          <a:p>
            <a:pPr marL="285750" indent="-285750">
              <a:buFont typeface="Arial" panose="020B0604020202020204" pitchFamily="34" charset="0"/>
              <a:buChar char="•"/>
            </a:pPr>
            <a:r>
              <a:rPr sz="1600"/>
              <a:t>Add rank-based suggestions (for beginner/intermediate/advanced)</a:t>
            </a:r>
            <a:endParaRPr sz="1600"/>
          </a:p>
          <a:p>
            <a:pPr marL="285750" indent="-285750">
              <a:buFont typeface="Arial" panose="020B0604020202020204" pitchFamily="34" charset="0"/>
              <a:buChar char="•"/>
            </a:pPr>
            <a:endParaRPr sz="1600"/>
          </a:p>
          <a:p>
            <a:pPr marL="285750" indent="-285750">
              <a:buFont typeface="Arial" panose="020B0604020202020204" pitchFamily="34" charset="0"/>
              <a:buChar char="•"/>
            </a:pPr>
            <a:r>
              <a:rPr sz="1600"/>
              <a:t>Mobile-friendly UI with chatbot integration</a:t>
            </a:r>
            <a:endParaRPr sz="1600"/>
          </a:p>
          <a:p>
            <a:pPr marL="285750" indent="-285750">
              <a:buFont typeface="Arial" panose="020B0604020202020204" pitchFamily="34" charset="0"/>
              <a:buChar char="•"/>
            </a:pPr>
            <a:endParaRPr sz="1600"/>
          </a:p>
          <a:p>
            <a:pPr marL="285750" indent="-285750">
              <a:buFont typeface="Arial" panose="020B0604020202020204" pitchFamily="34" charset="0"/>
              <a:buChar char="•"/>
            </a:pPr>
            <a:r>
              <a:rPr sz="1600"/>
              <a:t>Integrate public project repositories for inspiration</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085975"/>
          <a:chOff x="914400" y="1028700"/>
          <a:chExt cx="8229600" cy="2085975"/>
        </a:xfrm>
      </p:grpSpPr>
      <p:sp>
        <p:nvSpPr>
          <p:cNvPr id="2" name="Text 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endParaRPr lang="en-US" sz="2800" b="1" u="none" strike="noStrike" cap="none" spc="0">
              <a:solidFill>
                <a:srgbClr val="4C2A13">
                  <a:alpha val="100000"/>
                </a:srgbClr>
              </a:solidFill>
              <a:latin typeface="Calibri" panose="020F0502020204030204"/>
            </a:endParaRPr>
          </a:p>
        </p:txBody>
      </p:sp>
      <p:sp>
        <p:nvSpPr>
          <p:cNvPr id="3" name="Text Box 2"/>
          <p:cNvSpPr txBox="1"/>
          <p:nvPr/>
        </p:nvSpPr>
        <p:spPr>
          <a:xfrm>
            <a:off x="914400" y="1384300"/>
            <a:ext cx="7315200" cy="2629535"/>
          </a:xfrm>
          <a:prstGeom prst="rect">
            <a:avLst/>
          </a:prstGeom>
          <a:noFill/>
        </p:spPr>
        <p:txBody>
          <a:bodyPr vert="horz" lIns="91440" tIns="45720" rIns="91440" bIns="45720" rtlCol="0" anchorCtr="0">
            <a:noAutofit/>
          </a:bodyPr>
          <a:lstStyle/>
          <a:p>
            <a:pPr marL="0" marR="0" lvl="0" indent="0" algn="just" rtl="0" fontAlgn="base">
              <a:lnSpc>
                <a:spcPct val="100000"/>
              </a:lnSpc>
              <a:spcBef>
                <a:spcPts val="0"/>
              </a:spcBef>
              <a:spcAft>
                <a:spcPts val="0"/>
              </a:spcAft>
            </a:pPr>
            <a:r>
              <a:rPr lang="en-US" altLang="en-US" u="none" strike="noStrike" cap="none" spc="0">
                <a:solidFill>
                  <a:srgbClr val="4C2A13">
                    <a:alpha val="100000"/>
                  </a:srgbClr>
                </a:solidFill>
                <a:latin typeface="Calibri" panose="020F0502020204030204"/>
              </a:rPr>
              <a:t>IdeaBot offers an intelligent and dynamic approach to project ideation. Unlike static or generic platforms, it provides a guided, personalized experience that results in relevant and actionable project ideas. By combining the power of conversational AI, structured prompting, and LLM integration, the tool simplifies the brainstorming process for students and developers alike. With future enhancements, IdeaBot can evolve into a comprehensive project planning assistant across domains.</a:t>
            </a:r>
            <a:endParaRPr lang="en-US" altLang="en-US" u="none" strike="noStrike" cap="none" spc="0">
              <a:solidFill>
                <a:srgbClr val="4C2A13">
                  <a:alpha val="100000"/>
                </a:srgbClr>
              </a:solidFill>
              <a:latin typeface="Calibri" panose="020F0502020204030204"/>
            </a:endParaRPr>
          </a:p>
          <a:p>
            <a:pPr marL="0" marR="0" lvl="0" indent="0" algn="l" rtl="0" fontAlgn="base">
              <a:lnSpc>
                <a:spcPct val="100000"/>
              </a:lnSpc>
              <a:spcBef>
                <a:spcPts val="0"/>
              </a:spcBef>
              <a:spcAft>
                <a:spcPts val="0"/>
              </a:spcAft>
            </a:pPr>
            <a:endParaRPr lang="en-US" altLang="en-US" sz="2000" u="none" strike="noStrike" cap="none" spc="0">
              <a:solidFill>
                <a:srgbClr val="4C2A13">
                  <a:alpha val="100000"/>
                </a:srgbClr>
              </a:solidFill>
              <a:latin typeface="Calibri" panose="020F0502020204030204"/>
            </a:endParaRPr>
          </a:p>
          <a:p>
            <a:pPr marL="0" marR="0" lvl="0" indent="0" algn="l" rtl="0" fontAlgn="base">
              <a:lnSpc>
                <a:spcPct val="100000"/>
              </a:lnSpc>
              <a:spcBef>
                <a:spcPts val="0"/>
              </a:spcBef>
              <a:spcAft>
                <a:spcPts val="0"/>
              </a:spcAft>
            </a:pPr>
            <a:endParaRPr lang="en-US" sz="2000" u="none" strike="noStrike" cap="none" spc="0">
              <a:solidFill>
                <a:srgbClr val="4C2A13">
                  <a:alpha val="100000"/>
                </a:srgbClr>
              </a:solidFill>
              <a:latin typeface="Calibri" panose="020F0502020204030204"/>
            </a:endParaRPr>
          </a:p>
        </p:txBody>
      </p:sp>
      <p:sp>
        <p:nvSpPr>
          <p:cNvPr id="4" name="Text Box 3"/>
          <p:cNvSpPr txBox="1"/>
          <p:nvPr/>
        </p:nvSpPr>
        <p:spPr>
          <a:xfrm>
            <a:off x="914400" y="627380"/>
            <a:ext cx="5372735" cy="581660"/>
          </a:xfrm>
          <a:prstGeom prst="rect">
            <a:avLst/>
          </a:prstGeom>
          <a:noFill/>
        </p:spPr>
        <p:txBody>
          <a:bodyPr wrap="square" rtlCol="0" anchor="t">
            <a:noAutofit/>
          </a:bodyPr>
          <a:p>
            <a:pPr marL="0" marR="0" lvl="0" indent="0" algn="l" rtl="0" fontAlgn="t">
              <a:lnSpc>
                <a:spcPct val="100000"/>
              </a:lnSpc>
              <a:spcBef>
                <a:spcPts val="0"/>
              </a:spcBef>
              <a:spcAft>
                <a:spcPts val="0"/>
              </a:spcAft>
            </a:pPr>
            <a:r>
              <a:rPr lang="en-IN" altLang="en-US" sz="4000" b="1">
                <a:solidFill>
                  <a:srgbClr val="4C2A13">
                    <a:alpha val="100000"/>
                  </a:srgbClr>
                </a:solidFill>
                <a:latin typeface="Calibri" panose="020F0502020204030204"/>
                <a:sym typeface="+mn-ea"/>
              </a:rPr>
              <a:t>Conclusion</a:t>
            </a:r>
            <a:endParaRPr lang="en-IN" altLang="en-US" sz="4000" b="1">
              <a:solidFill>
                <a:srgbClr val="4C2A13">
                  <a:alpha val="100000"/>
                </a:srgbClr>
              </a:solidFill>
              <a:latin typeface="Calibri" panose="020F0502020204030204"/>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1828800" y="1028700"/>
          <a:ext cx="7315200" cy="3581400"/>
          <a:chOff x="1828800" y="1028700"/>
          <a:chExt cx="7315200" cy="3581400"/>
        </a:xfrm>
      </p:grpSpPr>
      <p:sp>
        <p:nvSpPr>
          <p:cNvPr id="2" name="Text Box 1"/>
          <p:cNvSpPr txBox="1"/>
          <p:nvPr/>
        </p:nvSpPr>
        <p:spPr>
          <a:xfrm>
            <a:off x="1908175" y="2211705"/>
            <a:ext cx="5486400" cy="857250"/>
          </a:xfrm>
          <a:prstGeom prst="rect">
            <a:avLst/>
          </a:prstGeom>
          <a:noFill/>
        </p:spPr>
        <p:txBody>
          <a:bodyPr vert="horz" lIns="91440" tIns="45720" rIns="91440" bIns="45720" rtlCol="0" anchor="t" anchorCtr="0">
            <a:spAutoFit/>
          </a:bodyPr>
          <a:lstStyle/>
          <a:p>
            <a:pPr marL="0" marR="0" lvl="0" indent="0" algn="ctr" rtl="0" fontAlgn="t">
              <a:lnSpc>
                <a:spcPct val="100000"/>
              </a:lnSpc>
              <a:spcBef>
                <a:spcPts val="0"/>
              </a:spcBef>
              <a:spcAft>
                <a:spcPts val="0"/>
              </a:spcAft>
            </a:pPr>
            <a:r>
              <a:rPr lang="en-US" sz="6000" b="1" u="none" strike="noStrike" cap="none" spc="0">
                <a:solidFill>
                  <a:srgbClr val="4C2A13">
                    <a:alpha val="100000"/>
                  </a:srgbClr>
                </a:solidFill>
                <a:latin typeface="Calibri" panose="020F0502020204030204"/>
              </a:rPr>
              <a:t>Thank you!</a:t>
            </a:r>
            <a:endParaRPr lang="en-US" sz="6000" b="1" u="none" strike="noStrike" cap="none" spc="0">
              <a:solidFill>
                <a:srgbClr val="4C2A13">
                  <a:alpha val="100000"/>
                </a:srgbClr>
              </a:solidFill>
              <a:latin typeface="Calibri" panose="020F0502020204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43305" y="627380"/>
            <a:ext cx="4610100" cy="588010"/>
          </a:xfrm>
          <a:prstGeom prst="rect">
            <a:avLst/>
          </a:prstGeom>
          <a:noFill/>
        </p:spPr>
        <p:txBody>
          <a:bodyPr wrap="square" rtlCol="0">
            <a:noAutofit/>
          </a:bodyPr>
          <a:p>
            <a:r>
              <a:rPr lang="en-IN" altLang="en-US" sz="4000" b="1"/>
              <a:t>Problem Statement</a:t>
            </a:r>
            <a:endParaRPr lang="en-IN" altLang="en-US" sz="4000" b="1"/>
          </a:p>
        </p:txBody>
      </p:sp>
      <p:sp>
        <p:nvSpPr>
          <p:cNvPr id="3" name="Text Box 2"/>
          <p:cNvSpPr txBox="1"/>
          <p:nvPr/>
        </p:nvSpPr>
        <p:spPr>
          <a:xfrm>
            <a:off x="1043940" y="1442085"/>
            <a:ext cx="6935470" cy="2955290"/>
          </a:xfrm>
          <a:prstGeom prst="rect">
            <a:avLst/>
          </a:prstGeom>
          <a:noFill/>
        </p:spPr>
        <p:txBody>
          <a:bodyPr wrap="square" rtlCol="0" anchor="t">
            <a:noAutofit/>
          </a:bodyPr>
          <a:p>
            <a:pPr marR="0" lvl="0" indent="0" algn="l" rtl="0" fontAlgn="t">
              <a:lnSpc>
                <a:spcPct val="120000"/>
              </a:lnSpc>
              <a:spcBef>
                <a:spcPts val="0"/>
              </a:spcBef>
              <a:spcAft>
                <a:spcPts val="0"/>
              </a:spcAft>
              <a:buFont typeface="Arial" panose="020B0604020202020204" pitchFamily="34" charset="0"/>
              <a:buChar char="•"/>
            </a:pPr>
            <a:r>
              <a:rPr lang="en-US" altLang="en-US" sz="1500" b="1">
                <a:solidFill>
                  <a:srgbClr val="4C2A13">
                    <a:alpha val="100000"/>
                  </a:srgbClr>
                </a:solidFill>
                <a:latin typeface="Calibri" panose="020F0502020204030204"/>
                <a:sym typeface="+mn-ea"/>
              </a:rPr>
              <a:t>Students and early developers often struggle to come up with innovative and feasible project ideas aligned with their interests, skills, and time constraints. Traditional brainstorming methods are time-consuming, non-personalized, and heavily reliant on peer or mentor input. </a:t>
            </a:r>
            <a:endParaRPr lang="en-US" altLang="en-US" sz="1500" b="1">
              <a:solidFill>
                <a:srgbClr val="4C2A13">
                  <a:alpha val="100000"/>
                </a:srgbClr>
              </a:solidFill>
              <a:latin typeface="Calibri" panose="020F0502020204030204"/>
              <a:sym typeface="+mn-ea"/>
            </a:endParaRPr>
          </a:p>
          <a:p>
            <a:pPr marR="0" lvl="0" indent="0" algn="l" rtl="0" fontAlgn="t">
              <a:lnSpc>
                <a:spcPct val="120000"/>
              </a:lnSpc>
              <a:spcBef>
                <a:spcPts val="0"/>
              </a:spcBef>
              <a:spcAft>
                <a:spcPts val="0"/>
              </a:spcAft>
              <a:buFont typeface="Arial" panose="020B0604020202020204" pitchFamily="34" charset="0"/>
              <a:buChar char="•"/>
            </a:pPr>
            <a:r>
              <a:rPr lang="en-US" altLang="en-US" sz="1500" b="1">
                <a:solidFill>
                  <a:srgbClr val="4C2A13">
                    <a:alpha val="100000"/>
                  </a:srgbClr>
                </a:solidFill>
                <a:latin typeface="Calibri" panose="020F0502020204030204"/>
                <a:sym typeface="+mn-ea"/>
              </a:rPr>
              <a:t>Moreover, generic project suggestion websites lack interactive, adaptive intelligence and fail to guide users step-by-step. There is a clear need for an intelligent assistant that can actively converse with the user, collect their preferences, and dynamically generate personalized, high-quality project ideas.</a:t>
            </a:r>
            <a:endParaRPr lang="en-US" altLang="en-US" sz="1500" b="1">
              <a:solidFill>
                <a:srgbClr val="4C2A13">
                  <a:alpha val="100000"/>
                </a:srgbClr>
              </a:solidFill>
              <a:latin typeface="Calibri" panose="020F0502020204030204"/>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43305" y="627380"/>
            <a:ext cx="4610100" cy="588010"/>
          </a:xfrm>
          <a:prstGeom prst="rect">
            <a:avLst/>
          </a:prstGeom>
          <a:noFill/>
        </p:spPr>
        <p:txBody>
          <a:bodyPr wrap="square" rtlCol="0">
            <a:noAutofit/>
          </a:bodyPr>
          <a:p>
            <a:r>
              <a:rPr lang="en-IN" altLang="en-US" sz="4000" b="1"/>
              <a:t>Abstract</a:t>
            </a:r>
            <a:endParaRPr lang="en-IN" altLang="en-US" sz="4000" b="1"/>
          </a:p>
        </p:txBody>
      </p:sp>
      <p:sp>
        <p:nvSpPr>
          <p:cNvPr id="3" name="Text Box 2"/>
          <p:cNvSpPr txBox="1"/>
          <p:nvPr/>
        </p:nvSpPr>
        <p:spPr>
          <a:xfrm>
            <a:off x="1043940" y="1442085"/>
            <a:ext cx="6935470" cy="3157220"/>
          </a:xfrm>
          <a:prstGeom prst="rect">
            <a:avLst/>
          </a:prstGeom>
          <a:noFill/>
        </p:spPr>
        <p:txBody>
          <a:bodyPr wrap="square" rtlCol="0" anchor="t">
            <a:noAutofit/>
          </a:bodyPr>
          <a:p>
            <a:pPr marR="0" lvl="0" indent="0" algn="l" rtl="0" fontAlgn="t">
              <a:lnSpc>
                <a:spcPct val="120000"/>
              </a:lnSpc>
              <a:spcBef>
                <a:spcPts val="0"/>
              </a:spcBef>
              <a:spcAft>
                <a:spcPts val="0"/>
              </a:spcAft>
              <a:buFont typeface="Arial" panose="020B0604020202020204" pitchFamily="34" charset="0"/>
              <a:buChar char="•"/>
            </a:pPr>
            <a:r>
              <a:rPr lang="en-US" altLang="en-US" sz="1500" b="1">
                <a:solidFill>
                  <a:srgbClr val="4C2A13">
                    <a:alpha val="100000"/>
                  </a:srgbClr>
                </a:solidFill>
                <a:latin typeface="Calibri" panose="020F0502020204030204"/>
                <a:sym typeface="+mn-ea"/>
              </a:rPr>
              <a:t>This project proposes IdeaBot – an AI-powered chatbot that interacts with users, understands their interests and constraints, and recommends personalized project ideas in real-time. </a:t>
            </a:r>
            <a:endParaRPr lang="en-US" altLang="en-US" sz="1500" b="1">
              <a:solidFill>
                <a:srgbClr val="4C2A13">
                  <a:alpha val="100000"/>
                </a:srgbClr>
              </a:solidFill>
              <a:latin typeface="Calibri" panose="020F0502020204030204"/>
              <a:sym typeface="+mn-ea"/>
            </a:endParaRPr>
          </a:p>
          <a:p>
            <a:pPr marR="0" lvl="0" indent="0" algn="l" rtl="0" fontAlgn="t">
              <a:lnSpc>
                <a:spcPct val="120000"/>
              </a:lnSpc>
              <a:spcBef>
                <a:spcPts val="0"/>
              </a:spcBef>
              <a:spcAft>
                <a:spcPts val="0"/>
              </a:spcAft>
              <a:buFont typeface="Arial" panose="020B0604020202020204" pitchFamily="34" charset="0"/>
              <a:buChar char="•"/>
            </a:pPr>
            <a:r>
              <a:rPr lang="en-US" altLang="en-US" sz="1500" b="1">
                <a:solidFill>
                  <a:srgbClr val="4C2A13">
                    <a:alpha val="100000"/>
                  </a:srgbClr>
                </a:solidFill>
                <a:latin typeface="Calibri" panose="020F0502020204030204"/>
                <a:sym typeface="+mn-ea"/>
              </a:rPr>
              <a:t>It uses Natural Language Processing (NLP) to converse with the user, gather input such as domain preferences, technologies known, time availability, and collaboration style, and then forwards the structured prompt to a local LLM (like LLaMA or Mistral) for idea generation. </a:t>
            </a:r>
            <a:endParaRPr lang="en-US" altLang="en-US" sz="1500" b="1">
              <a:solidFill>
                <a:srgbClr val="4C2A13">
                  <a:alpha val="100000"/>
                </a:srgbClr>
              </a:solidFill>
              <a:latin typeface="Calibri" panose="020F0502020204030204"/>
              <a:sym typeface="+mn-ea"/>
            </a:endParaRPr>
          </a:p>
          <a:p>
            <a:pPr marR="0" lvl="0" indent="0" algn="l" rtl="0" fontAlgn="t">
              <a:lnSpc>
                <a:spcPct val="120000"/>
              </a:lnSpc>
              <a:spcBef>
                <a:spcPts val="0"/>
              </a:spcBef>
              <a:spcAft>
                <a:spcPts val="0"/>
              </a:spcAft>
              <a:buFont typeface="Arial" panose="020B0604020202020204" pitchFamily="34" charset="0"/>
              <a:buChar char="•"/>
            </a:pPr>
            <a:r>
              <a:rPr lang="en-US" altLang="en-US" sz="1500" b="1">
                <a:solidFill>
                  <a:srgbClr val="4C2A13">
                    <a:alpha val="100000"/>
                  </a:srgbClr>
                </a:solidFill>
                <a:latin typeface="Calibri" panose="020F0502020204030204"/>
                <a:sym typeface="+mn-ea"/>
              </a:rPr>
              <a:t>The backend uses Python Flask to manage chat history and responses, while the frontend provides an interactive UI built with HTML, CSS, and JavaScript. The system aims to reduce ideation time, promote innovation, and assist students in selecting relevant and achievable project goals.</a:t>
            </a:r>
            <a:endParaRPr lang="en-US" altLang="en-US" sz="1500" b="1">
              <a:solidFill>
                <a:srgbClr val="4C2A13">
                  <a:alpha val="100000"/>
                </a:srgbClr>
              </a:solidFill>
              <a:latin typeface="Calibri" panose="020F0502020204030204"/>
              <a:sym typeface="+mn-ea"/>
            </a:endParaRPr>
          </a:p>
          <a:p>
            <a:pPr marR="0" lvl="0" indent="0" algn="l" rtl="0" fontAlgn="t">
              <a:lnSpc>
                <a:spcPct val="120000"/>
              </a:lnSpc>
              <a:spcBef>
                <a:spcPts val="0"/>
              </a:spcBef>
              <a:spcAft>
                <a:spcPts val="0"/>
              </a:spcAft>
              <a:buFont typeface="Arial" panose="020B0604020202020204" pitchFamily="34" charset="0"/>
              <a:buChar char="•"/>
            </a:pPr>
            <a:endParaRPr lang="en-US" altLang="en-US" sz="1500" b="1">
              <a:solidFill>
                <a:srgbClr val="4C2A13">
                  <a:alpha val="100000"/>
                </a:srgbClr>
              </a:solidFill>
              <a:latin typeface="Calibri" panose="020F0502020204030204"/>
              <a:sym typeface="+mn-ea"/>
            </a:endParaRPr>
          </a:p>
          <a:p>
            <a:pPr marR="0" lvl="0" indent="0" algn="l" rtl="0" fontAlgn="t">
              <a:lnSpc>
                <a:spcPct val="120000"/>
              </a:lnSpc>
              <a:spcBef>
                <a:spcPts val="0"/>
              </a:spcBef>
              <a:spcAft>
                <a:spcPts val="0"/>
              </a:spcAft>
              <a:buFont typeface="Arial" panose="020B0604020202020204" pitchFamily="34" charset="0"/>
              <a:buChar char="•"/>
            </a:pPr>
            <a:endParaRPr lang="en-US" altLang="en-US" sz="1500" b="1">
              <a:solidFill>
                <a:srgbClr val="4C2A13">
                  <a:alpha val="100000"/>
                </a:srgbClr>
              </a:solidFill>
              <a:latin typeface="Calibri" panose="020F0502020204030204"/>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4676775"/>
          <a:chOff x="914400" y="1028700"/>
          <a:chExt cx="8229600" cy="4676775"/>
        </a:xfrm>
      </p:grpSpPr>
      <p:sp>
        <p:nvSpPr>
          <p:cNvPr id="2" name="Text Box 1"/>
          <p:cNvSpPr txBox="1"/>
          <p:nvPr/>
        </p:nvSpPr>
        <p:spPr>
          <a:xfrm>
            <a:off x="1115695" y="267335"/>
            <a:ext cx="5486400" cy="706755"/>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IN" altLang="en-US" sz="4000" b="1" u="none" strike="noStrike" cap="none" spc="0">
                <a:solidFill>
                  <a:srgbClr val="4C2A13">
                    <a:alpha val="100000"/>
                  </a:srgbClr>
                </a:solidFill>
                <a:latin typeface="Calibri" panose="020F0502020204030204"/>
              </a:rPr>
              <a:t>Existing System</a:t>
            </a:r>
            <a:endParaRPr lang="en-IN" altLang="en-US" sz="4000" b="1" u="none" strike="noStrike" cap="none" spc="0">
              <a:solidFill>
                <a:srgbClr val="4C2A13">
                  <a:alpha val="100000"/>
                </a:srgbClr>
              </a:solidFill>
              <a:latin typeface="Calibri" panose="020F0502020204030204"/>
            </a:endParaRPr>
          </a:p>
        </p:txBody>
      </p:sp>
      <p:sp>
        <p:nvSpPr>
          <p:cNvPr id="3" name="Text Box 2"/>
          <p:cNvSpPr txBox="1"/>
          <p:nvPr/>
        </p:nvSpPr>
        <p:spPr>
          <a:xfrm>
            <a:off x="914400" y="987425"/>
            <a:ext cx="7315200" cy="3874135"/>
          </a:xfrm>
          <a:prstGeom prst="rect">
            <a:avLst/>
          </a:prstGeom>
          <a:noFill/>
        </p:spPr>
        <p:txBody>
          <a:bodyPr vert="horz" lIns="91440" tIns="45720" rIns="91440" bIns="45720" rtlCol="0" anchor="t" anchorCtr="0">
            <a:noAutofit/>
          </a:bodyPr>
          <a:lstStyle/>
          <a:p>
            <a:pPr marL="285750" marR="0" lvl="0" indent="-285750" algn="l" rtl="0" fontAlgn="t">
              <a:lnSpc>
                <a:spcPct val="120000"/>
              </a:lnSpc>
              <a:spcBef>
                <a:spcPts val="0"/>
              </a:spcBef>
              <a:spcAft>
                <a:spcPts val="0"/>
              </a:spcAft>
              <a:buFont typeface="Arial" panose="020B0604020202020204" pitchFamily="34" charset="0"/>
              <a:buChar char="•"/>
            </a:pPr>
            <a:r>
              <a:rPr lang="en-US" altLang="en-US" b="1" u="none" strike="noStrike" cap="none" spc="0">
                <a:solidFill>
                  <a:srgbClr val="4C2A13">
                    <a:alpha val="100000"/>
                  </a:srgbClr>
                </a:solidFill>
                <a:latin typeface="Calibri" panose="020F0502020204030204"/>
              </a:rPr>
              <a:t>Static Web Lists: Users browse through predefined project idea lists, which lack personalization or adaptation to user needs.</a:t>
            </a:r>
            <a:endParaRPr lang="en-US" altLang="en-US" b="1" u="none" strike="noStrike" cap="none" spc="0">
              <a:solidFill>
                <a:srgbClr val="4C2A13">
                  <a:alpha val="100000"/>
                </a:srgbClr>
              </a:solidFill>
              <a:latin typeface="Calibri" panose="020F0502020204030204"/>
            </a:endParaRPr>
          </a:p>
          <a:p>
            <a:pPr marL="285750" marR="0" lvl="0" indent="-285750" algn="l" rtl="0" fontAlgn="t">
              <a:lnSpc>
                <a:spcPct val="120000"/>
              </a:lnSpc>
              <a:spcBef>
                <a:spcPts val="0"/>
              </a:spcBef>
              <a:spcAft>
                <a:spcPts val="0"/>
              </a:spcAft>
              <a:buFont typeface="Arial" panose="020B0604020202020204" pitchFamily="34" charset="0"/>
              <a:buChar char="•"/>
            </a:pPr>
            <a:endParaRPr lang="en-US" altLang="en-US" b="1" u="none" strike="noStrike" cap="none" spc="0">
              <a:solidFill>
                <a:srgbClr val="4C2A13">
                  <a:alpha val="100000"/>
                </a:srgbClr>
              </a:solidFill>
              <a:latin typeface="Calibri" panose="020F0502020204030204"/>
            </a:endParaRPr>
          </a:p>
          <a:p>
            <a:pPr marL="285750" marR="0" lvl="0" indent="-285750" algn="l" rtl="0" fontAlgn="t">
              <a:lnSpc>
                <a:spcPct val="120000"/>
              </a:lnSpc>
              <a:spcBef>
                <a:spcPts val="0"/>
              </a:spcBef>
              <a:spcAft>
                <a:spcPts val="0"/>
              </a:spcAft>
              <a:buFont typeface="Arial" panose="020B0604020202020204" pitchFamily="34" charset="0"/>
              <a:buChar char="•"/>
            </a:pPr>
            <a:r>
              <a:rPr lang="en-US" altLang="en-US" b="1" u="none" strike="noStrike" cap="none" spc="0">
                <a:solidFill>
                  <a:srgbClr val="4C2A13">
                    <a:alpha val="100000"/>
                  </a:srgbClr>
                </a:solidFill>
                <a:latin typeface="Calibri" panose="020F0502020204030204"/>
              </a:rPr>
              <a:t>YouTube and Blogs: Often present either too generic or overly complex ideas with no real guidance.</a:t>
            </a:r>
            <a:endParaRPr lang="en-US" altLang="en-US" b="1" u="none" strike="noStrike" cap="none" spc="0">
              <a:solidFill>
                <a:srgbClr val="4C2A13">
                  <a:alpha val="100000"/>
                </a:srgbClr>
              </a:solidFill>
              <a:latin typeface="Calibri" panose="020F0502020204030204"/>
            </a:endParaRPr>
          </a:p>
          <a:p>
            <a:pPr marL="285750" marR="0" lvl="0" indent="-285750" algn="l" rtl="0" fontAlgn="t">
              <a:lnSpc>
                <a:spcPct val="120000"/>
              </a:lnSpc>
              <a:spcBef>
                <a:spcPts val="0"/>
              </a:spcBef>
              <a:spcAft>
                <a:spcPts val="0"/>
              </a:spcAft>
              <a:buFont typeface="Arial" panose="020B0604020202020204" pitchFamily="34" charset="0"/>
              <a:buChar char="•"/>
            </a:pPr>
            <a:endParaRPr lang="en-US" altLang="en-US" b="1" u="none" strike="noStrike" cap="none" spc="0">
              <a:solidFill>
                <a:srgbClr val="4C2A13">
                  <a:alpha val="100000"/>
                </a:srgbClr>
              </a:solidFill>
              <a:latin typeface="Calibri" panose="020F0502020204030204"/>
            </a:endParaRPr>
          </a:p>
          <a:p>
            <a:pPr marL="285750" marR="0" lvl="0" indent="-285750" algn="l" rtl="0" fontAlgn="t">
              <a:lnSpc>
                <a:spcPct val="120000"/>
              </a:lnSpc>
              <a:spcBef>
                <a:spcPts val="0"/>
              </a:spcBef>
              <a:spcAft>
                <a:spcPts val="0"/>
              </a:spcAft>
              <a:buFont typeface="Arial" panose="020B0604020202020204" pitchFamily="34" charset="0"/>
              <a:buChar char="•"/>
            </a:pPr>
            <a:r>
              <a:rPr lang="en-US" altLang="en-US" b="1" u="none" strike="noStrike" cap="none" spc="0">
                <a:solidFill>
                  <a:srgbClr val="4C2A13">
                    <a:alpha val="100000"/>
                  </a:srgbClr>
                </a:solidFill>
                <a:latin typeface="Calibri" panose="020F0502020204030204"/>
              </a:rPr>
              <a:t>Peer Brainstorming: Time-consuming and limited by the knowledge and creativity of the group.</a:t>
            </a:r>
            <a:endParaRPr lang="en-US" altLang="en-US" b="1" u="none" strike="noStrike" cap="none" spc="0">
              <a:solidFill>
                <a:srgbClr val="4C2A13">
                  <a:alpha val="100000"/>
                </a:srgbClr>
              </a:solidFill>
              <a:latin typeface="Calibri" panose="020F0502020204030204"/>
            </a:endParaRPr>
          </a:p>
          <a:p>
            <a:pPr marL="285750" marR="0" lvl="0" indent="-285750" algn="l" rtl="0" fontAlgn="t">
              <a:lnSpc>
                <a:spcPct val="120000"/>
              </a:lnSpc>
              <a:spcBef>
                <a:spcPts val="0"/>
              </a:spcBef>
              <a:spcAft>
                <a:spcPts val="0"/>
              </a:spcAft>
              <a:buFont typeface="Arial" panose="020B0604020202020204" pitchFamily="34" charset="0"/>
              <a:buChar char="•"/>
            </a:pPr>
            <a:endParaRPr lang="en-US" altLang="en-US" b="1" u="none" strike="noStrike" cap="none" spc="0">
              <a:solidFill>
                <a:srgbClr val="4C2A13">
                  <a:alpha val="100000"/>
                </a:srgbClr>
              </a:solidFill>
              <a:latin typeface="Calibri" panose="020F0502020204030204"/>
            </a:endParaRPr>
          </a:p>
          <a:p>
            <a:pPr marL="285750" marR="0" lvl="0" indent="-285750" algn="l" rtl="0" fontAlgn="t">
              <a:lnSpc>
                <a:spcPct val="120000"/>
              </a:lnSpc>
              <a:spcBef>
                <a:spcPts val="0"/>
              </a:spcBef>
              <a:spcAft>
                <a:spcPts val="0"/>
              </a:spcAft>
              <a:buFont typeface="Arial" panose="020B0604020202020204" pitchFamily="34" charset="0"/>
              <a:buChar char="•"/>
            </a:pPr>
            <a:r>
              <a:rPr lang="en-US" altLang="en-US" b="1" u="none" strike="noStrike" cap="none" spc="0">
                <a:solidFill>
                  <a:srgbClr val="4C2A13">
                    <a:alpha val="100000"/>
                  </a:srgbClr>
                </a:solidFill>
                <a:latin typeface="Calibri" panose="020F0502020204030204"/>
              </a:rPr>
              <a:t>AI Tools (e.g., ChatGPT) without structured prompting: These provide random results unless expertly queried.</a:t>
            </a:r>
            <a:endParaRPr lang="en-US" altLang="en-US" b="1" u="none" strike="noStrike" cap="none" spc="0">
              <a:solidFill>
                <a:srgbClr val="4C2A13">
                  <a:alpha val="100000"/>
                </a:srgbClr>
              </a:solidFill>
              <a:latin typeface="Calibri" panose="020F0502020204030204"/>
            </a:endParaRPr>
          </a:p>
          <a:p>
            <a:pPr marL="285750" marR="0" lvl="0" indent="-285750" algn="l" rtl="0" fontAlgn="t">
              <a:lnSpc>
                <a:spcPct val="120000"/>
              </a:lnSpc>
              <a:spcBef>
                <a:spcPts val="0"/>
              </a:spcBef>
              <a:spcAft>
                <a:spcPts val="0"/>
              </a:spcAft>
              <a:buFont typeface="Arial" panose="020B0604020202020204" pitchFamily="34" charset="0"/>
              <a:buChar char="•"/>
            </a:pPr>
            <a:endParaRPr lang="en-US" altLang="en-US" b="1" u="none" strike="noStrike" cap="none" spc="0">
              <a:solidFill>
                <a:srgbClr val="4C2A13">
                  <a:alpha val="100000"/>
                </a:srgbClr>
              </a:solidFill>
              <a:latin typeface="Calibri" panose="020F0502020204030204"/>
            </a:endParaRPr>
          </a:p>
          <a:p>
            <a:pPr marL="285750" marR="0" lvl="0" indent="-285750" algn="l" rtl="0" fontAlgn="t">
              <a:lnSpc>
                <a:spcPct val="120000"/>
              </a:lnSpc>
              <a:spcBef>
                <a:spcPts val="0"/>
              </a:spcBef>
              <a:spcAft>
                <a:spcPts val="0"/>
              </a:spcAft>
              <a:buFont typeface="Arial" panose="020B0604020202020204" pitchFamily="34" charset="0"/>
              <a:buChar char="•"/>
            </a:pPr>
            <a:endParaRPr lang="en-US" altLang="en-US" b="1" u="none" strike="noStrike" cap="none" spc="0">
              <a:solidFill>
                <a:srgbClr val="4C2A13">
                  <a:alpha val="100000"/>
                </a:srgbClr>
              </a:solidFill>
              <a:latin typeface="Calibri" panose="020F05020202040302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7029450"/>
          <a:chOff x="914400" y="1028700"/>
          <a:chExt cx="8229600" cy="7029450"/>
        </a:xfrm>
      </p:grpSpPr>
      <p:sp>
        <p:nvSpPr>
          <p:cNvPr id="2" name="Text Box 1"/>
          <p:cNvSpPr txBox="1"/>
          <p:nvPr/>
        </p:nvSpPr>
        <p:spPr>
          <a:xfrm>
            <a:off x="899795" y="627380"/>
            <a:ext cx="7315200" cy="52197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IN" altLang="en-US" sz="2800" b="1" u="none" strike="noStrike" cap="none" spc="0">
                <a:solidFill>
                  <a:srgbClr val="4C2A13">
                    <a:alpha val="100000"/>
                  </a:srgbClr>
                </a:solidFill>
                <a:latin typeface="Calibri" panose="020F0502020204030204"/>
              </a:rPr>
              <a:t>Limitations</a:t>
            </a:r>
            <a:endParaRPr lang="en-IN" altLang="en-US" sz="2800" b="1" u="none" strike="noStrike" cap="none" spc="0">
              <a:solidFill>
                <a:srgbClr val="4C2A13">
                  <a:alpha val="100000"/>
                </a:srgbClr>
              </a:solidFill>
              <a:latin typeface="Calibri" panose="020F0502020204030204"/>
            </a:endParaRPr>
          </a:p>
        </p:txBody>
      </p:sp>
      <p:sp>
        <p:nvSpPr>
          <p:cNvPr id="3" name="Text Box 2"/>
          <p:cNvSpPr txBox="1"/>
          <p:nvPr/>
        </p:nvSpPr>
        <p:spPr>
          <a:xfrm>
            <a:off x="899795" y="1203325"/>
            <a:ext cx="7315200" cy="3642995"/>
          </a:xfrm>
          <a:prstGeom prst="rect">
            <a:avLst/>
          </a:prstGeom>
          <a:noFill/>
        </p:spPr>
        <p:txBody>
          <a:bodyPr vert="horz" lIns="91440" tIns="45720" rIns="91440" bIns="45720" rtlCol="0" anchorCtr="0">
            <a:noAutofit/>
          </a:bodyPr>
          <a:lstStyle/>
          <a:p>
            <a:pPr marL="342900" marR="0" lvl="0" indent="-342900" algn="l" rtl="0" fontAlgn="base">
              <a:lnSpc>
                <a:spcPct val="120000"/>
              </a:lnSpc>
              <a:spcBef>
                <a:spcPts val="0"/>
              </a:spcBef>
              <a:spcAft>
                <a:spcPts val="0"/>
              </a:spcAft>
              <a:buClr>
                <a:srgbClr val="4C2A13">
                  <a:alpha val="100000"/>
                </a:srgbClr>
              </a:buClr>
              <a:buFont typeface="Arial" panose="020B0604020202020204" pitchFamily="34" charset="0"/>
              <a:buChar char="•"/>
            </a:pPr>
            <a:r>
              <a:rPr lang="en-US" altLang="en-US" b="1" u="none" strike="noStrike" cap="none" spc="0">
                <a:solidFill>
                  <a:srgbClr val="4C2A13">
                    <a:alpha val="100000"/>
                  </a:srgbClr>
                </a:solidFill>
                <a:latin typeface="Calibri" panose="020F0502020204030204"/>
              </a:rPr>
              <a:t>No Structured Question Flow:</a:t>
            </a:r>
            <a:r>
              <a:rPr lang="en-IN" altLang="en-US" b="1" u="none" strike="noStrike" cap="none" spc="0">
                <a:solidFill>
                  <a:srgbClr val="4C2A13">
                    <a:alpha val="100000"/>
                  </a:srgbClr>
                </a:solidFill>
                <a:latin typeface="Calibri" panose="020F0502020204030204"/>
              </a:rPr>
              <a:t> </a:t>
            </a:r>
            <a:r>
              <a:rPr lang="en-US" altLang="en-US" b="1" u="none" strike="noStrike" cap="none" spc="0">
                <a:solidFill>
                  <a:srgbClr val="4C2A13">
                    <a:alpha val="100000"/>
                  </a:srgbClr>
                </a:solidFill>
                <a:latin typeface="Calibri" panose="020F0502020204030204"/>
              </a:rPr>
              <a:t>Traditional tools don't guide users step-by-step, often resulting in vague or incomplete input.</a:t>
            </a:r>
            <a:endParaRPr lang="en-US" altLang="en-US" b="1" u="none" strike="noStrike" cap="none" spc="0">
              <a:solidFill>
                <a:srgbClr val="4C2A13">
                  <a:alpha val="100000"/>
                </a:srgbClr>
              </a:solidFill>
              <a:latin typeface="Calibri" panose="020F0502020204030204"/>
            </a:endParaRPr>
          </a:p>
          <a:p>
            <a:pPr marL="342900" marR="0" lvl="0" indent="-342900" algn="l" rtl="0" fontAlgn="base">
              <a:lnSpc>
                <a:spcPct val="120000"/>
              </a:lnSpc>
              <a:spcBef>
                <a:spcPts val="0"/>
              </a:spcBef>
              <a:spcAft>
                <a:spcPts val="0"/>
              </a:spcAft>
              <a:buClr>
                <a:srgbClr val="4C2A13">
                  <a:alpha val="100000"/>
                </a:srgbClr>
              </a:buClr>
              <a:buFont typeface="Arial" panose="020B0604020202020204" pitchFamily="34" charset="0"/>
              <a:buChar char="•"/>
            </a:pPr>
            <a:r>
              <a:rPr lang="en-US" altLang="en-US" b="1" u="none" strike="noStrike" cap="none" spc="0">
                <a:solidFill>
                  <a:srgbClr val="4C2A13">
                    <a:alpha val="100000"/>
                  </a:srgbClr>
                </a:solidFill>
                <a:latin typeface="Calibri" panose="020F0502020204030204"/>
              </a:rPr>
              <a:t>Lack of Personalization:</a:t>
            </a:r>
            <a:r>
              <a:rPr lang="en-IN" altLang="en-US" b="1" u="none" strike="noStrike" cap="none" spc="0">
                <a:solidFill>
                  <a:srgbClr val="4C2A13">
                    <a:alpha val="100000"/>
                  </a:srgbClr>
                </a:solidFill>
                <a:latin typeface="Calibri" panose="020F0502020204030204"/>
              </a:rPr>
              <a:t> </a:t>
            </a:r>
            <a:r>
              <a:rPr lang="en-US" altLang="en-US" b="1" u="none" strike="noStrike" cap="none" spc="0">
                <a:solidFill>
                  <a:srgbClr val="4C2A13">
                    <a:alpha val="100000"/>
                  </a:srgbClr>
                </a:solidFill>
                <a:latin typeface="Calibri" panose="020F0502020204030204"/>
              </a:rPr>
              <a:t>Suggested ideas are generic and not tailored to the user’s skills, interests, or constraints.</a:t>
            </a:r>
            <a:endParaRPr lang="en-US" altLang="en-US" b="1" u="none" strike="noStrike" cap="none" spc="0">
              <a:solidFill>
                <a:srgbClr val="4C2A13">
                  <a:alpha val="100000"/>
                </a:srgbClr>
              </a:solidFill>
              <a:latin typeface="Calibri" panose="020F0502020204030204"/>
            </a:endParaRPr>
          </a:p>
          <a:p>
            <a:pPr marL="342900" marR="0" lvl="0" indent="-342900" algn="l" rtl="0" fontAlgn="base">
              <a:lnSpc>
                <a:spcPct val="120000"/>
              </a:lnSpc>
              <a:spcBef>
                <a:spcPts val="0"/>
              </a:spcBef>
              <a:spcAft>
                <a:spcPts val="0"/>
              </a:spcAft>
              <a:buClr>
                <a:srgbClr val="4C2A13">
                  <a:alpha val="100000"/>
                </a:srgbClr>
              </a:buClr>
              <a:buFont typeface="Arial" panose="020B0604020202020204" pitchFamily="34" charset="0"/>
              <a:buChar char="•"/>
            </a:pPr>
            <a:r>
              <a:rPr lang="en-US" altLang="en-US" b="1" u="none" strike="noStrike" cap="none" spc="0">
                <a:solidFill>
                  <a:srgbClr val="4C2A13">
                    <a:alpha val="100000"/>
                  </a:srgbClr>
                </a:solidFill>
                <a:latin typeface="Calibri" panose="020F0502020204030204"/>
              </a:rPr>
              <a:t>No Relevance Justification:</a:t>
            </a:r>
            <a:r>
              <a:rPr lang="en-IN" altLang="en-US" b="1" u="none" strike="noStrike" cap="none" spc="0">
                <a:solidFill>
                  <a:srgbClr val="4C2A13">
                    <a:alpha val="100000"/>
                  </a:srgbClr>
                </a:solidFill>
                <a:latin typeface="Calibri" panose="020F0502020204030204"/>
              </a:rPr>
              <a:t> </a:t>
            </a:r>
            <a:r>
              <a:rPr lang="en-US" altLang="en-US" b="1" u="none" strike="noStrike" cap="none" spc="0">
                <a:solidFill>
                  <a:srgbClr val="4C2A13">
                    <a:alpha val="100000"/>
                  </a:srgbClr>
                </a:solidFill>
                <a:latin typeface="Calibri" panose="020F0502020204030204"/>
              </a:rPr>
              <a:t>Existing systems don’t explain why a particular idea suits the user's background or goals.</a:t>
            </a:r>
            <a:endParaRPr lang="en-US" altLang="en-US" b="1" u="none" strike="noStrike" cap="none" spc="0">
              <a:solidFill>
                <a:srgbClr val="4C2A13">
                  <a:alpha val="100000"/>
                </a:srgbClr>
              </a:solidFill>
              <a:latin typeface="Calibri" panose="020F0502020204030204"/>
            </a:endParaRPr>
          </a:p>
          <a:p>
            <a:pPr marL="342900" marR="0" lvl="0" indent="-342900" algn="l" rtl="0" fontAlgn="base">
              <a:lnSpc>
                <a:spcPct val="120000"/>
              </a:lnSpc>
              <a:spcBef>
                <a:spcPts val="0"/>
              </a:spcBef>
              <a:spcAft>
                <a:spcPts val="0"/>
              </a:spcAft>
              <a:buClr>
                <a:srgbClr val="4C2A13">
                  <a:alpha val="100000"/>
                </a:srgbClr>
              </a:buClr>
              <a:buFont typeface="Arial" panose="020B0604020202020204" pitchFamily="34" charset="0"/>
              <a:buChar char="•"/>
            </a:pPr>
            <a:r>
              <a:rPr lang="en-US" altLang="en-US" b="1" u="none" strike="noStrike" cap="none" spc="0">
                <a:solidFill>
                  <a:srgbClr val="4C2A13">
                    <a:alpha val="100000"/>
                  </a:srgbClr>
                </a:solidFill>
                <a:latin typeface="Calibri" panose="020F0502020204030204"/>
              </a:rPr>
              <a:t>No Conversational Memory:</a:t>
            </a:r>
            <a:r>
              <a:rPr lang="en-IN" altLang="en-US" b="1" u="none" strike="noStrike" cap="none" spc="0">
                <a:solidFill>
                  <a:srgbClr val="4C2A13">
                    <a:alpha val="100000"/>
                  </a:srgbClr>
                </a:solidFill>
                <a:latin typeface="Calibri" panose="020F0502020204030204"/>
              </a:rPr>
              <a:t> </a:t>
            </a:r>
            <a:r>
              <a:rPr lang="en-US" altLang="en-US" b="1" u="none" strike="noStrike" cap="none" spc="0">
                <a:solidFill>
                  <a:srgbClr val="4C2A13">
                    <a:alpha val="100000"/>
                  </a:srgbClr>
                </a:solidFill>
                <a:latin typeface="Calibri" panose="020F0502020204030204"/>
              </a:rPr>
              <a:t>Each user message is treated independently, leading to disconnected or inconsistent suggestions.</a:t>
            </a:r>
            <a:endParaRPr lang="en-US" altLang="en-US" b="1" u="none" strike="noStrike" cap="none" spc="0">
              <a:solidFill>
                <a:srgbClr val="4C2A13">
                  <a:alpha val="100000"/>
                </a:srgbClr>
              </a:solidFill>
              <a:latin typeface="Calibri" panose="020F0502020204030204"/>
            </a:endParaRPr>
          </a:p>
          <a:p>
            <a:pPr marL="342900" marR="0" lvl="0" indent="-342900" algn="l" rtl="0" fontAlgn="base">
              <a:lnSpc>
                <a:spcPct val="120000"/>
              </a:lnSpc>
              <a:spcBef>
                <a:spcPts val="0"/>
              </a:spcBef>
              <a:spcAft>
                <a:spcPts val="0"/>
              </a:spcAft>
              <a:buClr>
                <a:srgbClr val="4C2A13">
                  <a:alpha val="100000"/>
                </a:srgbClr>
              </a:buClr>
              <a:buFont typeface="Arial" panose="020B0604020202020204" pitchFamily="34" charset="0"/>
              <a:buChar char="•"/>
            </a:pPr>
            <a:r>
              <a:rPr lang="en-US" altLang="en-US" b="1" u="none" strike="noStrike" cap="none" spc="0">
                <a:solidFill>
                  <a:srgbClr val="4C2A13">
                    <a:alpha val="100000"/>
                  </a:srgbClr>
                </a:solidFill>
                <a:latin typeface="Calibri" panose="020F0502020204030204"/>
              </a:rPr>
              <a:t>No Iterative Feedback Support:</a:t>
            </a:r>
            <a:r>
              <a:rPr lang="en-IN" altLang="en-US" b="1" u="none" strike="noStrike" cap="none" spc="0">
                <a:solidFill>
                  <a:srgbClr val="4C2A13">
                    <a:alpha val="100000"/>
                  </a:srgbClr>
                </a:solidFill>
                <a:latin typeface="Calibri" panose="020F0502020204030204"/>
              </a:rPr>
              <a:t> </a:t>
            </a:r>
            <a:r>
              <a:rPr lang="en-US" altLang="en-US" b="1" u="none" strike="noStrike" cap="none" spc="0">
                <a:solidFill>
                  <a:srgbClr val="4C2A13">
                    <a:alpha val="100000"/>
                  </a:srgbClr>
                </a:solidFill>
                <a:latin typeface="Calibri" panose="020F0502020204030204"/>
              </a:rPr>
              <a:t>Users can’t refine or adjust suggestions through follow-up conversation.</a:t>
            </a:r>
            <a:endParaRPr lang="en-US" altLang="en-US" b="1" u="none" strike="noStrike" cap="none" spc="0">
              <a:solidFill>
                <a:srgbClr val="4C2A13">
                  <a:alpha val="100000"/>
                </a:srgbClr>
              </a:solidFill>
              <a:latin typeface="Calibri" panose="020F050202020403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629025"/>
          <a:chOff x="914400" y="1028700"/>
          <a:chExt cx="8229600" cy="3629025"/>
        </a:xfrm>
      </p:grpSpPr>
      <p:sp>
        <p:nvSpPr>
          <p:cNvPr id="2" name="Text Box 1"/>
          <p:cNvSpPr txBox="1"/>
          <p:nvPr/>
        </p:nvSpPr>
        <p:spPr>
          <a:xfrm>
            <a:off x="899795" y="627380"/>
            <a:ext cx="7315200" cy="52197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4C2A13">
                    <a:alpha val="100000"/>
                  </a:srgbClr>
                </a:solidFill>
                <a:latin typeface="Calibri" panose="020F0502020204030204"/>
              </a:rPr>
              <a:t>Proposed System</a:t>
            </a:r>
            <a:endParaRPr lang="en-US" sz="2800" b="1" u="none" strike="noStrike" cap="none" spc="0">
              <a:solidFill>
                <a:srgbClr val="4C2A13">
                  <a:alpha val="100000"/>
                </a:srgbClr>
              </a:solidFill>
              <a:latin typeface="Calibri" panose="020F0502020204030204"/>
            </a:endParaRPr>
          </a:p>
        </p:txBody>
      </p:sp>
      <p:sp>
        <p:nvSpPr>
          <p:cNvPr id="3" name="Text Box 2"/>
          <p:cNvSpPr txBox="1"/>
          <p:nvPr/>
        </p:nvSpPr>
        <p:spPr>
          <a:xfrm>
            <a:off x="899795" y="1203325"/>
            <a:ext cx="7315200" cy="3741420"/>
          </a:xfrm>
          <a:prstGeom prst="rect">
            <a:avLst/>
          </a:prstGeom>
          <a:noFill/>
        </p:spPr>
        <p:txBody>
          <a:bodyPr vert="horz" lIns="91440" tIns="45720" rIns="91440" bIns="45720" rtlCol="0" anchorCtr="0">
            <a:noAutofit/>
          </a:bodyPr>
          <a:lstStyle/>
          <a:p>
            <a:pPr marL="171450" marR="0" lvl="0" indent="-171450" algn="l" rtl="0" fontAlgn="base">
              <a:lnSpc>
                <a:spcPct val="100000"/>
              </a:lnSpc>
              <a:spcBef>
                <a:spcPts val="0"/>
              </a:spcBef>
              <a:spcAft>
                <a:spcPts val="0"/>
              </a:spcAft>
              <a:buFont typeface="Arial" panose="020B0604020202020204" pitchFamily="34" charset="0"/>
              <a:buChar char="•"/>
            </a:pPr>
            <a:r>
              <a:rPr lang="en-US" altLang="en-US" sz="1600" b="1" u="none" strike="noStrike" cap="none" spc="0">
                <a:solidFill>
                  <a:srgbClr val="4C2A13">
                    <a:alpha val="100000"/>
                  </a:srgbClr>
                </a:solidFill>
                <a:latin typeface="Calibri" panose="020F0502020204030204"/>
              </a:rPr>
              <a:t>Structured Question Flow:</a:t>
            </a:r>
            <a:r>
              <a:rPr lang="en-IN" altLang="en-US" sz="1600" b="1" u="none" strike="noStrike" cap="none" spc="0">
                <a:solidFill>
                  <a:srgbClr val="4C2A13">
                    <a:alpha val="100000"/>
                  </a:srgbClr>
                </a:solidFill>
                <a:latin typeface="Calibri" panose="020F0502020204030204"/>
              </a:rPr>
              <a:t> </a:t>
            </a:r>
            <a:r>
              <a:rPr lang="en-US" altLang="en-US" sz="1600" b="1" u="none" strike="noStrike" cap="none" spc="0">
                <a:solidFill>
                  <a:srgbClr val="4C2A13">
                    <a:alpha val="100000"/>
                  </a:srgbClr>
                </a:solidFill>
                <a:latin typeface="Calibri" panose="020F0502020204030204"/>
              </a:rPr>
              <a:t>Asks predefined questions (e.g., domain, tech stack, time, difficulty) to gather complete and relevant user input.</a:t>
            </a:r>
            <a:endParaRPr lang="en-US" altLang="en-US" sz="16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endParaRPr lang="en-US" altLang="en-US" sz="16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r>
              <a:rPr lang="en-US" altLang="en-US" sz="1600" b="1" u="none" strike="noStrike" cap="none" spc="0">
                <a:solidFill>
                  <a:srgbClr val="4C2A13">
                    <a:alpha val="100000"/>
                  </a:srgbClr>
                </a:solidFill>
                <a:latin typeface="Calibri" panose="020F0502020204030204"/>
              </a:rPr>
              <a:t>Session Memory:</a:t>
            </a:r>
            <a:r>
              <a:rPr lang="en-IN" altLang="en-US" sz="1600" b="1" u="none" strike="noStrike" cap="none" spc="0">
                <a:solidFill>
                  <a:srgbClr val="4C2A13">
                    <a:alpha val="100000"/>
                  </a:srgbClr>
                </a:solidFill>
                <a:latin typeface="Calibri" panose="020F0502020204030204"/>
              </a:rPr>
              <a:t> </a:t>
            </a:r>
            <a:r>
              <a:rPr lang="en-US" altLang="en-US" sz="1600" b="1" u="none" strike="noStrike" cap="none" spc="0">
                <a:solidFill>
                  <a:srgbClr val="4C2A13">
                    <a:alpha val="100000"/>
                  </a:srgbClr>
                </a:solidFill>
                <a:latin typeface="Calibri" panose="020F0502020204030204"/>
              </a:rPr>
              <a:t>Stores all answers during the session to maintain context and coherence in idea generation.</a:t>
            </a:r>
            <a:endParaRPr lang="en-US" altLang="en-US" sz="16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endParaRPr lang="en-US" altLang="en-US" sz="16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r>
              <a:rPr lang="en-US" altLang="en-US" sz="1600" b="1" u="none" strike="noStrike" cap="none" spc="0">
                <a:solidFill>
                  <a:srgbClr val="4C2A13">
                    <a:alpha val="100000"/>
                  </a:srgbClr>
                </a:solidFill>
                <a:latin typeface="Calibri" panose="020F0502020204030204"/>
              </a:rPr>
              <a:t>Prompt Generation:</a:t>
            </a:r>
            <a:r>
              <a:rPr lang="en-IN" altLang="en-US" sz="1600" b="1" u="none" strike="noStrike" cap="none" spc="0">
                <a:solidFill>
                  <a:srgbClr val="4C2A13">
                    <a:alpha val="100000"/>
                  </a:srgbClr>
                </a:solidFill>
                <a:latin typeface="Calibri" panose="020F0502020204030204"/>
              </a:rPr>
              <a:t> </a:t>
            </a:r>
            <a:r>
              <a:rPr lang="en-US" altLang="en-US" sz="1600" b="1" u="none" strike="noStrike" cap="none" spc="0">
                <a:solidFill>
                  <a:srgbClr val="4C2A13">
                    <a:alpha val="100000"/>
                  </a:srgbClr>
                </a:solidFill>
                <a:latin typeface="Calibri" panose="020F0502020204030204"/>
              </a:rPr>
              <a:t>Combines user responses into a natural-language prompt tailored for the LLM to produce relevant ideas.</a:t>
            </a:r>
            <a:endParaRPr lang="en-US" altLang="en-US" sz="16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endParaRPr lang="en-US" altLang="en-US" sz="16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r>
              <a:rPr lang="en-US" altLang="en-US" sz="1600" b="1" u="none" strike="noStrike" cap="none" spc="0">
                <a:solidFill>
                  <a:srgbClr val="4C2A13">
                    <a:alpha val="100000"/>
                  </a:srgbClr>
                </a:solidFill>
                <a:latin typeface="Calibri" panose="020F0502020204030204"/>
              </a:rPr>
              <a:t>LLM-Powered Output:</a:t>
            </a:r>
            <a:r>
              <a:rPr lang="en-IN" altLang="en-US" sz="1600" b="1" u="none" strike="noStrike" cap="none" spc="0">
                <a:solidFill>
                  <a:srgbClr val="4C2A13">
                    <a:alpha val="100000"/>
                  </a:srgbClr>
                </a:solidFill>
                <a:latin typeface="Calibri" panose="020F0502020204030204"/>
              </a:rPr>
              <a:t> </a:t>
            </a:r>
            <a:r>
              <a:rPr lang="en-US" altLang="en-US" sz="1600" b="1" u="none" strike="noStrike" cap="none" spc="0">
                <a:solidFill>
                  <a:srgbClr val="4C2A13">
                    <a:alpha val="100000"/>
                  </a:srgbClr>
                </a:solidFill>
                <a:latin typeface="Calibri" panose="020F0502020204030204"/>
              </a:rPr>
              <a:t>Uses a local LLM (like LLaMA via Ollama) to generate structured, personalized project suggestions.</a:t>
            </a:r>
            <a:endParaRPr lang="en-US" altLang="en-US" sz="16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endParaRPr lang="en-US" altLang="en-US" sz="16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r>
              <a:rPr lang="en-US" altLang="en-US" sz="1600" b="1" u="none" strike="noStrike" cap="none" spc="0">
                <a:solidFill>
                  <a:srgbClr val="4C2A13">
                    <a:alpha val="100000"/>
                  </a:srgbClr>
                </a:solidFill>
                <a:latin typeface="Calibri" panose="020F0502020204030204"/>
              </a:rPr>
              <a:t>Real-Time Response Formatting:</a:t>
            </a:r>
            <a:r>
              <a:rPr lang="en-IN" altLang="en-US" sz="1600" b="1" u="none" strike="noStrike" cap="none" spc="0">
                <a:solidFill>
                  <a:srgbClr val="4C2A13">
                    <a:alpha val="100000"/>
                  </a:srgbClr>
                </a:solidFill>
                <a:latin typeface="Calibri" panose="020F0502020204030204"/>
              </a:rPr>
              <a:t> </a:t>
            </a:r>
            <a:r>
              <a:rPr lang="en-US" altLang="en-US" sz="1600" b="1" u="none" strike="noStrike" cap="none" spc="0">
                <a:solidFill>
                  <a:srgbClr val="4C2A13">
                    <a:alpha val="100000"/>
                  </a:srgbClr>
                </a:solidFill>
                <a:latin typeface="Calibri" panose="020F0502020204030204"/>
              </a:rPr>
              <a:t>Cleans and displays results in a readable, point-wise format via the chat interface.</a:t>
            </a:r>
            <a:endParaRPr lang="en-US" altLang="en-US" sz="16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endParaRPr lang="en-US" altLang="en-US" sz="16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endParaRPr lang="en-US" altLang="en-US" sz="1600" b="1" u="none" strike="noStrike" cap="none" spc="0">
              <a:solidFill>
                <a:srgbClr val="4C2A13">
                  <a:alpha val="100000"/>
                </a:srgbClr>
              </a:solidFill>
              <a:latin typeface="Calibri" panose="020F0502020204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3933825"/>
          <a:chOff x="914400" y="1028700"/>
          <a:chExt cx="8229600" cy="3933825"/>
        </a:xfrm>
      </p:grpSpPr>
      <p:sp>
        <p:nvSpPr>
          <p:cNvPr id="2" name="Text Box 1"/>
          <p:cNvSpPr txBox="1"/>
          <p:nvPr/>
        </p:nvSpPr>
        <p:spPr>
          <a:xfrm>
            <a:off x="914400" y="555625"/>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r>
              <a:rPr lang="en-US" sz="2800" b="1" u="none" strike="noStrike" cap="none" spc="0">
                <a:solidFill>
                  <a:srgbClr val="4C2A13">
                    <a:alpha val="100000"/>
                  </a:srgbClr>
                </a:solidFill>
                <a:latin typeface="Calibri" panose="020F0502020204030204"/>
              </a:rPr>
              <a:t>System Architecture</a:t>
            </a:r>
            <a:endParaRPr lang="en-US" sz="2800" b="1" u="none" strike="noStrike" cap="none" spc="0">
              <a:solidFill>
                <a:srgbClr val="4C2A13">
                  <a:alpha val="100000"/>
                </a:srgbClr>
              </a:solidFill>
              <a:latin typeface="Calibri" panose="020F0502020204030204"/>
            </a:endParaRPr>
          </a:p>
        </p:txBody>
      </p:sp>
      <p:sp>
        <p:nvSpPr>
          <p:cNvPr id="3" name="Text Box 2"/>
          <p:cNvSpPr txBox="1"/>
          <p:nvPr/>
        </p:nvSpPr>
        <p:spPr>
          <a:xfrm>
            <a:off x="914400" y="1275715"/>
            <a:ext cx="7315200" cy="3230245"/>
          </a:xfrm>
          <a:prstGeom prst="rect">
            <a:avLst/>
          </a:prstGeom>
          <a:noFill/>
        </p:spPr>
        <p:txBody>
          <a:bodyPr vert="horz" lIns="91440" tIns="45720" rIns="91440" bIns="45720" rtlCol="0" anchorCtr="0">
            <a:spAutoFit/>
          </a:bodyPr>
          <a:lstStyle/>
          <a:p>
            <a:pPr marL="171450" marR="0" lvl="0" indent="-171450" algn="l" rtl="0" fontAlgn="base">
              <a:lnSpc>
                <a:spcPct val="100000"/>
              </a:lnSpc>
              <a:spcBef>
                <a:spcPts val="0"/>
              </a:spcBef>
              <a:spcAft>
                <a:spcPts val="0"/>
              </a:spcAft>
              <a:buFont typeface="Arial" panose="020B0604020202020204" pitchFamily="34" charset="0"/>
              <a:buChar char="•"/>
            </a:pPr>
            <a:r>
              <a:rPr lang="en-US" altLang="en-US" sz="1200" b="1" u="none" strike="noStrike" cap="none" spc="0">
                <a:solidFill>
                  <a:srgbClr val="4C2A13">
                    <a:alpha val="100000"/>
                  </a:srgbClr>
                </a:solidFill>
                <a:latin typeface="Book Antiqua" panose="02040602050305030304" charset="0"/>
                <a:cs typeface="Book Antiqua" panose="02040602050305030304" charset="0"/>
              </a:rPr>
              <a:t>Data Collection Layer</a:t>
            </a:r>
            <a:r>
              <a:rPr lang="en-US" altLang="en-US" sz="1200" b="1" u="none" strike="noStrike" cap="none" spc="0">
                <a:solidFill>
                  <a:srgbClr val="4C2A13">
                    <a:alpha val="100000"/>
                  </a:srgbClr>
                </a:solidFill>
                <a:latin typeface="Calibri" panose="020F0502020204030204"/>
              </a:rPr>
              <a:t>:</a:t>
            </a:r>
            <a:r>
              <a:rPr lang="en-IN" altLang="en-US" sz="1200" b="1" u="none" strike="noStrike" cap="none" spc="0">
                <a:solidFill>
                  <a:srgbClr val="4C2A13">
                    <a:alpha val="100000"/>
                  </a:srgbClr>
                </a:solidFill>
                <a:latin typeface="Calibri" panose="020F0502020204030204"/>
              </a:rPr>
              <a:t> </a:t>
            </a:r>
            <a:r>
              <a:rPr lang="en-US" altLang="en-US" sz="1200" b="1" u="none" strike="noStrike" cap="none" spc="0">
                <a:solidFill>
                  <a:srgbClr val="4C2A13">
                    <a:alpha val="100000"/>
                  </a:srgbClr>
                </a:solidFill>
                <a:latin typeface="Calibri" panose="020F0502020204030204"/>
              </a:rPr>
              <a:t>Collects student interaction logs, test results, learning resource engagement, and contribution metrics.</a:t>
            </a:r>
            <a:endParaRPr lang="en-US" altLang="en-US" sz="12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endParaRPr lang="en-US" altLang="en-US" sz="12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r>
              <a:rPr lang="en-US" altLang="en-US" sz="1200" b="1" u="none" strike="noStrike" cap="none" spc="0">
                <a:solidFill>
                  <a:srgbClr val="4C2A13">
                    <a:alpha val="100000"/>
                  </a:srgbClr>
                </a:solidFill>
                <a:latin typeface="Book Antiqua" panose="02040602050305030304" charset="0"/>
                <a:cs typeface="Book Antiqua" panose="02040602050305030304" charset="0"/>
              </a:rPr>
              <a:t>Preprocessing Layer:</a:t>
            </a:r>
            <a:r>
              <a:rPr lang="en-IN" altLang="en-US" sz="1200" b="1" u="none" strike="noStrike" cap="none" spc="0">
                <a:solidFill>
                  <a:srgbClr val="4C2A13">
                    <a:alpha val="100000"/>
                  </a:srgbClr>
                </a:solidFill>
                <a:latin typeface="Calibri" panose="020F0502020204030204"/>
              </a:rPr>
              <a:t> </a:t>
            </a:r>
            <a:r>
              <a:rPr lang="en-US" altLang="en-US" sz="1200" b="1" u="none" strike="noStrike" cap="none" spc="0">
                <a:solidFill>
                  <a:srgbClr val="4C2A13">
                    <a:alpha val="100000"/>
                  </a:srgbClr>
                </a:solidFill>
                <a:latin typeface="Calibri" panose="020F0502020204030204"/>
              </a:rPr>
              <a:t>Cleans and formats time-series data, structures interaction timelines, and extracts behavioral features.</a:t>
            </a:r>
            <a:endParaRPr lang="en-US" altLang="en-US" sz="12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endParaRPr lang="en-US" altLang="en-US" sz="12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r>
              <a:rPr lang="en-US" altLang="en-US" sz="1200" b="1" u="none" strike="noStrike" cap="none" spc="0">
                <a:solidFill>
                  <a:srgbClr val="4C2A13">
                    <a:alpha val="100000"/>
                  </a:srgbClr>
                </a:solidFill>
                <a:latin typeface="Book Antiqua" panose="02040602050305030304" charset="0"/>
                <a:cs typeface="Book Antiqua" panose="02040602050305030304" charset="0"/>
              </a:rPr>
              <a:t>AI Processing Layer:</a:t>
            </a:r>
            <a:endParaRPr lang="en-US" altLang="en-US" sz="1200" b="1" u="none" strike="noStrike" cap="none" spc="0">
              <a:solidFill>
                <a:srgbClr val="4C2A13">
                  <a:alpha val="100000"/>
                </a:srgbClr>
              </a:solidFill>
              <a:latin typeface="Book Antiqua" panose="02040602050305030304" charset="0"/>
              <a:cs typeface="Book Antiqua" panose="02040602050305030304" charset="0"/>
            </a:endParaRPr>
          </a:p>
          <a:p>
            <a:pPr marR="0" lvl="0" indent="0" algn="l" rtl="0" fontAlgn="base">
              <a:lnSpc>
                <a:spcPct val="100000"/>
              </a:lnSpc>
              <a:spcBef>
                <a:spcPts val="0"/>
              </a:spcBef>
              <a:spcAft>
                <a:spcPts val="0"/>
              </a:spcAft>
              <a:buFont typeface="Arial" panose="020B0604020202020204" pitchFamily="34" charset="0"/>
              <a:buNone/>
            </a:pPr>
            <a:r>
              <a:rPr lang="en-IN" altLang="en-US" sz="1200" b="1" u="none" strike="noStrike" cap="none" spc="0">
                <a:solidFill>
                  <a:srgbClr val="4C2A13">
                    <a:alpha val="100000"/>
                  </a:srgbClr>
                </a:solidFill>
                <a:latin typeface="Calibri" panose="020F0502020204030204"/>
              </a:rPr>
              <a:t>             </a:t>
            </a:r>
            <a:r>
              <a:rPr lang="en-US" altLang="en-US" sz="1200" b="1" u="none" strike="noStrike" cap="none" spc="0">
                <a:solidFill>
                  <a:srgbClr val="4C2A13">
                    <a:alpha val="100000"/>
                  </a:srgbClr>
                </a:solidFill>
                <a:latin typeface="Calibri" panose="020F0502020204030204"/>
              </a:rPr>
              <a:t>TCN: Predicts user engagement drop-offs and content mastery.</a:t>
            </a:r>
            <a:endParaRPr lang="en-US" altLang="en-US" sz="1200" b="1" u="none" strike="noStrike" cap="none" spc="0">
              <a:solidFill>
                <a:srgbClr val="4C2A13">
                  <a:alpha val="100000"/>
                </a:srgbClr>
              </a:solidFill>
              <a:latin typeface="Calibri" panose="020F0502020204030204"/>
            </a:endParaRPr>
          </a:p>
          <a:p>
            <a:pPr marR="0" lvl="0" indent="0" algn="l" rtl="0" fontAlgn="base">
              <a:lnSpc>
                <a:spcPct val="100000"/>
              </a:lnSpc>
              <a:spcBef>
                <a:spcPts val="0"/>
              </a:spcBef>
              <a:spcAft>
                <a:spcPts val="0"/>
              </a:spcAft>
              <a:buFont typeface="Arial" panose="020B0604020202020204" pitchFamily="34" charset="0"/>
              <a:buNone/>
            </a:pPr>
            <a:r>
              <a:rPr lang="en-US" altLang="en-US" sz="1200" b="1" u="none" strike="noStrike" cap="none" spc="0">
                <a:solidFill>
                  <a:srgbClr val="4C2A13">
                    <a:alpha val="100000"/>
                  </a:srgbClr>
                </a:solidFill>
                <a:latin typeface="Calibri" panose="020F0502020204030204"/>
              </a:rPr>
              <a:t> </a:t>
            </a:r>
            <a:r>
              <a:rPr lang="en-IN" altLang="en-US" sz="1200" b="1" u="none" strike="noStrike" cap="none" spc="0">
                <a:solidFill>
                  <a:srgbClr val="4C2A13">
                    <a:alpha val="100000"/>
                  </a:srgbClr>
                </a:solidFill>
                <a:latin typeface="Calibri" panose="020F0502020204030204"/>
              </a:rPr>
              <a:t>            </a:t>
            </a:r>
            <a:r>
              <a:rPr lang="en-US" altLang="en-US" sz="1200" b="1" u="none" strike="noStrike" cap="none" spc="0">
                <a:solidFill>
                  <a:srgbClr val="4C2A13">
                    <a:alpha val="100000"/>
                  </a:srgbClr>
                </a:solidFill>
                <a:latin typeface="Calibri" panose="020F0502020204030204"/>
              </a:rPr>
              <a:t>DRL: Determines rank promotion readiness, resource unlocking.</a:t>
            </a:r>
            <a:endParaRPr lang="en-US" altLang="en-US" sz="1200" b="1" u="none" strike="noStrike" cap="none" spc="0">
              <a:solidFill>
                <a:srgbClr val="4C2A13">
                  <a:alpha val="100000"/>
                </a:srgbClr>
              </a:solidFill>
              <a:latin typeface="Calibri" panose="020F0502020204030204"/>
            </a:endParaRPr>
          </a:p>
          <a:p>
            <a:pPr marR="0" lvl="0" indent="0" algn="l" rtl="0" fontAlgn="base">
              <a:lnSpc>
                <a:spcPct val="100000"/>
              </a:lnSpc>
              <a:spcBef>
                <a:spcPts val="0"/>
              </a:spcBef>
              <a:spcAft>
                <a:spcPts val="0"/>
              </a:spcAft>
              <a:buFont typeface="Arial" panose="020B0604020202020204" pitchFamily="34" charset="0"/>
              <a:buNone/>
            </a:pPr>
            <a:r>
              <a:rPr lang="en-IN" altLang="en-US" sz="1200" b="1" u="none" strike="noStrike" cap="none" spc="0">
                <a:solidFill>
                  <a:srgbClr val="4C2A13">
                    <a:alpha val="100000"/>
                  </a:srgbClr>
                </a:solidFill>
                <a:latin typeface="Calibri" panose="020F0502020204030204"/>
              </a:rPr>
              <a:t>             </a:t>
            </a:r>
            <a:r>
              <a:rPr lang="en-US" altLang="en-US" sz="1200" b="1" u="none" strike="noStrike" cap="none" spc="0">
                <a:solidFill>
                  <a:srgbClr val="4C2A13">
                    <a:alpha val="100000"/>
                  </a:srgbClr>
                </a:solidFill>
                <a:latin typeface="Calibri" panose="020F0502020204030204"/>
              </a:rPr>
              <a:t>Fuzzy Logic: Manages user queries and chatbot tone adaptively.</a:t>
            </a:r>
            <a:endParaRPr lang="en-US" altLang="en-US" sz="12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endParaRPr lang="en-US" altLang="en-US" sz="12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r>
              <a:rPr lang="en-US" altLang="en-US" sz="1200" b="1" u="none" strike="noStrike" cap="none" spc="0">
                <a:solidFill>
                  <a:srgbClr val="4C2A13">
                    <a:alpha val="100000"/>
                  </a:srgbClr>
                </a:solidFill>
                <a:latin typeface="Book Antiqua" panose="02040602050305030304" charset="0"/>
                <a:cs typeface="Book Antiqua" panose="02040602050305030304" charset="0"/>
              </a:rPr>
              <a:t>Integration Layer:</a:t>
            </a:r>
            <a:r>
              <a:rPr lang="en-IN" altLang="en-US" sz="1200" b="1" u="none" strike="noStrike" cap="none" spc="0">
                <a:solidFill>
                  <a:srgbClr val="4C2A13">
                    <a:alpha val="100000"/>
                  </a:srgbClr>
                </a:solidFill>
                <a:latin typeface="Calibri" panose="020F0502020204030204"/>
              </a:rPr>
              <a:t> </a:t>
            </a:r>
            <a:r>
              <a:rPr lang="en-US" altLang="en-US" sz="1200" b="1" u="none" strike="noStrike" cap="none" spc="0">
                <a:solidFill>
                  <a:srgbClr val="4C2A13">
                    <a:alpha val="100000"/>
                  </a:srgbClr>
                </a:solidFill>
                <a:latin typeface="Calibri" panose="020F0502020204030204"/>
              </a:rPr>
              <a:t>Manages communication between AI modules and frontend/backend using message queues or brokers.</a:t>
            </a:r>
            <a:endParaRPr lang="en-US" altLang="en-US" sz="12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endParaRPr lang="en-US" altLang="en-US" sz="12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r>
              <a:rPr lang="en-US" altLang="en-US" sz="1200" b="1" u="none" strike="noStrike" cap="none" spc="0">
                <a:solidFill>
                  <a:srgbClr val="4C2A13">
                    <a:alpha val="100000"/>
                  </a:srgbClr>
                </a:solidFill>
                <a:latin typeface="Book Antiqua" panose="02040602050305030304" charset="0"/>
                <a:cs typeface="Book Antiqua" panose="02040602050305030304" charset="0"/>
              </a:rPr>
              <a:t>Frontend Application:</a:t>
            </a:r>
            <a:r>
              <a:rPr lang="en-IN" altLang="en-US" sz="1200" b="1" u="none" strike="noStrike" cap="none" spc="0">
                <a:solidFill>
                  <a:srgbClr val="4C2A13">
                    <a:alpha val="100000"/>
                  </a:srgbClr>
                </a:solidFill>
                <a:latin typeface="Book Antiqua" panose="02040602050305030304" charset="0"/>
                <a:cs typeface="Book Antiqua" panose="02040602050305030304" charset="0"/>
              </a:rPr>
              <a:t> </a:t>
            </a:r>
            <a:r>
              <a:rPr lang="en-US" altLang="en-US" sz="1200" b="1" u="none" strike="noStrike" cap="none" spc="0">
                <a:solidFill>
                  <a:srgbClr val="4C2A13">
                    <a:alpha val="100000"/>
                  </a:srgbClr>
                </a:solidFill>
                <a:latin typeface="Calibri" panose="020F0502020204030204"/>
              </a:rPr>
              <a:t>Provides chatbot UI, rank dashboard, test modules, and peer Q&amp;A panels.</a:t>
            </a:r>
            <a:endParaRPr lang="en-US" altLang="en-US" sz="12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endParaRPr lang="en-US" altLang="en-US" sz="1200" b="1" u="none" strike="noStrike" cap="none" spc="0">
              <a:solidFill>
                <a:srgbClr val="4C2A13">
                  <a:alpha val="100000"/>
                </a:srgbClr>
              </a:solidFill>
              <a:latin typeface="Calibri" panose="020F0502020204030204"/>
            </a:endParaRPr>
          </a:p>
          <a:p>
            <a:pPr marL="171450" marR="0" lvl="0" indent="-171450" algn="l" rtl="0" fontAlgn="base">
              <a:lnSpc>
                <a:spcPct val="100000"/>
              </a:lnSpc>
              <a:spcBef>
                <a:spcPts val="0"/>
              </a:spcBef>
              <a:spcAft>
                <a:spcPts val="0"/>
              </a:spcAft>
              <a:buFont typeface="Arial" panose="020B0604020202020204" pitchFamily="34" charset="0"/>
              <a:buChar char="•"/>
            </a:pPr>
            <a:r>
              <a:rPr lang="en-US" altLang="en-US" sz="1200" b="1" u="none" strike="noStrike" cap="none" spc="0">
                <a:solidFill>
                  <a:srgbClr val="4C2A13">
                    <a:alpha val="100000"/>
                  </a:srgbClr>
                </a:solidFill>
                <a:latin typeface="Book Antiqua" panose="02040602050305030304" charset="0"/>
                <a:cs typeface="Book Antiqua" panose="02040602050305030304" charset="0"/>
              </a:rPr>
              <a:t>Output:</a:t>
            </a:r>
            <a:r>
              <a:rPr lang="en-IN" altLang="en-US" sz="1200" b="1" u="none" strike="noStrike" cap="none" spc="0">
                <a:solidFill>
                  <a:srgbClr val="4C2A13">
                    <a:alpha val="100000"/>
                  </a:srgbClr>
                </a:solidFill>
                <a:latin typeface="Calibri" panose="020F0502020204030204"/>
              </a:rPr>
              <a:t> </a:t>
            </a:r>
            <a:r>
              <a:rPr lang="en-US" altLang="en-US" sz="1200" b="1" u="none" strike="noStrike" cap="none" spc="0">
                <a:solidFill>
                  <a:srgbClr val="4C2A13">
                    <a:alpha val="100000"/>
                  </a:srgbClr>
                </a:solidFill>
                <a:latin typeface="Calibri" panose="020F0502020204030204"/>
              </a:rPr>
              <a:t>Improved student learning outcomes, retention, engagement, and satisfaction.</a:t>
            </a:r>
            <a:endParaRPr lang="en-US" altLang="en-US" sz="1200" b="1" u="none" strike="noStrike" cap="none" spc="0">
              <a:solidFill>
                <a:srgbClr val="4C2A13">
                  <a:alpha val="100000"/>
                </a:srgbClr>
              </a:solidFill>
              <a:latin typeface="Calibri" panose="020F0502020204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085975"/>
          <a:chOff x="914400" y="1028700"/>
          <a:chExt cx="8229600" cy="2085975"/>
        </a:xfrm>
      </p:grpSpPr>
      <p:sp>
        <p:nvSpPr>
          <p:cNvPr id="2" name="Text 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endParaRPr lang="en-US" sz="2800" b="1" u="none" strike="noStrike" cap="none" spc="0">
              <a:solidFill>
                <a:srgbClr val="4C2A13">
                  <a:alpha val="100000"/>
                </a:srgbClr>
              </a:solidFill>
              <a:latin typeface="Calibri" panose="020F0502020204030204"/>
            </a:endParaRPr>
          </a:p>
        </p:txBody>
      </p:sp>
      <p:sp>
        <p:nvSpPr>
          <p:cNvPr id="3" name="Text Box 2"/>
          <p:cNvSpPr txBox="1"/>
          <p:nvPr/>
        </p:nvSpPr>
        <p:spPr>
          <a:xfrm>
            <a:off x="914400" y="1800225"/>
            <a:ext cx="7315200" cy="28575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endParaRPr lang="en-US" sz="2000" u="none" strike="noStrike" cap="none" spc="0">
              <a:solidFill>
                <a:srgbClr val="4C2A13">
                  <a:alpha val="100000"/>
                </a:srgbClr>
              </a:solidFill>
              <a:latin typeface="Calibri" panose="020F0502020204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914400" y="1028700"/>
          <a:ext cx="8229600" cy="2085975"/>
          <a:chOff x="914400" y="1028700"/>
          <a:chExt cx="8229600" cy="2085975"/>
        </a:xfrm>
      </p:grpSpPr>
      <p:sp>
        <p:nvSpPr>
          <p:cNvPr id="2" name="Text Box 1"/>
          <p:cNvSpPr txBox="1"/>
          <p:nvPr/>
        </p:nvSpPr>
        <p:spPr>
          <a:xfrm>
            <a:off x="914400" y="1028700"/>
            <a:ext cx="7315200" cy="400050"/>
          </a:xfrm>
          <a:prstGeom prst="rect">
            <a:avLst/>
          </a:prstGeom>
          <a:noFill/>
        </p:spPr>
        <p:txBody>
          <a:bodyPr vert="horz" lIns="91440" tIns="45720" rIns="91440" bIns="45720" rtlCol="0" anchor="t" anchorCtr="0">
            <a:spAutoFit/>
          </a:bodyPr>
          <a:lstStyle/>
          <a:p>
            <a:pPr marL="0" marR="0" lvl="0" indent="0" algn="l" rtl="0" fontAlgn="t">
              <a:lnSpc>
                <a:spcPct val="100000"/>
              </a:lnSpc>
              <a:spcBef>
                <a:spcPts val="0"/>
              </a:spcBef>
              <a:spcAft>
                <a:spcPts val="0"/>
              </a:spcAft>
            </a:pPr>
            <a:endParaRPr lang="en-US" sz="2800" b="1" u="none" strike="noStrike" cap="none" spc="0">
              <a:solidFill>
                <a:srgbClr val="4C2A13">
                  <a:alpha val="100000"/>
                </a:srgbClr>
              </a:solidFill>
              <a:latin typeface="Calibri" panose="020F0502020204030204"/>
            </a:endParaRPr>
          </a:p>
        </p:txBody>
      </p:sp>
      <p:sp>
        <p:nvSpPr>
          <p:cNvPr id="3" name="Text Box 2"/>
          <p:cNvSpPr txBox="1"/>
          <p:nvPr/>
        </p:nvSpPr>
        <p:spPr>
          <a:xfrm>
            <a:off x="914400" y="1800225"/>
            <a:ext cx="7315200" cy="285750"/>
          </a:xfrm>
          <a:prstGeom prst="rect">
            <a:avLst/>
          </a:prstGeom>
          <a:noFill/>
        </p:spPr>
        <p:txBody>
          <a:bodyPr vert="horz" lIns="91440" tIns="45720" rIns="91440" bIns="45720" rtlCol="0" anchorCtr="0">
            <a:spAutoFit/>
          </a:bodyPr>
          <a:lstStyle/>
          <a:p>
            <a:pPr marL="0" marR="0" lvl="0" indent="0" algn="l" rtl="0" fontAlgn="base">
              <a:lnSpc>
                <a:spcPct val="100000"/>
              </a:lnSpc>
              <a:spcBef>
                <a:spcPts val="0"/>
              </a:spcBef>
              <a:spcAft>
                <a:spcPts val="0"/>
              </a:spcAft>
            </a:pPr>
            <a:endParaRPr lang="en-US" sz="2000" u="none" strike="noStrike" cap="none" spc="0">
              <a:solidFill>
                <a:srgbClr val="4C2A13">
                  <a:alpha val="100000"/>
                </a:srgbClr>
              </a:solidFill>
              <a:latin typeface="Calibri" panose="020F0502020204030204"/>
            </a:endParaRPr>
          </a:p>
        </p:txBody>
      </p:sp>
      <p:sp>
        <p:nvSpPr>
          <p:cNvPr id="4" name="Text Box 3"/>
          <p:cNvSpPr txBox="1"/>
          <p:nvPr/>
        </p:nvSpPr>
        <p:spPr>
          <a:xfrm>
            <a:off x="658495" y="1188720"/>
            <a:ext cx="7950835" cy="2765425"/>
          </a:xfrm>
          <a:prstGeom prst="rect">
            <a:avLst/>
          </a:prstGeom>
        </p:spPr>
        <p:txBody>
          <a:bodyPr wrap="square">
            <a:noAutofit/>
          </a:bodyPr>
          <a:p>
            <a:r>
              <a:rPr lang="en-IN" sz="1600" b="1"/>
              <a:t>1. </a:t>
            </a:r>
            <a:r>
              <a:rPr sz="1600" b="1"/>
              <a:t>User Interaction Module</a:t>
            </a:r>
            <a:r>
              <a:rPr lang="en-IN" sz="1600" b="1"/>
              <a:t>:</a:t>
            </a:r>
            <a:r>
              <a:rPr lang="en-IN" sz="1600"/>
              <a:t> </a:t>
            </a:r>
            <a:r>
              <a:rPr sz="1600"/>
              <a:t>Handles chat input, displays conversation flow dynamically</a:t>
            </a:r>
            <a:endParaRPr sz="1600"/>
          </a:p>
          <a:p>
            <a:endParaRPr sz="1600"/>
          </a:p>
          <a:p>
            <a:r>
              <a:rPr lang="en-IN" sz="1600" b="1"/>
              <a:t>2. </a:t>
            </a:r>
            <a:r>
              <a:rPr sz="1600" b="1"/>
              <a:t>Question Management Module</a:t>
            </a:r>
            <a:r>
              <a:rPr lang="en-IN" sz="1600" b="1"/>
              <a:t>:</a:t>
            </a:r>
            <a:r>
              <a:rPr lang="en-IN" sz="1600"/>
              <a:t> </a:t>
            </a:r>
            <a:r>
              <a:rPr sz="1600"/>
              <a:t>Delivers sequential questions and tracks answers</a:t>
            </a:r>
            <a:endParaRPr sz="1600"/>
          </a:p>
          <a:p>
            <a:endParaRPr lang="en-IN" sz="1600" b="1"/>
          </a:p>
          <a:p>
            <a:r>
              <a:rPr lang="en-IN" sz="1600" b="1"/>
              <a:t>3. </a:t>
            </a:r>
            <a:r>
              <a:rPr sz="1600" b="1"/>
              <a:t>Prompt Generator</a:t>
            </a:r>
            <a:r>
              <a:rPr lang="en-IN" sz="1600" b="1"/>
              <a:t>:</a:t>
            </a:r>
            <a:r>
              <a:rPr lang="en-IN" sz="1600"/>
              <a:t> </a:t>
            </a:r>
            <a:r>
              <a:rPr sz="1600"/>
              <a:t>Builds context-rich prompts for the LLM based on user preferences</a:t>
            </a:r>
            <a:endParaRPr sz="1600"/>
          </a:p>
          <a:p>
            <a:endParaRPr lang="en-IN" sz="1600"/>
          </a:p>
          <a:p>
            <a:r>
              <a:rPr lang="en-IN" sz="1600" b="1"/>
              <a:t>4. </a:t>
            </a:r>
            <a:r>
              <a:rPr sz="1600" b="1"/>
              <a:t>LLM Response Processor</a:t>
            </a:r>
            <a:r>
              <a:rPr lang="en-IN" sz="1600" b="1"/>
              <a:t>:</a:t>
            </a:r>
            <a:r>
              <a:rPr lang="en-IN" sz="1600"/>
              <a:t> </a:t>
            </a:r>
            <a:r>
              <a:rPr sz="1600"/>
              <a:t>Communicates with local Ollama server, receives ideas</a:t>
            </a:r>
            <a:endParaRPr sz="1600"/>
          </a:p>
          <a:p>
            <a:endParaRPr lang="en-IN" sz="1600"/>
          </a:p>
          <a:p>
            <a:r>
              <a:rPr lang="en-IN" sz="1600" b="1"/>
              <a:t>5. </a:t>
            </a:r>
            <a:r>
              <a:rPr sz="1600" b="1"/>
              <a:t>Response Formatter</a:t>
            </a:r>
            <a:r>
              <a:rPr lang="en-IN" sz="1600" b="1"/>
              <a:t>:</a:t>
            </a:r>
            <a:r>
              <a:rPr lang="en-IN" sz="1600"/>
              <a:t> </a:t>
            </a:r>
            <a:r>
              <a:rPr sz="1600"/>
              <a:t>Cleans and formats responses (removes asterisks, markdown symbols, etc.)</a:t>
            </a:r>
            <a:endParaRPr sz="1600"/>
          </a:p>
          <a:p>
            <a:endParaRPr sz="1600" b="1"/>
          </a:p>
          <a:p>
            <a:r>
              <a:rPr lang="en-IN" sz="1600" b="1"/>
              <a:t>6. </a:t>
            </a:r>
            <a:r>
              <a:rPr sz="1600" b="1"/>
              <a:t>Admin Dashboard (Future Enhancement)</a:t>
            </a:r>
            <a:r>
              <a:rPr lang="en-IN" sz="1600" b="1"/>
              <a:t>:</a:t>
            </a:r>
            <a:r>
              <a:rPr lang="en-IN" sz="1600"/>
              <a:t> </a:t>
            </a:r>
            <a:r>
              <a:rPr sz="1600"/>
              <a:t>Logs responses, feedback, and export session data</a:t>
            </a:r>
            <a:endParaRPr sz="1600"/>
          </a:p>
        </p:txBody>
      </p:sp>
      <p:sp>
        <p:nvSpPr>
          <p:cNvPr id="5" name="Text Box 4"/>
          <p:cNvSpPr txBox="1"/>
          <p:nvPr/>
        </p:nvSpPr>
        <p:spPr>
          <a:xfrm>
            <a:off x="755650" y="322580"/>
            <a:ext cx="7315200" cy="631825"/>
          </a:xfrm>
          <a:prstGeom prst="rect">
            <a:avLst/>
          </a:prstGeom>
          <a:noFill/>
        </p:spPr>
        <p:txBody>
          <a:bodyPr vert="horz" lIns="91440" tIns="45720" rIns="91440" bIns="45720" rtlCol="0" anchor="t" anchorCtr="0">
            <a:noAutofit/>
          </a:bodyPr>
          <a:p>
            <a:pPr marL="0" marR="0" lvl="0" indent="0" algn="l" rtl="0" fontAlgn="t">
              <a:lnSpc>
                <a:spcPct val="100000"/>
              </a:lnSpc>
              <a:spcBef>
                <a:spcPts val="0"/>
              </a:spcBef>
              <a:spcAft>
                <a:spcPts val="0"/>
              </a:spcAft>
            </a:pPr>
            <a:r>
              <a:rPr lang="en-IN" altLang="en-US" sz="4000" b="1" u="none" strike="noStrike" cap="none" spc="0">
                <a:solidFill>
                  <a:srgbClr val="4C2A13">
                    <a:alpha val="100000"/>
                  </a:srgbClr>
                </a:solidFill>
                <a:latin typeface="Calibri" panose="020F0502020204030204"/>
              </a:rPr>
              <a:t>Modules</a:t>
            </a:r>
            <a:endParaRPr lang="en-IN" altLang="en-US" sz="4000" b="1" u="none" strike="noStrike" cap="none" spc="0">
              <a:solidFill>
                <a:srgbClr val="4C2A13">
                  <a:alpha val="100000"/>
                </a:srgbClr>
              </a:solidFill>
              <a:latin typeface="Calibri" panose="020F0502020204030204"/>
            </a:endParaRPr>
          </a:p>
        </p:txBody>
      </p:sp>
    </p:spTree>
  </p:cSld>
  <p:clrMapOvr>
    <a:masterClrMapping/>
  </p:clrMapOvr>
</p:sld>
</file>

<file path=ppt/theme/theme1.xml><?xml version="1.0" encoding="utf-8"?>
<a:theme xmlns:a="http://schemas.openxmlformats.org/drawingml/2006/main" name="Theme68">
  <a:themeElements>
    <a:clrScheme name="Theme68">
      <a:dk1>
        <a:sysClr val="windowText" lastClr="000000"/>
      </a:dk1>
      <a:lt1>
        <a:sysClr val="window" lastClr="FFFFFF"/>
      </a:lt1>
      <a:dk2>
        <a:srgbClr val="E0CEBD"/>
      </a:dk2>
      <a:lt2>
        <a:srgbClr val="F2E7DB"/>
      </a:lt2>
      <a:accent1>
        <a:srgbClr val="FCF5EE"/>
      </a:accent1>
      <a:accent2>
        <a:srgbClr val="798AC5"/>
      </a:accent2>
      <a:accent3>
        <a:srgbClr val="B7C3EC"/>
      </a:accent3>
      <a:accent4>
        <a:srgbClr val="FFFFFF"/>
      </a:accent4>
      <a:accent5>
        <a:srgbClr val="FFFFFF"/>
      </a:accent5>
      <a:accent6>
        <a:srgbClr val="FFFFFF"/>
      </a:accent6>
      <a:hlink>
        <a:srgbClr val="4C2A13"/>
      </a:hlink>
      <a:folHlink>
        <a:srgbClr val="0097A7"/>
      </a:folHlink>
    </a:clrScheme>
    <a:fontScheme name="Theme68">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Theme68">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5348</Words>
  <Application>WPS Slides</Application>
  <PresentationFormat/>
  <Paragraphs>116</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Calibri</vt:lpstr>
      <vt:lpstr>Book Antiqua</vt:lpstr>
      <vt:lpstr>Microsoft YaHei</vt:lpstr>
      <vt:lpstr>Arial Unicode MS</vt:lpstr>
      <vt:lpstr>Calibri</vt:lpstr>
      <vt:lpstr>Times New Roman</vt:lpstr>
      <vt:lpstr>Montserrat</vt:lpstr>
      <vt:lpstr>Segoe Print</vt:lpstr>
      <vt:lpstr>Theme68</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creator>Unknown Creator</dc:creator>
  <cp:lastModifiedBy>Siva</cp:lastModifiedBy>
  <cp:revision>6</cp:revision>
  <dcterms:created xsi:type="dcterms:W3CDTF">2025-05-11T16:41:00Z</dcterms:created>
  <dcterms:modified xsi:type="dcterms:W3CDTF">2025-05-12T18:06:45Z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D4391C5AFF5D4E0E9A52E3B39FB05B68_13</vt:lpwstr>
  </property>
  <property fmtid="{D5CDD505-2E9C-101B-9397-08002B2CF9AE}" pid="3" name="KSOProductBuildVer">
    <vt:lpwstr>1033-12.2.0.20795</vt:lpwstr>
  </property>
</Properties>
</file>