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9"/>
  </p:notesMasterIdLst>
  <p:handoutMasterIdLst>
    <p:handoutMasterId r:id="rId30"/>
  </p:handoutMasterIdLst>
  <p:sldIdLst>
    <p:sldId id="281" r:id="rId5"/>
    <p:sldId id="309" r:id="rId6"/>
    <p:sldId id="302" r:id="rId7"/>
    <p:sldId id="308" r:id="rId8"/>
    <p:sldId id="303" r:id="rId9"/>
    <p:sldId id="300" r:id="rId10"/>
    <p:sldId id="283" r:id="rId11"/>
    <p:sldId id="301" r:id="rId12"/>
    <p:sldId id="306" r:id="rId13"/>
    <p:sldId id="295" r:id="rId14"/>
    <p:sldId id="289" r:id="rId15"/>
    <p:sldId id="296" r:id="rId16"/>
    <p:sldId id="287" r:id="rId17"/>
    <p:sldId id="298" r:id="rId18"/>
    <p:sldId id="299" r:id="rId19"/>
    <p:sldId id="290" r:id="rId20"/>
    <p:sldId id="310" r:id="rId21"/>
    <p:sldId id="288" r:id="rId22"/>
    <p:sldId id="307" r:id="rId23"/>
    <p:sldId id="311" r:id="rId24"/>
    <p:sldId id="312" r:id="rId25"/>
    <p:sldId id="313" r:id="rId26"/>
    <p:sldId id="314" r:id="rId27"/>
    <p:sldId id="31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8A4B1B-FDBF-4D92-9546-EB47BAD6C884}">
          <p14:sldIdLst>
            <p14:sldId id="281"/>
            <p14:sldId id="309"/>
            <p14:sldId id="302"/>
            <p14:sldId id="308"/>
            <p14:sldId id="303"/>
            <p14:sldId id="300"/>
            <p14:sldId id="283"/>
            <p14:sldId id="301"/>
            <p14:sldId id="306"/>
            <p14:sldId id="295"/>
            <p14:sldId id="289"/>
            <p14:sldId id="296"/>
            <p14:sldId id="287"/>
            <p14:sldId id="298"/>
            <p14:sldId id="299"/>
            <p14:sldId id="290"/>
            <p14:sldId id="310"/>
            <p14:sldId id="288"/>
            <p14:sldId id="307"/>
            <p14:sldId id="311"/>
            <p14:sldId id="312"/>
            <p14:sldId id="31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57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88" y="7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h Ravi" userId="87076d1cb373739f" providerId="LiveId" clId="{DE016256-8850-47E8-B82C-C1BBCBD17795}"/>
    <pc:docChg chg="custSel addSld modSld modSection">
      <pc:chgData name="Rohith Ravi" userId="87076d1cb373739f" providerId="LiveId" clId="{DE016256-8850-47E8-B82C-C1BBCBD17795}" dt="2025-04-17T09:33:51.796" v="136" actId="20577"/>
      <pc:docMkLst>
        <pc:docMk/>
      </pc:docMkLst>
      <pc:sldChg chg="modSp mod">
        <pc:chgData name="Rohith Ravi" userId="87076d1cb373739f" providerId="LiveId" clId="{DE016256-8850-47E8-B82C-C1BBCBD17795}" dt="2025-04-17T09:33:51.796" v="136" actId="20577"/>
        <pc:sldMkLst>
          <pc:docMk/>
          <pc:sldMk cId="2618358723" sldId="309"/>
        </pc:sldMkLst>
        <pc:spChg chg="mod">
          <ac:chgData name="Rohith Ravi" userId="87076d1cb373739f" providerId="LiveId" clId="{DE016256-8850-47E8-B82C-C1BBCBD17795}" dt="2025-04-17T09:33:51.796" v="136" actId="20577"/>
          <ac:spMkLst>
            <pc:docMk/>
            <pc:sldMk cId="2618358723" sldId="309"/>
            <ac:spMk id="3" creationId="{B24C20CA-3E99-59FD-F4EE-A295D08FEE6D}"/>
          </ac:spMkLst>
        </pc:spChg>
      </pc:sldChg>
      <pc:sldChg chg="addSp delSp modSp new mod">
        <pc:chgData name="Rohith Ravi" userId="87076d1cb373739f" providerId="LiveId" clId="{DE016256-8850-47E8-B82C-C1BBCBD17795}" dt="2025-04-17T09:29:37.937" v="71" actId="22"/>
        <pc:sldMkLst>
          <pc:docMk/>
          <pc:sldMk cId="3667573975" sldId="312"/>
        </pc:sldMkLst>
        <pc:spChg chg="mod">
          <ac:chgData name="Rohith Ravi" userId="87076d1cb373739f" providerId="LiveId" clId="{DE016256-8850-47E8-B82C-C1BBCBD17795}" dt="2025-04-17T09:26:57.825" v="26" actId="20577"/>
          <ac:spMkLst>
            <pc:docMk/>
            <pc:sldMk cId="3667573975" sldId="312"/>
            <ac:spMk id="2" creationId="{4A77F829-7D44-5AD6-DC8B-8EC4EDD89239}"/>
          </ac:spMkLst>
        </pc:spChg>
        <pc:spChg chg="del">
          <ac:chgData name="Rohith Ravi" userId="87076d1cb373739f" providerId="LiveId" clId="{DE016256-8850-47E8-B82C-C1BBCBD17795}" dt="2025-04-17T09:26:24.823" v="5" actId="22"/>
          <ac:spMkLst>
            <pc:docMk/>
            <pc:sldMk cId="3667573975" sldId="312"/>
            <ac:spMk id="3" creationId="{48A09FA2-47A1-C4D1-B522-63DAFE5F2C9C}"/>
          </ac:spMkLst>
        </pc:spChg>
        <pc:spChg chg="add del mod">
          <ac:chgData name="Rohith Ravi" userId="87076d1cb373739f" providerId="LiveId" clId="{DE016256-8850-47E8-B82C-C1BBCBD17795}" dt="2025-04-17T09:29:37.937" v="71" actId="22"/>
          <ac:spMkLst>
            <pc:docMk/>
            <pc:sldMk cId="3667573975" sldId="312"/>
            <ac:spMk id="10" creationId="{09A71890-FC08-3712-90AB-8385FE49492A}"/>
          </ac:spMkLst>
        </pc:spChg>
        <pc:picChg chg="add del mod ord">
          <ac:chgData name="Rohith Ravi" userId="87076d1cb373739f" providerId="LiveId" clId="{DE016256-8850-47E8-B82C-C1BBCBD17795}" dt="2025-04-17T09:29:12.249" v="70" actId="478"/>
          <ac:picMkLst>
            <pc:docMk/>
            <pc:sldMk cId="3667573975" sldId="312"/>
            <ac:picMk id="8" creationId="{69AC7439-CC2D-2745-C2F0-DA5C448A4693}"/>
          </ac:picMkLst>
        </pc:picChg>
        <pc:picChg chg="add mod ord">
          <ac:chgData name="Rohith Ravi" userId="87076d1cb373739f" providerId="LiveId" clId="{DE016256-8850-47E8-B82C-C1BBCBD17795}" dt="2025-04-17T09:29:37.937" v="71" actId="22"/>
          <ac:picMkLst>
            <pc:docMk/>
            <pc:sldMk cId="3667573975" sldId="312"/>
            <ac:picMk id="12" creationId="{F339DA6E-9113-9B53-7DB0-50EE1E167765}"/>
          </ac:picMkLst>
        </pc:picChg>
      </pc:sldChg>
      <pc:sldChg chg="addSp delSp modSp new mod">
        <pc:chgData name="Rohith Ravi" userId="87076d1cb373739f" providerId="LiveId" clId="{DE016256-8850-47E8-B82C-C1BBCBD17795}" dt="2025-04-17T09:30:14.099" v="73" actId="22"/>
        <pc:sldMkLst>
          <pc:docMk/>
          <pc:sldMk cId="3295864835" sldId="313"/>
        </pc:sldMkLst>
        <pc:spChg chg="mod">
          <ac:chgData name="Rohith Ravi" userId="87076d1cb373739f" providerId="LiveId" clId="{DE016256-8850-47E8-B82C-C1BBCBD17795}" dt="2025-04-17T09:28:17.243" v="67" actId="20577"/>
          <ac:spMkLst>
            <pc:docMk/>
            <pc:sldMk cId="3295864835" sldId="313"/>
            <ac:spMk id="2" creationId="{56B344C9-54EB-2196-5DFF-1D1AC1001133}"/>
          </ac:spMkLst>
        </pc:spChg>
        <pc:spChg chg="del">
          <ac:chgData name="Rohith Ravi" userId="87076d1cb373739f" providerId="LiveId" clId="{DE016256-8850-47E8-B82C-C1BBCBD17795}" dt="2025-04-17T09:28:03.493" v="28" actId="22"/>
          <ac:spMkLst>
            <pc:docMk/>
            <pc:sldMk cId="3295864835" sldId="313"/>
            <ac:spMk id="3" creationId="{AC6B7B8A-7065-7343-75A7-C7B9C0A3AA3B}"/>
          </ac:spMkLst>
        </pc:spChg>
        <pc:spChg chg="add del mod">
          <ac:chgData name="Rohith Ravi" userId="87076d1cb373739f" providerId="LiveId" clId="{DE016256-8850-47E8-B82C-C1BBCBD17795}" dt="2025-04-17T09:30:14.099" v="73" actId="22"/>
          <ac:spMkLst>
            <pc:docMk/>
            <pc:sldMk cId="3295864835" sldId="313"/>
            <ac:spMk id="10" creationId="{B295F080-A079-D598-8AD2-7732ED7BBF52}"/>
          </ac:spMkLst>
        </pc:spChg>
        <pc:picChg chg="add del mod ord">
          <ac:chgData name="Rohith Ravi" userId="87076d1cb373739f" providerId="LiveId" clId="{DE016256-8850-47E8-B82C-C1BBCBD17795}" dt="2025-04-17T09:29:44.061" v="72" actId="478"/>
          <ac:picMkLst>
            <pc:docMk/>
            <pc:sldMk cId="3295864835" sldId="313"/>
            <ac:picMk id="8" creationId="{5580584C-20F4-0E49-22F9-82407727D7FA}"/>
          </ac:picMkLst>
        </pc:picChg>
        <pc:picChg chg="add mod ord">
          <ac:chgData name="Rohith Ravi" userId="87076d1cb373739f" providerId="LiveId" clId="{DE016256-8850-47E8-B82C-C1BBCBD17795}" dt="2025-04-17T09:30:14.099" v="73" actId="22"/>
          <ac:picMkLst>
            <pc:docMk/>
            <pc:sldMk cId="3295864835" sldId="313"/>
            <ac:picMk id="12" creationId="{26DB5A67-0E0A-20C1-226F-6BC055C9E848}"/>
          </ac:picMkLst>
        </pc:picChg>
      </pc:sldChg>
      <pc:sldChg chg="addSp delSp modSp new mod">
        <pc:chgData name="Rohith Ravi" userId="87076d1cb373739f" providerId="LiveId" clId="{DE016256-8850-47E8-B82C-C1BBCBD17795}" dt="2025-04-17T09:30:45.199" v="114" actId="20577"/>
        <pc:sldMkLst>
          <pc:docMk/>
          <pc:sldMk cId="2562818356" sldId="314"/>
        </pc:sldMkLst>
        <pc:spChg chg="mod">
          <ac:chgData name="Rohith Ravi" userId="87076d1cb373739f" providerId="LiveId" clId="{DE016256-8850-47E8-B82C-C1BBCBD17795}" dt="2025-04-17T09:30:45.199" v="114" actId="20577"/>
          <ac:spMkLst>
            <pc:docMk/>
            <pc:sldMk cId="2562818356" sldId="314"/>
            <ac:spMk id="2" creationId="{37758EBA-08EC-0B09-5D45-60F77A22E662}"/>
          </ac:spMkLst>
        </pc:spChg>
        <pc:spChg chg="del">
          <ac:chgData name="Rohith Ravi" userId="87076d1cb373739f" providerId="LiveId" clId="{DE016256-8850-47E8-B82C-C1BBCBD17795}" dt="2025-04-17T09:29:02.039" v="69" actId="22"/>
          <ac:spMkLst>
            <pc:docMk/>
            <pc:sldMk cId="2562818356" sldId="314"/>
            <ac:spMk id="3" creationId="{E05880C0-8B3E-EBAC-CBDF-E162060F6229}"/>
          </ac:spMkLst>
        </pc:spChg>
        <pc:picChg chg="add mod ord">
          <ac:chgData name="Rohith Ravi" userId="87076d1cb373739f" providerId="LiveId" clId="{DE016256-8850-47E8-B82C-C1BBCBD17795}" dt="2025-04-17T09:29:02.039" v="69" actId="22"/>
          <ac:picMkLst>
            <pc:docMk/>
            <pc:sldMk cId="2562818356" sldId="314"/>
            <ac:picMk id="8" creationId="{A6F05D3E-DB62-A03C-35AC-09084CE2C82F}"/>
          </ac:picMkLst>
        </pc:picChg>
      </pc:sldChg>
      <pc:sldChg chg="addSp delSp modSp new mod">
        <pc:chgData name="Rohith Ravi" userId="87076d1cb373739f" providerId="LiveId" clId="{DE016256-8850-47E8-B82C-C1BBCBD17795}" dt="2025-04-17T09:31:56.073" v="133" actId="22"/>
        <pc:sldMkLst>
          <pc:docMk/>
          <pc:sldMk cId="2955775483" sldId="315"/>
        </pc:sldMkLst>
        <pc:spChg chg="mod">
          <ac:chgData name="Rohith Ravi" userId="87076d1cb373739f" providerId="LiveId" clId="{DE016256-8850-47E8-B82C-C1BBCBD17795}" dt="2025-04-17T09:31:28.926" v="132" actId="20577"/>
          <ac:spMkLst>
            <pc:docMk/>
            <pc:sldMk cId="2955775483" sldId="315"/>
            <ac:spMk id="2" creationId="{812A829C-DDC9-BCF8-E29C-0E92006B8F6B}"/>
          </ac:spMkLst>
        </pc:spChg>
        <pc:spChg chg="del">
          <ac:chgData name="Rohith Ravi" userId="87076d1cb373739f" providerId="LiveId" clId="{DE016256-8850-47E8-B82C-C1BBCBD17795}" dt="2025-04-17T09:31:56.073" v="133" actId="22"/>
          <ac:spMkLst>
            <pc:docMk/>
            <pc:sldMk cId="2955775483" sldId="315"/>
            <ac:spMk id="3" creationId="{7AE0977B-A906-169F-6773-69F585AD6E9B}"/>
          </ac:spMkLst>
        </pc:spChg>
        <pc:picChg chg="add mod ord">
          <ac:chgData name="Rohith Ravi" userId="87076d1cb373739f" providerId="LiveId" clId="{DE016256-8850-47E8-B82C-C1BBCBD17795}" dt="2025-04-17T09:31:56.073" v="133" actId="22"/>
          <ac:picMkLst>
            <pc:docMk/>
            <pc:sldMk cId="2955775483" sldId="315"/>
            <ac:picMk id="8" creationId="{FD152450-6C35-8483-94E5-B69EDE5180B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Search 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22AIE111-OOP in JAVA</a:t>
            </a:r>
          </a:p>
          <a:p>
            <a:r>
              <a:rPr lang="en-US" dirty="0"/>
              <a:t>22AIE112-Data Structure and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EDFA8-29D1-D572-35DA-FB8633AF291A}"/>
              </a:ext>
            </a:extLst>
          </p:cNvPr>
          <p:cNvSpPr txBox="1"/>
          <p:nvPr/>
        </p:nvSpPr>
        <p:spPr>
          <a:xfrm>
            <a:off x="7586133" y="5003800"/>
            <a:ext cx="42577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Members:</a:t>
            </a:r>
          </a:p>
          <a:p>
            <a:endParaRPr lang="en-IN" dirty="0"/>
          </a:p>
          <a:p>
            <a:r>
              <a:rPr lang="en-IN" dirty="0"/>
              <a:t>Rohith Ravi	-CB.SC.U4AIE24350</a:t>
            </a:r>
          </a:p>
          <a:p>
            <a:r>
              <a:rPr lang="en-IN" dirty="0"/>
              <a:t>Sri Harini MP	- CB.SC.U4AIE24358</a:t>
            </a:r>
          </a:p>
          <a:p>
            <a:r>
              <a:rPr lang="en-IN" dirty="0"/>
              <a:t>Vignes VM	-CB.SC.U4AIE24359</a:t>
            </a:r>
          </a:p>
          <a:p>
            <a:r>
              <a:rPr lang="en-IN" dirty="0"/>
              <a:t>Yashwanth B	- CB.SC.U4AIE24360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AB77-94EA-FA4C-618D-DDE34A75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(Application Programming Interface)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14BA0-1757-0155-3D1C-34580D652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 typical API interaction follows these steps: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Frontend (Client) Sends a Request:The user interacts with the frontend (e.g., clicking a button).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Backend Processes the Request:The API routes the request to the appropriate </a:t>
            </a:r>
            <a:r>
              <a:rPr lang="en-US" sz="1600" dirty="0" err="1"/>
              <a:t>function.The</a:t>
            </a:r>
            <a:r>
              <a:rPr lang="en-US" sz="1600" dirty="0"/>
              <a:t> backend processes the data, interacts with the database, and performs necessary logic.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Backend Sends a Response:The API returns a structured response (usually in JSON format) to the frontend.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Frontend Updates the UI:The frontend parses the API response and updates the UI accordingly.</a:t>
            </a:r>
          </a:p>
          <a:p>
            <a:r>
              <a:rPr lang="en-IN" sz="1600" b="1" dirty="0"/>
              <a:t>API</a:t>
            </a:r>
            <a:r>
              <a:rPr lang="en-IN" sz="1600" dirty="0"/>
              <a:t> = Set of rules for how software components talk to each other</a:t>
            </a:r>
          </a:p>
          <a:p>
            <a:r>
              <a:rPr lang="en-IN" sz="1600" b="1" dirty="0"/>
              <a:t>Flask</a:t>
            </a:r>
            <a:r>
              <a:rPr lang="en-IN" sz="1600" dirty="0"/>
              <a:t> = The tool you use in Python to build and host those APIs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A1AD9-B3C8-AC46-73CE-7B102939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2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C382-6C4C-4A48-84EF-6CCA8FC5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 (Prefix Tree)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776B-700A-FB22-985A-8212B5EA9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32837"/>
            <a:ext cx="10168128" cy="39393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Purpose-Efficiently stores and retrieves movie names for prefix-based search.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Functions: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insert(movie_name)</a:t>
            </a:r>
          </a:p>
          <a:p>
            <a:pPr marL="720000" lvl="2" indent="0">
              <a:buNone/>
            </a:pPr>
            <a:r>
              <a:rPr lang="en-US" dirty="0"/>
              <a:t>Use: Adds a movie name to the Trie.</a:t>
            </a:r>
          </a:p>
          <a:p>
            <a:pPr marL="720000" lvl="2" indent="0">
              <a:buNone/>
            </a:pPr>
            <a:r>
              <a:rPr lang="en-US" dirty="0"/>
              <a:t>DSA Concept: Insertion in Trie (O(M) time complexity, where M is the length of the movie name).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search(prefix)</a:t>
            </a:r>
          </a:p>
          <a:p>
            <a:pPr marL="720000" lvl="2" indent="0">
              <a:buNone/>
            </a:pPr>
            <a:r>
              <a:rPr lang="en-US" dirty="0"/>
              <a:t>Use: Finds and returns movie names that start with a given prefix.</a:t>
            </a:r>
          </a:p>
          <a:p>
            <a:pPr marL="720000" lvl="2" indent="0">
              <a:buNone/>
            </a:pPr>
            <a:r>
              <a:rPr lang="en-US" dirty="0"/>
              <a:t>DSA Concept: Prefix search using Trie (O(M) time complexity).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collect_movie_names</a:t>
            </a:r>
            <a:r>
              <a:rPr lang="en-US" dirty="0"/>
              <a:t>(node)</a:t>
            </a:r>
          </a:p>
          <a:p>
            <a:pPr marL="720000" lvl="2" indent="0">
              <a:buNone/>
            </a:pPr>
            <a:r>
              <a:rPr lang="en-US" dirty="0"/>
              <a:t>Use: Collects all movie names beneath a Trie node recursively.</a:t>
            </a:r>
          </a:p>
          <a:p>
            <a:pPr marL="720000" lvl="2" indent="0">
              <a:buNone/>
            </a:pPr>
            <a:r>
              <a:rPr lang="en-US" dirty="0"/>
              <a:t>DSA </a:t>
            </a:r>
            <a:r>
              <a:rPr lang="en-US" dirty="0" err="1"/>
              <a:t>Concept:Traversal</a:t>
            </a:r>
            <a:r>
              <a:rPr lang="en-US" dirty="0"/>
              <a:t> on Trie (O(K) time, where K is the number of stored movie names).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E2140-7F3E-F404-75F5-458F8FDB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5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40B2-0DCE-8350-6872-1FA43D0C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do we have MovieTrieManager?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FCA618-BEDC-1E48-5945-E7F7626AD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64407"/>
              </p:ext>
            </p:extLst>
          </p:nvPr>
        </p:nvGraphicFramePr>
        <p:xfrm>
          <a:off x="287930" y="2265060"/>
          <a:ext cx="591170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139">
                  <a:extLst>
                    <a:ext uri="{9D8B030D-6E8A-4147-A177-3AD203B41FA5}">
                      <a16:colId xmlns:a16="http://schemas.microsoft.com/office/drawing/2014/main" val="4063595790"/>
                    </a:ext>
                  </a:extLst>
                </a:gridCol>
                <a:gridCol w="2969563">
                  <a:extLst>
                    <a:ext uri="{9D8B030D-6E8A-4147-A177-3AD203B41FA5}">
                      <a16:colId xmlns:a16="http://schemas.microsoft.com/office/drawing/2014/main" val="4248901331"/>
                    </a:ext>
                  </a:extLst>
                </a:gridCol>
              </a:tblGrid>
              <a:tr h="340101">
                <a:tc>
                  <a:txBody>
                    <a:bodyPr/>
                    <a:lstStyle/>
                    <a:p>
                      <a:r>
                        <a:rPr lang="en-IN" b="1" dirty="0"/>
                        <a:t>Method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Description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564137"/>
                  </a:ext>
                </a:extLst>
              </a:tr>
              <a:tr h="850251">
                <a:tc>
                  <a:txBody>
                    <a:bodyPr/>
                    <a:lstStyle/>
                    <a:p>
                      <a:r>
                        <a:rPr lang="en-IN" dirty="0">
                          <a:latin typeface="Bahnschrift SemiBold" panose="020B0502040204020203" pitchFamily="34" charset="0"/>
                        </a:rPr>
                        <a:t>__</a:t>
                      </a:r>
                      <a:r>
                        <a:rPr lang="en-IN" dirty="0" err="1">
                          <a:latin typeface="Bahnschrift SemiBold" panose="020B0502040204020203" pitchFamily="34" charset="0"/>
                        </a:rPr>
                        <a:t>init</a:t>
                      </a:r>
                      <a:r>
                        <a:rPr lang="en-IN" dirty="0">
                          <a:latin typeface="Bahnschrift SemiBold" panose="020B0502040204020203" pitchFamily="34" charset="0"/>
                        </a:rPr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Initializes the manager with two empty tries: movie &amp; actor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531815"/>
                  </a:ext>
                </a:extLst>
              </a:tr>
              <a:tr h="595176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Bahnschrift SemiBold" panose="020B0502040204020203" pitchFamily="34" charset="0"/>
                        </a:rPr>
                        <a:t>insert_movie</a:t>
                      </a:r>
                      <a:r>
                        <a:rPr lang="en-IN" dirty="0">
                          <a:latin typeface="Bahnschrift SemiBold" panose="020B0502040204020203" pitchFamily="34" charset="0"/>
                        </a:rPr>
                        <a:t>(name)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Inserts a movie name into the movie trie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67308"/>
                  </a:ext>
                </a:extLst>
              </a:tr>
              <a:tr h="850251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Bahnschrift SemiBold" panose="020B0502040204020203" pitchFamily="34" charset="0"/>
                        </a:rPr>
                        <a:t>search_movies</a:t>
                      </a:r>
                      <a:r>
                        <a:rPr lang="en-IN" dirty="0">
                          <a:latin typeface="Bahnschrift SemiBold" panose="020B0502040204020203" pitchFamily="34" charset="0"/>
                        </a:rPr>
                        <a:t>(prefix)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Returns a list of movie names that start with the given prefix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09989"/>
                  </a:ext>
                </a:extLst>
              </a:tr>
              <a:tr h="595176">
                <a:tc>
                  <a:txBody>
                    <a:bodyPr/>
                    <a:lstStyle/>
                    <a:p>
                      <a:r>
                        <a:rPr lang="en-IN">
                          <a:latin typeface="Bahnschrift SemiBold" panose="020B0502040204020203" pitchFamily="34" charset="0"/>
                        </a:rPr>
                        <a:t>insert_actor(name)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Inserts an actor name into the actor trie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066855"/>
                  </a:ext>
                </a:extLst>
              </a:tr>
              <a:tr h="850251">
                <a:tc>
                  <a:txBody>
                    <a:bodyPr/>
                    <a:lstStyle/>
                    <a:p>
                      <a:r>
                        <a:rPr lang="en-IN">
                          <a:latin typeface="Bahnschrift SemiBold" panose="020B0502040204020203" pitchFamily="34" charset="0"/>
                        </a:rPr>
                        <a:t>search_actors(prefix)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Returns a list of actor names that start with the given prefix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306193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F20BBF06-14FB-F69F-8E27-C29BFDA449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37990" y="2320686"/>
            <a:ext cx="5466080" cy="433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Fast &amp; Efficient Search: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Uses a 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Trie (Prefix Tree)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to quickly search for movie or actor names.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Great for 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autocomplete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features based on prefixes.</a:t>
            </a:r>
          </a:p>
          <a:p>
            <a:pPr>
              <a:buNone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Organized Data Handling: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Separates logic for 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movie names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actor names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using two different 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Clean structure for inserting and querying names independently.</a:t>
            </a:r>
          </a:p>
          <a:p>
            <a:pPr>
              <a:buNone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Scalable Design: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Can handle thousands of entries with low memory overhead.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Time complexity for search is only 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O(k)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where </a:t>
            </a:r>
            <a:r>
              <a:rPr lang="en-US" sz="1400" i="1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= length of prefix</a:t>
            </a:r>
            <a:r>
              <a:rPr lang="en-US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2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782BA-5BCB-9574-BE82-359D70B3A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7312-D7BA-DB9B-1433-7E78E01B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22762"/>
            <a:ext cx="10168128" cy="1179576"/>
          </a:xfrm>
        </p:spPr>
        <p:txBody>
          <a:bodyPr/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IN" b="1" i="0" dirty="0">
                <a:effectLst/>
                <a:latin typeface="+mn-lt"/>
              </a:rPr>
              <a:t>Abstraction in Trie Structure</a:t>
            </a:r>
            <a:endParaRPr lang="en-IN" b="0" i="0" dirty="0">
              <a:effectLst/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91F4-DC5D-F497-3231-69452138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9E6B6D-907F-827A-D79B-51609436E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78" y="2150691"/>
            <a:ext cx="1043191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Abstraction means hiding complex implementation details and exposing only the essential features to the </a:t>
            </a:r>
            <a:r>
              <a:rPr lang="en-IN"/>
              <a:t>user.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user calls insert() and search() without needing to understand how the </a:t>
            </a:r>
            <a:r>
              <a:rPr lang="en-IN" dirty="0" err="1"/>
              <a:t>TrieNode</a:t>
            </a:r>
            <a:r>
              <a:rPr lang="en-IN" dirty="0"/>
              <a:t> structure works internally.</a:t>
            </a:r>
          </a:p>
          <a:p>
            <a:pPr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_</a:t>
            </a:r>
            <a:r>
              <a:rPr lang="en-IN" dirty="0" err="1"/>
              <a:t>collect_names</a:t>
            </a:r>
            <a:r>
              <a:rPr lang="en-IN" dirty="0"/>
              <a:t>() is an </a:t>
            </a:r>
            <a:r>
              <a:rPr lang="en-IN" b="1" dirty="0"/>
              <a:t>internal helper</a:t>
            </a:r>
            <a:r>
              <a:rPr lang="en-IN" dirty="0"/>
              <a:t>, not exposed to the user.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It </a:t>
            </a:r>
            <a:r>
              <a:rPr lang="en-IN" b="1" dirty="0"/>
              <a:t>hides</a:t>
            </a:r>
            <a:r>
              <a:rPr lang="en-IN" dirty="0"/>
              <a:t> the recursion and traversal logic.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This makes search() easy to use without the user needing to understand the data structure.</a:t>
            </a:r>
          </a:p>
          <a:p>
            <a:pPr>
              <a:buNone/>
            </a:pPr>
            <a:r>
              <a:rPr lang="en-IN" dirty="0"/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06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9745-C593-2290-39D6-E68702D5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 Queue (</a:t>
            </a:r>
            <a:r>
              <a:rPr lang="en-IN" dirty="0" err="1"/>
              <a:t>heapq</a:t>
            </a:r>
            <a:r>
              <a:rPr lang="en-IN" dirty="0"/>
              <a:t> module)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BB2F-0554-C6CE-C87D-044ED464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Purpose: Efficiently finds the top N movies by IMDb score.</a:t>
            </a:r>
          </a:p>
          <a:p>
            <a:r>
              <a:rPr lang="en-US" sz="1700" dirty="0"/>
              <a:t>Functions:</a:t>
            </a:r>
          </a:p>
          <a:p>
            <a:pPr lvl="2"/>
            <a:r>
              <a:rPr lang="en-US" sz="1700" b="1" dirty="0"/>
              <a:t>get_top_rated_movies(N=10)</a:t>
            </a:r>
          </a:p>
          <a:p>
            <a:pPr marL="914400" lvl="2" indent="0">
              <a:buNone/>
            </a:pPr>
            <a:r>
              <a:rPr lang="en-US" sz="1700" dirty="0"/>
              <a:t>Use: Returns the N highest-rated movies using IMDb scores.</a:t>
            </a:r>
          </a:p>
          <a:p>
            <a:pPr marL="720000" lvl="2" indent="0">
              <a:buNone/>
            </a:pPr>
            <a:r>
              <a:rPr lang="en-US" sz="1700" dirty="0"/>
              <a:t>DSA Concept: Heap Sort (O(N log K) time complexity)…where K is the total number of movies.</a:t>
            </a:r>
          </a:p>
          <a:p>
            <a:r>
              <a:rPr lang="en-IN" sz="1800" dirty="0"/>
              <a:t>We have used </a:t>
            </a:r>
            <a:r>
              <a:rPr lang="en-IN" sz="1800" b="1" dirty="0"/>
              <a:t>Min-Heap</a:t>
            </a:r>
            <a:r>
              <a:rPr lang="en-IN" sz="1800" dirty="0"/>
              <a:t> in your code. It gives the smallest number at the top</a:t>
            </a:r>
          </a:p>
          <a:p>
            <a:r>
              <a:rPr lang="en-IN" sz="1800" dirty="0"/>
              <a:t>So better movies have smaller priority numbers, and they go to the top of the heap.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DD951-7AC6-A8EC-21B9-0C526B09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7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F04EE-595E-8257-8C34-211B474B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296136D-3B4E-67DE-E6EC-9D15A8572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5568" y="784485"/>
            <a:ext cx="80283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Encapsulation in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PriorityQueue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2C2BA80-2646-272C-085A-6C1C8B6BC9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7040" y="2616865"/>
            <a:ext cx="963623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Private Attributes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internal attributes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_heap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(denoted by the leading underscore).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prevents direct access from outside the class, ensuring that the internal state is protected.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Controlled Data Access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 like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enqueue()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dequeue()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peek()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provide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controlled access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private data.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of the class can interact with the priority queue only through these public methods, which manage the state safely.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85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8632-6D9E-1206-657A-E6173D60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HashMap (Dictionary) – For Fast Movie Lookup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69C50-365A-08E0-775E-691B7CC7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Purpose: Quickly retrieves movie information based on the movie name.</a:t>
            </a:r>
          </a:p>
          <a:p>
            <a:r>
              <a:rPr lang="en-US" sz="1800" dirty="0"/>
              <a:t>Functions:</a:t>
            </a:r>
          </a:p>
          <a:p>
            <a:pPr lvl="2"/>
            <a:r>
              <a:rPr lang="en-US" sz="1800" b="1" dirty="0" err="1"/>
              <a:t>get_movie_data</a:t>
            </a:r>
            <a:r>
              <a:rPr lang="en-US" sz="1800" b="1" dirty="0"/>
              <a:t> (HashMap Creation)</a:t>
            </a:r>
          </a:p>
          <a:p>
            <a:pPr marL="720000" lvl="2" indent="0">
              <a:buNone/>
            </a:pPr>
            <a:r>
              <a:rPr lang="en-US" sz="1800" dirty="0"/>
              <a:t>Use: Stores movie information where the key is the lowercase movie name and the value is the movie object.</a:t>
            </a:r>
          </a:p>
          <a:p>
            <a:pPr marL="720000" lvl="2" indent="0">
              <a:buNone/>
            </a:pPr>
            <a:r>
              <a:rPr lang="en-US" sz="1800" dirty="0"/>
              <a:t>DSA Concept: Hashing (O(1) average time complexity for lookup). </a:t>
            </a:r>
          </a:p>
          <a:p>
            <a:pPr lvl="2"/>
            <a:r>
              <a:rPr lang="en-US" sz="1800" b="1" dirty="0"/>
              <a:t>get_movie_details(movie_name)</a:t>
            </a:r>
          </a:p>
          <a:p>
            <a:pPr marL="720000" lvl="2" indent="0">
              <a:buNone/>
            </a:pPr>
            <a:r>
              <a:rPr lang="en-US" sz="1800" dirty="0"/>
              <a:t>Use: Fetches a movie’s details from the HashMap.</a:t>
            </a:r>
          </a:p>
          <a:p>
            <a:pPr marL="720000" lvl="2" indent="0">
              <a:buNone/>
            </a:pPr>
            <a:r>
              <a:rPr lang="en-US" sz="1800" dirty="0"/>
              <a:t>DSA Concept: HashMap Lookup (O(1) time complexity).</a:t>
            </a:r>
          </a:p>
          <a:p>
            <a:endParaRPr lang="en-IN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B85F-2F2E-8723-DFFD-708DD26C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77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083B3-B5A7-CB7A-3718-1EE99D94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43BC-1B91-C4F9-E0F4-FA97C0A7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3BFB5-5271-B9E3-F06C-525F7380A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49" y="2414228"/>
            <a:ext cx="10729102" cy="3694176"/>
          </a:xfrm>
        </p:spPr>
        <p:txBody>
          <a:bodyPr>
            <a:normAutofit fontScale="92500"/>
          </a:bodyPr>
          <a:lstStyle/>
          <a:p>
            <a:r>
              <a:rPr lang="en-US" dirty="0"/>
              <a:t>The class </a:t>
            </a:r>
            <a:r>
              <a:rPr lang="en-US" b="1" dirty="0" err="1"/>
              <a:t>SearchHistoryManager</a:t>
            </a:r>
            <a:r>
              <a:rPr lang="en-US" dirty="0"/>
              <a:t> </a:t>
            </a:r>
            <a:r>
              <a:rPr lang="en-IN" dirty="0"/>
              <a:t>helps keep track of which movies each user has searched for, all stored in memory (not in a database).</a:t>
            </a:r>
          </a:p>
          <a:p>
            <a:r>
              <a:rPr lang="en-IN" b="1" dirty="0"/>
              <a:t>_</a:t>
            </a:r>
            <a:r>
              <a:rPr lang="en-IN" b="1" dirty="0" err="1"/>
              <a:t>search_history</a:t>
            </a:r>
            <a:r>
              <a:rPr lang="en-IN" dirty="0"/>
              <a:t>: { </a:t>
            </a:r>
            <a:r>
              <a:rPr lang="en-IN" dirty="0" err="1"/>
              <a:t>user_id</a:t>
            </a:r>
            <a:r>
              <a:rPr lang="en-IN" dirty="0"/>
              <a:t>: [movie names] }</a:t>
            </a:r>
          </a:p>
          <a:p>
            <a:r>
              <a:rPr lang="en-IN" b="1" dirty="0" err="1"/>
              <a:t>save_search</a:t>
            </a:r>
            <a:r>
              <a:rPr lang="en-IN" b="1" dirty="0"/>
              <a:t>(</a:t>
            </a:r>
            <a:r>
              <a:rPr lang="en-IN" b="1" dirty="0" err="1"/>
              <a:t>user_id</a:t>
            </a:r>
            <a:r>
              <a:rPr lang="en-IN" b="1" dirty="0"/>
              <a:t>, </a:t>
            </a:r>
            <a:r>
              <a:rPr lang="en-IN" b="1" dirty="0" err="1"/>
              <a:t>movie_name</a:t>
            </a:r>
            <a:r>
              <a:rPr lang="en-IN" b="1" dirty="0"/>
              <a:t>): </a:t>
            </a:r>
            <a:r>
              <a:rPr lang="en-IN" dirty="0"/>
              <a:t>This method saves a searched movie name for a given user.</a:t>
            </a:r>
          </a:p>
          <a:p>
            <a:r>
              <a:rPr lang="en-IN" b="1" dirty="0" err="1"/>
              <a:t>get_search_history</a:t>
            </a:r>
            <a:r>
              <a:rPr lang="en-IN" b="1" dirty="0"/>
              <a:t>(</a:t>
            </a:r>
            <a:r>
              <a:rPr lang="en-IN" b="1" dirty="0" err="1"/>
              <a:t>user_id</a:t>
            </a:r>
            <a:r>
              <a:rPr lang="en-IN" b="1" dirty="0"/>
              <a:t>):</a:t>
            </a:r>
            <a:r>
              <a:rPr lang="en-IN" dirty="0"/>
              <a:t>Returns the user's search history list.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1F1E8-159F-EE44-86C3-5DD01165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7142B-E11F-6FC3-598F-92A0B339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5E29-9AD2-6711-6108-28BF98C7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91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86786-7BB4-B8A6-54EC-6CE58D8AC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D492-1AAA-7F9F-ADD2-79854E09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IN" b="1" i="0" dirty="0">
                <a:effectLst/>
                <a:latin typeface="DeepSeek-CJK-patch"/>
              </a:rPr>
              <a:t>Encapsulation in Search History</a:t>
            </a:r>
            <a:endParaRPr lang="en-IN" b="0" i="0" dirty="0">
              <a:effectLst/>
              <a:latin typeface="DeepSeek-CJK-patch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CE7D3-93AA-3B47-FF23-CE52AC71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1FB614A-2400-EA66-9FFA-0516CF4018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6414" y="2324477"/>
            <a:ext cx="969917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Hiding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_search_history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dictionary is protected, preventing direct access and modification, ensuring the integrity of user data.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Controlled Access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methods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save_search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get_search_history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provide a controlled interface to interact with the internal data, ensuring valid and consistent operations.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60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53D0-8568-006D-D756-DFB46380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Graph (</a:t>
            </a:r>
            <a:r>
              <a:rPr lang="en-US" sz="3200" dirty="0" err="1"/>
              <a:t>NetworkX</a:t>
            </a:r>
            <a:r>
              <a:rPr lang="en-US" sz="3200" dirty="0"/>
              <a:t>) – For Actor-Movie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C158-3297-462D-5A4D-196C8F57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852" y="2414228"/>
            <a:ext cx="10168128" cy="3694176"/>
          </a:xfrm>
        </p:spPr>
        <p:txBody>
          <a:bodyPr>
            <a:normAutofit/>
          </a:bodyPr>
          <a:lstStyle/>
          <a:p>
            <a:r>
              <a:rPr lang="en-US" sz="2000" dirty="0"/>
              <a:t>Purpose: Models relationships between movies and actors for advanced recommendations.</a:t>
            </a:r>
          </a:p>
          <a:p>
            <a:r>
              <a:rPr lang="en-US" sz="2000" dirty="0"/>
              <a:t>Functions:</a:t>
            </a:r>
          </a:p>
          <a:p>
            <a:pPr lvl="2"/>
            <a:r>
              <a:rPr lang="en-US" dirty="0"/>
              <a:t>Graph Initialization (</a:t>
            </a:r>
            <a:r>
              <a:rPr lang="en-US" dirty="0" err="1"/>
              <a:t>graph.add_node</a:t>
            </a:r>
            <a:r>
              <a:rPr lang="en-US" dirty="0"/>
              <a:t>() and </a:t>
            </a:r>
            <a:r>
              <a:rPr lang="en-US" dirty="0" err="1"/>
              <a:t>graph.add_edge</a:t>
            </a:r>
            <a:r>
              <a:rPr lang="en-US" dirty="0"/>
              <a:t>())</a:t>
            </a:r>
          </a:p>
          <a:p>
            <a:pPr marL="720000" lvl="2" indent="0">
              <a:buNone/>
            </a:pPr>
            <a:r>
              <a:rPr lang="en-US" dirty="0"/>
              <a:t>Use: Builds a bipartite graph where:</a:t>
            </a:r>
          </a:p>
          <a:p>
            <a:pPr marL="1440000" lvl="4"/>
            <a:r>
              <a:rPr lang="en-US" sz="2000" dirty="0"/>
              <a:t>Nodes: Movies and Actors</a:t>
            </a:r>
          </a:p>
          <a:p>
            <a:pPr marL="1440000" lvl="4"/>
            <a:r>
              <a:rPr lang="en-US" sz="2000" dirty="0"/>
              <a:t>Edges: Actor-Movie connections.</a:t>
            </a:r>
          </a:p>
          <a:p>
            <a:r>
              <a:rPr lang="en-US" sz="2000" dirty="0"/>
              <a:t>DSA Concept: Graph Construction (O(N + E) complexity where N is nodes and E is edges).</a:t>
            </a:r>
            <a:r>
              <a:rPr lang="en-US" sz="2000" dirty="0" err="1"/>
              <a:t>get_movies_by_actor</a:t>
            </a:r>
            <a:r>
              <a:rPr lang="en-US" sz="2000" dirty="0"/>
              <a:t>(</a:t>
            </a:r>
            <a:r>
              <a:rPr lang="en-US" sz="2000" dirty="0" err="1"/>
              <a:t>actor_name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207C-D2E5-1809-9BBF-F5F84A27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E3F9-EE38-91A5-3DDE-D2439ABB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D4C8-703F-3ED3-43F9-740A5254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2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63CCF-A404-5BBC-A78C-D92382A95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2A6B-B6B7-88E3-EC54-5060E1C4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20CA-3E99-59FD-F4EE-A295D08F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496211" cy="3694176"/>
          </a:xfrm>
        </p:spPr>
        <p:txBody>
          <a:bodyPr>
            <a:normAutofit/>
          </a:bodyPr>
          <a:lstStyle/>
          <a:p>
            <a:r>
              <a:rPr lang="en-IN" sz="2400" dirty="0"/>
              <a:t>The Movie Search Box is a smart movie search that enhances user experience through intelligent data structures. It allows users to search movies by name or actor, view top-rated films.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7BDA0-43D8-479F-512D-35FAA669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1C53EE-9668-527F-64F1-7C9767D7AF0E}"/>
              </a:ext>
            </a:extLst>
          </p:cNvPr>
          <p:cNvSpPr txBox="1">
            <a:spLocks/>
          </p:cNvSpPr>
          <p:nvPr/>
        </p:nvSpPr>
        <p:spPr>
          <a:xfrm>
            <a:off x="6096000" y="2478024"/>
            <a:ext cx="4980432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18358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F28AF-C9EC-9A26-046E-DF0FD2E42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D731-3944-B272-746A-476F4440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3F98-E813-61F9-D5EB-1E20CEA30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The project successfully demonstrates how intelligent data structures can significantly enhance the movie search and recommendation experience. </a:t>
            </a:r>
          </a:p>
          <a:p>
            <a:r>
              <a:rPr lang="en-IN" dirty="0"/>
              <a:t>Unlike traditional search boxes, this system supports features such as autocomplete, actor-based discovery, personalized recommendations, and search history tracking. </a:t>
            </a:r>
          </a:p>
          <a:p>
            <a:r>
              <a:rPr lang="en-IN" dirty="0"/>
              <a:t>By integrating a user-friendly frontend with a powerful Flask API backend and MongoDB database, the project delivers a fast, intuitive, and engaging solution for real-world movie exploration needs.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99953-3E77-1A55-79FC-9447C159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47C2-F70C-3DEC-3507-38375F58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A48CF-5B7D-AE3B-9556-EF12FB33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75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F829-7D44-5AD6-DC8B-8EC4EDD8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Movies: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A46F-4A6A-5266-7239-35E19400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EC325-CF81-0BDC-324A-AC1C26DD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BFD54-1978-C8A2-1B8F-CC0C9867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21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339DA6E-9113-9B53-7DB0-50EE1E167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086" y="2478088"/>
            <a:ext cx="7315790" cy="3694112"/>
          </a:xfrm>
        </p:spPr>
      </p:pic>
    </p:spTree>
    <p:extLst>
      <p:ext uri="{BB962C8B-B14F-4D97-AF65-F5344CB8AC3E}">
        <p14:creationId xmlns:p14="http://schemas.microsoft.com/office/powerpoint/2010/main" val="3667573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44C9-54EB-2196-5DFF-1D1AC100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the top-rated movies: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27FC-05BB-2944-1829-01F32341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43C44-762C-70DB-9749-BB2CB110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4E39B-C0B1-89C5-A304-CB82DA8D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22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6DB5A67-0E0A-20C1-226F-6BC055C9E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390" y="2478088"/>
            <a:ext cx="7365183" cy="3694112"/>
          </a:xfrm>
        </p:spPr>
      </p:pic>
    </p:spTree>
    <p:extLst>
      <p:ext uri="{BB962C8B-B14F-4D97-AF65-F5344CB8AC3E}">
        <p14:creationId xmlns:p14="http://schemas.microsoft.com/office/powerpoint/2010/main" val="3295864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8EBA-08EC-0B09-5D45-60F77A22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movies by the actors: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F05D3E-DB62-A03C-35AC-09084CE2C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425" y="2478088"/>
            <a:ext cx="7293113" cy="36941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1EFA2-5576-1559-AAD5-30B97144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A1B0F-7A9D-F4B4-B507-604D7645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9812F-8E85-D728-884B-C193452C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18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829C-DDC9-BCF8-E29C-0E92006B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History: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152450-6C35-8483-94E5-B69EDE518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5276" y="2478088"/>
            <a:ext cx="7289410" cy="36941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60D8-5C20-F8FC-6A4B-13C51CA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FF09D-E89A-4A1D-8C42-22836C9E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C17EE-2C60-F551-2F3F-16AC27C5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7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5B0A-92A2-B9F1-DBF8-4745B8A8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  Problem Statement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3715A-251B-636D-7C6C-F36736283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78024"/>
            <a:ext cx="10496211" cy="3694176"/>
          </a:xfrm>
        </p:spPr>
        <p:txBody>
          <a:bodyPr>
            <a:normAutofit/>
          </a:bodyPr>
          <a:lstStyle/>
          <a:p>
            <a:r>
              <a:rPr lang="en-IN" sz="2400" dirty="0"/>
              <a:t>Traditional movie search boxes are limited in capability ,require exact movie names, do not handle actor-based lookups, lack intelligent suggestions or auto-</a:t>
            </a:r>
            <a:r>
              <a:rPr lang="en-IN" sz="2400" dirty="0" err="1"/>
              <a:t>completion,do</a:t>
            </a:r>
            <a:r>
              <a:rPr lang="en-IN" sz="2400" dirty="0"/>
              <a:t> not learn from user interactions and cannot prioritize based on movie quality (e.g., IMDb).</a:t>
            </a:r>
          </a:p>
          <a:p>
            <a:r>
              <a:rPr lang="en-IN" sz="2400" dirty="0"/>
              <a:t>These limitations result in a </a:t>
            </a:r>
            <a:r>
              <a:rPr lang="en-IN" sz="2400" b="1" dirty="0"/>
              <a:t>poor discovery experience.</a:t>
            </a:r>
            <a:endParaRPr lang="en-IN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EA348-79B8-DEAF-6A4C-8A33F6EB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F61926-04FE-470D-C296-8AA4F1DE9845}"/>
              </a:ext>
            </a:extLst>
          </p:cNvPr>
          <p:cNvSpPr txBox="1">
            <a:spLocks/>
          </p:cNvSpPr>
          <p:nvPr/>
        </p:nvSpPr>
        <p:spPr>
          <a:xfrm>
            <a:off x="6096000" y="2478024"/>
            <a:ext cx="4980432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7923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EA46-25BD-78CB-45EC-3540E5F8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Real-life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EA14F-EBDF-56D2-3951-85C51ACD1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Can be used in malls or cinemas to let users search for movie details without needing an internet connection.</a:t>
            </a:r>
          </a:p>
          <a:p>
            <a:r>
              <a:rPr lang="en-US" sz="2800" dirty="0"/>
              <a:t>Can serve as a backend data management system for bigger apps like streaming services, movie review platforms, or recommendation engines.</a:t>
            </a:r>
            <a:endParaRPr lang="en-IN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364A5-F9FE-8031-ED2C-0806BD40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6A8DC-15CA-427E-908B-180AE942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F172-7E0D-1582-8905-BCCF79FB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7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C01E-E841-0272-5FE7-EE78793F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Solutions and their Drawbacks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23AF879-6406-74DA-F8E1-BF45F5B3E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4236"/>
              </p:ext>
            </p:extLst>
          </p:nvPr>
        </p:nvGraphicFramePr>
        <p:xfrm>
          <a:off x="1012032" y="3083614"/>
          <a:ext cx="10167936" cy="1591503"/>
        </p:xfrm>
        <a:graphic>
          <a:graphicData uri="http://schemas.openxmlformats.org/drawingml/2006/table">
            <a:tbl>
              <a:tblPr/>
              <a:tblGrid>
                <a:gridCol w="5083968">
                  <a:extLst>
                    <a:ext uri="{9D8B030D-6E8A-4147-A177-3AD203B41FA5}">
                      <a16:colId xmlns:a16="http://schemas.microsoft.com/office/drawing/2014/main" val="2190549550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1981693108"/>
                    </a:ext>
                  </a:extLst>
                </a:gridCol>
              </a:tblGrid>
              <a:tr h="353667">
                <a:tc>
                  <a:txBody>
                    <a:bodyPr/>
                    <a:lstStyle/>
                    <a:p>
                      <a:r>
                        <a:rPr lang="en-IN" sz="1700" b="1" dirty="0"/>
                        <a:t>Existing Solution</a:t>
                      </a:r>
                      <a:endParaRPr lang="en-IN" sz="1700" dirty="0"/>
                    </a:p>
                  </a:txBody>
                  <a:tcPr marL="88417" marR="88417" marT="44208" marB="44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/>
                        <a:t>Drawbacks</a:t>
                      </a:r>
                      <a:endParaRPr lang="en-IN" sz="1700"/>
                    </a:p>
                  </a:txBody>
                  <a:tcPr marL="88417" marR="88417" marT="44208" marB="44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151776"/>
                  </a:ext>
                </a:extLst>
              </a:tr>
              <a:tr h="618918">
                <a:tc>
                  <a:txBody>
                    <a:bodyPr/>
                    <a:lstStyle/>
                    <a:p>
                      <a:r>
                        <a:rPr lang="en-IN" sz="1700" b="1" dirty="0"/>
                        <a:t>IMDb</a:t>
                      </a:r>
                      <a:endParaRPr lang="en-IN" sz="1700" dirty="0"/>
                    </a:p>
                  </a:txBody>
                  <a:tcPr marL="88417" marR="88417" marT="44208" marB="44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Too much information; can be overwhelming for casual users. Contains ads.</a:t>
                      </a:r>
                    </a:p>
                  </a:txBody>
                  <a:tcPr marL="88417" marR="88417" marT="44208" marB="44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211644"/>
                  </a:ext>
                </a:extLst>
              </a:tr>
              <a:tr h="618918">
                <a:tc>
                  <a:txBody>
                    <a:bodyPr/>
                    <a:lstStyle/>
                    <a:p>
                      <a:r>
                        <a:rPr lang="en-IN" sz="1700" b="1" dirty="0"/>
                        <a:t>Rotten Tomatoes (</a:t>
                      </a:r>
                      <a:r>
                        <a:rPr lang="en-IN" sz="1600" b="1" dirty="0"/>
                        <a:t>provides aggregated critic and audience ratings</a:t>
                      </a:r>
                      <a:r>
                        <a:rPr lang="en-IN" sz="1700" b="1" dirty="0"/>
                        <a:t>)</a:t>
                      </a:r>
                    </a:p>
                  </a:txBody>
                  <a:tcPr marL="88417" marR="88417" marT="44208" marB="44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Focuses mainly on ratings and reviews, less on detailed movie info.</a:t>
                      </a:r>
                    </a:p>
                  </a:txBody>
                  <a:tcPr marL="88417" marR="88417" marT="44208" marB="442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53311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0539C-46CF-84B9-EE50-DC2E4307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36ADE5-3826-CC84-53DB-965138744A66}"/>
              </a:ext>
            </a:extLst>
          </p:cNvPr>
          <p:cNvCxnSpPr>
            <a:endCxn id="7" idx="2"/>
          </p:cNvCxnSpPr>
          <p:nvPr/>
        </p:nvCxnSpPr>
        <p:spPr>
          <a:xfrm>
            <a:off x="6096000" y="3098800"/>
            <a:ext cx="0" cy="157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96E6A5-57C5-A8C4-2853-065747C806A2}"/>
              </a:ext>
            </a:extLst>
          </p:cNvPr>
          <p:cNvCxnSpPr>
            <a:cxnSpLocks/>
          </p:cNvCxnSpPr>
          <p:nvPr/>
        </p:nvCxnSpPr>
        <p:spPr>
          <a:xfrm flipH="1">
            <a:off x="1041387" y="4047066"/>
            <a:ext cx="993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7324A5-32E5-892D-6EE3-54B6BF8B1353}"/>
              </a:ext>
            </a:extLst>
          </p:cNvPr>
          <p:cNvCxnSpPr/>
          <p:nvPr/>
        </p:nvCxnSpPr>
        <p:spPr>
          <a:xfrm>
            <a:off x="10981282" y="3106507"/>
            <a:ext cx="0" cy="157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1A51F0-D486-0652-1D82-DC7E2A9750B0}"/>
              </a:ext>
            </a:extLst>
          </p:cNvPr>
          <p:cNvCxnSpPr/>
          <p:nvPr/>
        </p:nvCxnSpPr>
        <p:spPr>
          <a:xfrm>
            <a:off x="1041387" y="3098803"/>
            <a:ext cx="0" cy="157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791294-322F-F85D-88F3-892F5876ADB6}"/>
              </a:ext>
            </a:extLst>
          </p:cNvPr>
          <p:cNvCxnSpPr>
            <a:cxnSpLocks/>
          </p:cNvCxnSpPr>
          <p:nvPr/>
        </p:nvCxnSpPr>
        <p:spPr>
          <a:xfrm flipH="1">
            <a:off x="1041387" y="4675117"/>
            <a:ext cx="993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E615EC-719C-D457-BB48-7C00123867F8}"/>
              </a:ext>
            </a:extLst>
          </p:cNvPr>
          <p:cNvCxnSpPr>
            <a:cxnSpLocks/>
          </p:cNvCxnSpPr>
          <p:nvPr/>
        </p:nvCxnSpPr>
        <p:spPr>
          <a:xfrm flipH="1">
            <a:off x="1041387" y="3106507"/>
            <a:ext cx="993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01B64C-F137-5A3E-BCE4-A5569F5CF2EC}"/>
              </a:ext>
            </a:extLst>
          </p:cNvPr>
          <p:cNvCxnSpPr>
            <a:cxnSpLocks/>
          </p:cNvCxnSpPr>
          <p:nvPr/>
        </p:nvCxnSpPr>
        <p:spPr>
          <a:xfrm flipH="1">
            <a:off x="1041387" y="3425964"/>
            <a:ext cx="9939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3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281C-8AAE-873B-E479-BE0FBCE5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E639E-F4AD-9143-F38B-30C87E02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59A39FD-73FF-D0AD-3C4E-40F52B956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3453" y="2045001"/>
            <a:ext cx="1062661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build a robust backend system using Python and MongoDB that can store, retrieve, and manage movie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provide efficient search functionality (case-insensitive, optimized) for users to find movie details based on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implement modular, encapsulated code for easy maintenance and future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 dirty="0"/>
              <a:t>To demonstrate real-world use cases like intelligent recommendations and user behaviour analysis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1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654304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Concepts used: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4EDA7BD-0054-0D54-F95A-E80E473E3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84154"/>
              </p:ext>
            </p:extLst>
          </p:nvPr>
        </p:nvGraphicFramePr>
        <p:xfrm>
          <a:off x="1115568" y="2829561"/>
          <a:ext cx="972964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821">
                  <a:extLst>
                    <a:ext uri="{9D8B030D-6E8A-4147-A177-3AD203B41FA5}">
                      <a16:colId xmlns:a16="http://schemas.microsoft.com/office/drawing/2014/main" val="3575755034"/>
                    </a:ext>
                  </a:extLst>
                </a:gridCol>
                <a:gridCol w="4864821">
                  <a:extLst>
                    <a:ext uri="{9D8B030D-6E8A-4147-A177-3AD203B41FA5}">
                      <a16:colId xmlns:a16="http://schemas.microsoft.com/office/drawing/2014/main" val="3320705336"/>
                    </a:ext>
                  </a:extLst>
                </a:gridCol>
              </a:tblGrid>
              <a:tr h="353472">
                <a:tc>
                  <a:txBody>
                    <a:bodyPr/>
                    <a:lstStyle/>
                    <a:p>
                      <a:r>
                        <a:rPr lang="en-IN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Concepts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017156"/>
                  </a:ext>
                </a:extLst>
              </a:tr>
              <a:tr h="618576">
                <a:tc>
                  <a:txBody>
                    <a:bodyPr/>
                    <a:lstStyle/>
                    <a:p>
                      <a:r>
                        <a:rPr lang="en-IN" b="1" dirty="0"/>
                        <a:t>I) Object Oriented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Encapsulation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/>
                        <a:t>Abstraction 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85213"/>
                  </a:ext>
                </a:extLst>
              </a:tr>
              <a:tr h="1148785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II) Data Structure and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TRIE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Priority Queue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Hashmap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Graph Theory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02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4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A7CB-77EE-2958-83E4-BE506DF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Description of Our Approach</a:t>
            </a:r>
            <a:endParaRPr lang="en-IN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6D293-ECA3-E3CC-3C70-19AA4CB2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0C03B72-FB62-CB46-4816-DBD3A9792C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6394" y="1733729"/>
            <a:ext cx="1109921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We use MongoDB to store a structured movie database, allowing fast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Python-based interface (via the MovieDataManager class) manages connection, data loading, and searching.</a:t>
            </a:r>
            <a:endParaRPr lang="en-US" altLang="en-US" sz="24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system loads movie data into memory for fast retrieval using Python dictionaries.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Encapsulation is used to separate database logic from the interface, ensuring code modularity and readability.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174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0B244-BD96-DA99-9412-417FE43A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DB6D79-BEB3-6565-834C-983B5BE669CA}"/>
              </a:ext>
            </a:extLst>
          </p:cNvPr>
          <p:cNvSpPr/>
          <p:nvPr/>
        </p:nvSpPr>
        <p:spPr>
          <a:xfrm>
            <a:off x="7495391" y="1178370"/>
            <a:ext cx="4352925" cy="2867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6C948E-5C6B-CD5B-2E2B-87859BF7CD86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>
            <a:off x="3960092" y="3849370"/>
            <a:ext cx="1300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CF37A2-50BE-A11C-6F3F-BB89345807C0}"/>
              </a:ext>
            </a:extLst>
          </p:cNvPr>
          <p:cNvSpPr/>
          <p:nvPr/>
        </p:nvSpPr>
        <p:spPr>
          <a:xfrm>
            <a:off x="651933" y="1274382"/>
            <a:ext cx="1345628" cy="64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Searching movies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1C457E-7AF4-6118-554E-30EE944665AE}"/>
              </a:ext>
            </a:extLst>
          </p:cNvPr>
          <p:cNvSpPr/>
          <p:nvPr/>
        </p:nvSpPr>
        <p:spPr>
          <a:xfrm>
            <a:off x="9169878" y="3181858"/>
            <a:ext cx="1335024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PRIORITY QUEUE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521AFB-12E4-BC06-C97D-D5A45E340AA3}"/>
              </a:ext>
            </a:extLst>
          </p:cNvPr>
          <p:cNvSpPr/>
          <p:nvPr/>
        </p:nvSpPr>
        <p:spPr>
          <a:xfrm>
            <a:off x="4601147" y="5738178"/>
            <a:ext cx="1719072" cy="777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GRAPH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5583F4-2D53-172A-7E42-20450E896E1D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>
            <a:off x="3352016" y="4169410"/>
            <a:ext cx="2108667" cy="156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8240DE-BC07-C291-3722-B7E76FF5E3BB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6320219" y="6126798"/>
            <a:ext cx="1437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391CA8-63CC-F287-92AD-194DD874D335}"/>
              </a:ext>
            </a:extLst>
          </p:cNvPr>
          <p:cNvSpPr/>
          <p:nvPr/>
        </p:nvSpPr>
        <p:spPr>
          <a:xfrm>
            <a:off x="4648178" y="1280859"/>
            <a:ext cx="2441448" cy="7132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Searching through the textbox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9C0C6B-5B64-04C3-DD55-7ACEE11660F3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 flipV="1">
            <a:off x="1997561" y="1594422"/>
            <a:ext cx="2650617" cy="4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B9BF17-D81D-822B-F8D6-DC83B2651F7E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5868902" y="1994091"/>
            <a:ext cx="67744" cy="153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6B3E7BC-D60C-309E-6E04-49B48E546BC3}"/>
              </a:ext>
            </a:extLst>
          </p:cNvPr>
          <p:cNvSpPr/>
          <p:nvPr/>
        </p:nvSpPr>
        <p:spPr>
          <a:xfrm>
            <a:off x="9064722" y="1922312"/>
            <a:ext cx="1545336" cy="580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Input(No. of top-movies)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2237E0-6DDA-D597-F734-9C6AAEF435A8}"/>
              </a:ext>
            </a:extLst>
          </p:cNvPr>
          <p:cNvCxnSpPr>
            <a:stCxn id="16" idx="2"/>
            <a:endCxn id="9" idx="0"/>
          </p:cNvCxnSpPr>
          <p:nvPr/>
        </p:nvCxnSpPr>
        <p:spPr>
          <a:xfrm>
            <a:off x="9837390" y="2502956"/>
            <a:ext cx="0" cy="67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59E640E-BE8C-60D3-0808-767244035A6B}"/>
              </a:ext>
            </a:extLst>
          </p:cNvPr>
          <p:cNvSpPr/>
          <p:nvPr/>
        </p:nvSpPr>
        <p:spPr>
          <a:xfrm>
            <a:off x="529949" y="5784279"/>
            <a:ext cx="1719072" cy="7589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Search History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3FEEB2-E707-B4FF-0D7D-B1E44455107B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flipH="1">
            <a:off x="1389485" y="4169410"/>
            <a:ext cx="1962531" cy="16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29598BC-A9E4-8577-A6BF-7A00259476B1}"/>
              </a:ext>
            </a:extLst>
          </p:cNvPr>
          <p:cNvSpPr/>
          <p:nvPr/>
        </p:nvSpPr>
        <p:spPr>
          <a:xfrm>
            <a:off x="5260825" y="3529330"/>
            <a:ext cx="1351642" cy="64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Searching actors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FE3135F-EE01-1CF1-5994-FD8E444205F1}"/>
              </a:ext>
            </a:extLst>
          </p:cNvPr>
          <p:cNvSpPr/>
          <p:nvPr/>
        </p:nvSpPr>
        <p:spPr>
          <a:xfrm>
            <a:off x="2743940" y="3529330"/>
            <a:ext cx="1216152" cy="6400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TRIE</a:t>
            </a:r>
            <a:endParaRPr lang="en-IN" dirty="0"/>
          </a:p>
        </p:txBody>
      </p:sp>
      <p:sp>
        <p:nvSpPr>
          <p:cNvPr id="22" name="TextBox 78">
            <a:extLst>
              <a:ext uri="{FF2B5EF4-FFF2-40B4-BE49-F238E27FC236}">
                <a16:creationId xmlns:a16="http://schemas.microsoft.com/office/drawing/2014/main" id="{5E6CB5D0-FE75-7934-C333-6A975DFDB110}"/>
              </a:ext>
            </a:extLst>
          </p:cNvPr>
          <p:cNvSpPr txBox="1"/>
          <p:nvPr/>
        </p:nvSpPr>
        <p:spPr>
          <a:xfrm>
            <a:off x="8239483" y="1332763"/>
            <a:ext cx="286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Top-Rated Movies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5E7AA9-7753-D4E5-B62F-336099DBECB3}"/>
              </a:ext>
            </a:extLst>
          </p:cNvPr>
          <p:cNvSpPr/>
          <p:nvPr/>
        </p:nvSpPr>
        <p:spPr>
          <a:xfrm>
            <a:off x="7757945" y="5707564"/>
            <a:ext cx="1719072" cy="8384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Movies featured by actors.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A8A388-09F7-F11F-0575-C45D5D001039}"/>
              </a:ext>
            </a:extLst>
          </p:cNvPr>
          <p:cNvSpPr txBox="1"/>
          <p:nvPr/>
        </p:nvSpPr>
        <p:spPr>
          <a:xfrm>
            <a:off x="1761067" y="262467"/>
            <a:ext cx="8288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Work-Flow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759C14F-23FD-FB73-B2B2-CC45C487D0AC}"/>
              </a:ext>
            </a:extLst>
          </p:cNvPr>
          <p:cNvCxnSpPr>
            <a:cxnSpLocks/>
            <a:stCxn id="8" idx="2"/>
            <a:endCxn id="21" idx="1"/>
          </p:cNvCxnSpPr>
          <p:nvPr/>
        </p:nvCxnSpPr>
        <p:spPr>
          <a:xfrm rot="16200000" flipH="1">
            <a:off x="1066889" y="2172319"/>
            <a:ext cx="1934908" cy="1419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95933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1225</TotalTime>
  <Words>1623</Words>
  <Application>Microsoft Office PowerPoint</Application>
  <PresentationFormat>Widescreen</PresentationFormat>
  <Paragraphs>209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Unicode MS</vt:lpstr>
      <vt:lpstr>Avenir Next LT Pro</vt:lpstr>
      <vt:lpstr>Bahnschrift SemiBold</vt:lpstr>
      <vt:lpstr>Calibri</vt:lpstr>
      <vt:lpstr>Cambria</vt:lpstr>
      <vt:lpstr>DeepSeek-CJK-patch</vt:lpstr>
      <vt:lpstr>Segoe UI</vt:lpstr>
      <vt:lpstr>Wingdings</vt:lpstr>
      <vt:lpstr>AccentBoxVTI</vt:lpstr>
      <vt:lpstr>Movie Search Box</vt:lpstr>
      <vt:lpstr>Introduction</vt:lpstr>
      <vt:lpstr>   Problem Statement    </vt:lpstr>
      <vt:lpstr>Real-life Applications</vt:lpstr>
      <vt:lpstr>Existing Solutions and their Drawbacks</vt:lpstr>
      <vt:lpstr>Objectives</vt:lpstr>
      <vt:lpstr>Concepts used:</vt:lpstr>
      <vt:lpstr> Description of Our Approach</vt:lpstr>
      <vt:lpstr>PowerPoint Presentation</vt:lpstr>
      <vt:lpstr>API (Application Programming Interface)</vt:lpstr>
      <vt:lpstr>Trie (Prefix Tree)</vt:lpstr>
      <vt:lpstr>Why do we have MovieTrieManager?</vt:lpstr>
      <vt:lpstr>Abstraction in Trie Structure</vt:lpstr>
      <vt:lpstr>Priority Queue (heapq module)</vt:lpstr>
      <vt:lpstr>Encapsulation in PriorityQueue </vt:lpstr>
      <vt:lpstr> HashMap (Dictionary) – For Fast Movie Lookup</vt:lpstr>
      <vt:lpstr>Search History</vt:lpstr>
      <vt:lpstr>Encapsulation in Search History</vt:lpstr>
      <vt:lpstr>Graph (NetworkX) – For Actor-Movie Relationships</vt:lpstr>
      <vt:lpstr>Conclusion</vt:lpstr>
      <vt:lpstr>Searching Movies:</vt:lpstr>
      <vt:lpstr>Searching the top-rated movies:</vt:lpstr>
      <vt:lpstr>Searching movies by the actors:</vt:lpstr>
      <vt:lpstr>Search History: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Yashwanth Balamurugan</dc:creator>
  <cp:lastModifiedBy>Rohith Ravi</cp:lastModifiedBy>
  <cp:revision>15</cp:revision>
  <dcterms:created xsi:type="dcterms:W3CDTF">2025-04-15T04:45:31Z</dcterms:created>
  <dcterms:modified xsi:type="dcterms:W3CDTF">2025-04-17T09:33:59Z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