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07" r:id="rId17"/>
    <p:sldId id="387" r:id="rId18"/>
    <p:sldId id="383" r:id="rId19"/>
    <p:sldId id="428"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t>8</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11</a:t>
            </a:fld>
            <a:endParaRPr lang="en-IN">
              <a:solidFill>
                <a:srgbClr val="000000"/>
              </a:solidFill>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13</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3197"/>
            <a:ext cx="9144000" cy="1323439"/>
          </a:xfrm>
          <a:prstGeom prst="rect">
            <a:avLst/>
          </a:prstGeom>
          <a:noFill/>
        </p:spPr>
        <p:txBody>
          <a:bodyPr wrap="square" rtlCol="0">
            <a:spAutoFit/>
          </a:bodyPr>
          <a:lstStyle/>
          <a:p>
            <a:pPr algn="ctr"/>
            <a:r>
              <a:rPr lang="en-US" sz="4000" dirty="0"/>
              <a:t/>
            </a:r>
            <a:br>
              <a:rPr lang="en-US" sz="4000" dirty="0"/>
            </a:br>
            <a:r>
              <a:rPr lang="en-US" sz="4000" dirty="0"/>
              <a:t>Plant Species Recognition</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257800" y="3429000"/>
            <a:ext cx="3886200" cy="1615440"/>
          </a:xfrm>
          <a:prstGeom prst="rect">
            <a:avLst/>
          </a:prstGeom>
          <a:noFill/>
        </p:spPr>
        <p:txBody>
          <a:bodyPr wrap="square" rtlCol="0">
            <a:spAutoFit/>
          </a:bodyPr>
          <a:lstStyle/>
          <a:p>
            <a:r>
              <a:rPr lang="en-US" sz="2000" b="1" dirty="0">
                <a:solidFill>
                  <a:schemeClr val="tx2">
                    <a:lumMod val="75000"/>
                  </a:schemeClr>
                </a:solidFill>
              </a:rPr>
              <a:t>Name of the student</a:t>
            </a:r>
          </a:p>
          <a:p>
            <a:r>
              <a:rPr lang="en-US" altLang="en-IN" sz="2000" b="1" dirty="0" err="1">
                <a:solidFill>
                  <a:schemeClr val="accent6">
                    <a:lumMod val="10000"/>
                  </a:schemeClr>
                </a:solidFill>
              </a:rPr>
              <a:t>G.Rohith</a:t>
            </a:r>
            <a:r>
              <a:rPr lang="en-US" altLang="en-IN" sz="2000" b="1" dirty="0">
                <a:solidFill>
                  <a:schemeClr val="accent6">
                    <a:lumMod val="10000"/>
                  </a:schemeClr>
                </a:solidFill>
              </a:rPr>
              <a:t> Reddy-20H51A05E0</a:t>
            </a:r>
          </a:p>
          <a:p>
            <a:r>
              <a:rPr lang="en-US" altLang="en-IN" sz="2000" b="1" dirty="0" err="1">
                <a:solidFill>
                  <a:schemeClr val="accent6">
                    <a:lumMod val="10000"/>
                  </a:schemeClr>
                </a:solidFill>
              </a:rPr>
              <a:t>P.Arya</a:t>
            </a:r>
            <a:r>
              <a:rPr lang="en-US" altLang="en-IN" sz="2000" b="1" dirty="0">
                <a:solidFill>
                  <a:schemeClr val="accent6">
                    <a:lumMod val="10000"/>
                  </a:schemeClr>
                </a:solidFill>
              </a:rPr>
              <a:t> Patel-20H51A05F3</a:t>
            </a:r>
          </a:p>
          <a:p>
            <a:r>
              <a:rPr lang="en-US" altLang="en-IN" sz="2000" b="1" dirty="0" err="1">
                <a:solidFill>
                  <a:schemeClr val="accent6">
                    <a:lumMod val="10000"/>
                  </a:schemeClr>
                </a:solidFill>
              </a:rPr>
              <a:t>D.V.Bhuvaneswar</a:t>
            </a:r>
            <a:r>
              <a:rPr lang="en-US" altLang="en-IN" sz="2000" b="1" dirty="0">
                <a:solidFill>
                  <a:schemeClr val="accent6">
                    <a:lumMod val="10000"/>
                  </a:schemeClr>
                </a:solidFill>
              </a:rPr>
              <a:t> Reddy-20H51A05D9</a:t>
            </a:r>
            <a:endParaRPr lang="en-US" sz="2000" b="1" dirty="0">
              <a:solidFill>
                <a:schemeClr val="tx2">
                  <a:lumMod val="75000"/>
                </a:schemeClr>
              </a:solidFill>
            </a:endParaRPr>
          </a:p>
        </p:txBody>
      </p:sp>
      <p:sp>
        <p:nvSpPr>
          <p:cNvPr id="4" name="TextBox 3"/>
          <p:cNvSpPr txBox="1"/>
          <p:nvPr/>
        </p:nvSpPr>
        <p:spPr>
          <a:xfrm>
            <a:off x="0" y="4876800"/>
            <a:ext cx="5181600" cy="1015663"/>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err="1"/>
              <a:t>Mr.Ranjith</a:t>
            </a:r>
            <a:r>
              <a:rPr lang="en-US" b="1" dirty="0"/>
              <a:t> Kumar</a:t>
            </a:r>
          </a:p>
        </p:txBody>
      </p:sp>
      <p:graphicFrame>
        <p:nvGraphicFramePr>
          <p:cNvPr id="5" name="Table 4"/>
          <p:cNvGraphicFramePr>
            <a:graphicFrameLocks noGrp="1"/>
          </p:cNvGraphicFramePr>
          <p:nvPr>
            <p:extLst>
              <p:ext uri="{D42A27DB-BD31-4B8C-83A1-F6EECF244321}">
                <p14:modId xmlns:p14="http://schemas.microsoft.com/office/powerpoint/2010/main" val="1469236403"/>
              </p:ext>
            </p:extLst>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0">
                <a:tc>
                  <a:txBody>
                    <a:bodyPr/>
                    <a:lstStyle/>
                    <a:p>
                      <a:pPr algn="ctr" rtl="0" fontAlgn="b"/>
                      <a:r>
                        <a:rPr lang="en-US" sz="2000" b="0" dirty="0">
                          <a:solidFill>
                            <a:srgbClr val="002060"/>
                          </a:solidFill>
                        </a:rPr>
                        <a:t>CMR COLLEGE OF ENGINEERING &amp; TECHNOLOGY</a:t>
                      </a:r>
                      <a:endParaRPr lang="en-US" sz="2000" b="0"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b="0" dirty="0" err="1">
                          <a:solidFill>
                            <a:srgbClr val="002060"/>
                          </a:solidFill>
                        </a:rPr>
                        <a:t>Kandlakoya</a:t>
                      </a:r>
                      <a:r>
                        <a:rPr lang="en-US" sz="2000" b="0" dirty="0">
                          <a:solidFill>
                            <a:srgbClr val="002060"/>
                          </a:solidFill>
                        </a:rPr>
                        <a:t>, </a:t>
                      </a:r>
                      <a:r>
                        <a:rPr lang="en-US" sz="2000" b="0" dirty="0" err="1">
                          <a:solidFill>
                            <a:srgbClr val="002060"/>
                          </a:solidFill>
                        </a:rPr>
                        <a:t>Medchal</a:t>
                      </a:r>
                      <a:r>
                        <a:rPr lang="en-US" sz="2000" b="0" dirty="0">
                          <a:solidFill>
                            <a:srgbClr val="002060"/>
                          </a:solidFill>
                        </a:rPr>
                        <a:t>, Hyderabad - 501401</a:t>
                      </a:r>
                      <a:endParaRPr lang="en-US" sz="2000" b="0"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b="0" dirty="0">
                          <a:solidFill>
                            <a:srgbClr val="002060"/>
                          </a:solidFill>
                        </a:rPr>
                        <a:t>Department of Computer Science and Engineering</a:t>
                      </a:r>
                      <a:endParaRPr lang="en-US" sz="2000" b="0"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155575" y="160338"/>
            <a:ext cx="1520825" cy="1324260"/>
          </a:xfrm>
          <a:prstGeom prst="rect">
            <a:avLst/>
          </a:prstGeom>
          <a:noFill/>
        </p:spPr>
      </p:pic>
      <p:sp>
        <p:nvSpPr>
          <p:cNvPr id="30726" name="AutoShape 6" descr="CMRCET HYDERABAD - 2021 Admission Process, Ranking, Reviews, Affiliations"/>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5486400" cy="1508105"/>
          </a:xfrm>
          <a:prstGeom prst="rect">
            <a:avLst/>
          </a:prstGeom>
          <a:noFill/>
        </p:spPr>
        <p:txBody>
          <a:bodyPr wrap="square" rtlCol="0">
            <a:spAutoFit/>
          </a:bodyPr>
          <a:lstStyle/>
          <a:p>
            <a:pPr algn="ctr">
              <a:lnSpc>
                <a:spcPct val="100000"/>
              </a:lnSpc>
            </a:pPr>
            <a:r>
              <a:rPr lang="en-IN" sz="2000" b="1" dirty="0">
                <a:solidFill>
                  <a:srgbClr val="FF0000"/>
                </a:solidFill>
                <a:latin typeface="Arial Black" pitchFamily="34" charset="0"/>
              </a:rPr>
              <a:t>DESIGN AND IMPLEMENTATION</a:t>
            </a:r>
          </a:p>
          <a:p>
            <a:pPr algn="r">
              <a:lnSpc>
                <a:spcPct val="100000"/>
              </a:lnSpc>
            </a:pPr>
            <a:r>
              <a:rPr lang="en-IN" sz="4000" b="1" dirty="0">
                <a:solidFill>
                  <a:srgbClr val="000000"/>
                </a:solidFill>
                <a:latin typeface="Arial Black" pitchFamily="34" charset="0"/>
              </a:rPr>
              <a:t> </a:t>
            </a:r>
            <a:endParaRPr lang="en-IN" sz="3200" dirty="0">
              <a:latin typeface="Arial Black" pitchFamily="34" charset="0"/>
            </a:endParaRPr>
          </a:p>
          <a:p>
            <a:endParaRPr lang="en-US" sz="3200" b="1" dirty="0">
              <a:solidFill>
                <a:srgbClr val="C00000"/>
              </a:solidFill>
              <a:latin typeface="Calibri"/>
            </a:endParaRPr>
          </a:p>
        </p:txBody>
      </p:sp>
      <p:pic>
        <p:nvPicPr>
          <p:cNvPr id="2" name="Picture 1">
            <a:extLst>
              <a:ext uri="{FF2B5EF4-FFF2-40B4-BE49-F238E27FC236}">
                <a16:creationId xmlns:a16="http://schemas.microsoft.com/office/drawing/2014/main" id="{A5EC923A-9A8F-36A5-2F8C-B296365771A7}"/>
              </a:ext>
            </a:extLst>
          </p:cNvPr>
          <p:cNvPicPr>
            <a:picLocks noChangeAspect="1"/>
          </p:cNvPicPr>
          <p:nvPr/>
        </p:nvPicPr>
        <p:blipFill>
          <a:blip r:embed="rId2"/>
          <a:stretch>
            <a:fillRect/>
          </a:stretch>
        </p:blipFill>
        <p:spPr>
          <a:xfrm>
            <a:off x="283888" y="1676400"/>
            <a:ext cx="8389603" cy="4876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a:rPr>
              <a:t>Problem Definition</a:t>
            </a:r>
          </a:p>
        </p:txBody>
      </p:sp>
      <p:sp>
        <p:nvSpPr>
          <p:cNvPr id="10" name="Text Box 9"/>
          <p:cNvSpPr txBox="1"/>
          <p:nvPr/>
        </p:nvSpPr>
        <p:spPr>
          <a:xfrm>
            <a:off x="685800" y="1752600"/>
            <a:ext cx="6906862" cy="3146139"/>
          </a:xfrm>
          <a:prstGeom prst="rect">
            <a:avLst/>
          </a:prstGeom>
          <a:noFill/>
        </p:spPr>
        <p:txBody>
          <a:bodyPr wrap="square" rtlCol="0" anchor="t">
            <a:spAutoFit/>
          </a:bodyPr>
          <a:lstStyle/>
          <a:p>
            <a:pPr algn="just"/>
            <a:r>
              <a:rPr lang="en-AU" altLang="en-US" dirty="0"/>
              <a:t>Plants recognition system is mostly built using image processing techniques where the leaf is considered the main organ in the full plant structure</a:t>
            </a:r>
            <a:r>
              <a:rPr lang="en-AU" altLang="en-US" dirty="0"/>
              <a:t>. </a:t>
            </a:r>
            <a:endParaRPr lang="en-AU" altLang="en-US" dirty="0" smtClean="0"/>
          </a:p>
          <a:p>
            <a:pPr algn="just"/>
            <a:r>
              <a:rPr lang="en-AU" altLang="en-US" dirty="0" smtClean="0"/>
              <a:t>Leaf</a:t>
            </a:r>
            <a:r>
              <a:rPr lang="en-AU" altLang="en-US" dirty="0"/>
              <a:t>, which contains important information about the plant to which it belongs, is used for species identification as well as for variety identification.</a:t>
            </a:r>
          </a:p>
          <a:p>
            <a:pPr algn="just"/>
            <a:r>
              <a:rPr lang="en-AU" altLang="en-US" dirty="0"/>
              <a:t>This project offers global significance in the field of plant species recognition. It can be used in forests, mountains and dense regions around the world to identify plant species in images greatly reducing the efforts for research work and easily identifying plant </a:t>
            </a:r>
            <a:r>
              <a:rPr lang="en-AU" altLang="en-US" dirty="0" smtClean="0"/>
              <a:t>species.</a:t>
            </a:r>
            <a:endParaRPr lang="en-AU"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Work </a:t>
            </a: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a:rPr>
              <a:t>Proposed system architecture </a:t>
            </a:r>
          </a:p>
        </p:txBody>
      </p:sp>
      <p:pic>
        <p:nvPicPr>
          <p:cNvPr id="4" name="Picture 3"/>
          <p:cNvPicPr>
            <a:picLocks noChangeAspect="1"/>
          </p:cNvPicPr>
          <p:nvPr/>
        </p:nvPicPr>
        <p:blipFill>
          <a:blip r:embed="rId2"/>
          <a:stretch>
            <a:fillRect/>
          </a:stretch>
        </p:blipFill>
        <p:spPr>
          <a:xfrm>
            <a:off x="584835" y="1350010"/>
            <a:ext cx="7593965" cy="54921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a:rPr>
              <a:t>Proposed Methods</a:t>
            </a:r>
          </a:p>
        </p:txBody>
      </p:sp>
      <p:sp>
        <p:nvSpPr>
          <p:cNvPr id="3" name="TextBox 2">
            <a:extLst>
              <a:ext uri="{FF2B5EF4-FFF2-40B4-BE49-F238E27FC236}">
                <a16:creationId xmlns:a16="http://schemas.microsoft.com/office/drawing/2014/main" id="{3449431F-19E6-1CF7-B016-216108BAA994}"/>
              </a:ext>
            </a:extLst>
          </p:cNvPr>
          <p:cNvSpPr txBox="1"/>
          <p:nvPr/>
        </p:nvSpPr>
        <p:spPr>
          <a:xfrm>
            <a:off x="533400" y="1828800"/>
            <a:ext cx="7315200" cy="1477328"/>
          </a:xfrm>
          <a:prstGeom prst="rect">
            <a:avLst/>
          </a:prstGeom>
          <a:noFill/>
        </p:spPr>
        <p:txBody>
          <a:bodyPr wrap="square">
            <a:spAutoFit/>
          </a:bodyPr>
          <a:lstStyle/>
          <a:p>
            <a:pPr marL="342900" indent="-342900" algn="just">
              <a:buFont typeface="Arial" panose="020B0604020202020204" pitchFamily="34" charset="0"/>
              <a:buChar char="•"/>
            </a:pPr>
            <a:r>
              <a:rPr lang="en-US" sz="1800" dirty="0">
                <a:solidFill>
                  <a:schemeClr val="accent6">
                    <a:lumMod val="10000"/>
                  </a:schemeClr>
                </a:solidFill>
                <a:effectLst/>
                <a:latin typeface="Calibri" panose="020F0502020204030204" pitchFamily="34" charset="0"/>
                <a:ea typeface="SimSun" panose="02010600030101010101" pitchFamily="2" charset="-122"/>
                <a:cs typeface="Calibri" panose="020F0502020204030204" pitchFamily="34" charset="0"/>
              </a:rPr>
              <a:t>The image data set is collected with different plant  names then after that feature extraction is done .</a:t>
            </a:r>
          </a:p>
          <a:p>
            <a:pPr marL="342900" indent="-342900" algn="just">
              <a:buFont typeface="Arial" panose="020B0604020202020204" pitchFamily="34" charset="0"/>
              <a:buChar char="•"/>
            </a:pPr>
            <a:r>
              <a:rPr lang="en-US" sz="1800" dirty="0">
                <a:solidFill>
                  <a:schemeClr val="accent6">
                    <a:lumMod val="10000"/>
                  </a:schemeClr>
                </a:solidFill>
                <a:effectLst/>
                <a:latin typeface="Calibri" panose="020F0502020204030204" pitchFamily="34" charset="0"/>
                <a:ea typeface="SimSun" panose="02010600030101010101" pitchFamily="2" charset="-122"/>
                <a:cs typeface="Calibri" panose="020F0502020204030204" pitchFamily="34" charset="0"/>
              </a:rPr>
              <a:t> Using deep learning we train to get new image and whenever new image is provided, we try finds new species of the plant. </a:t>
            </a:r>
            <a:endParaRPr lang="en-IN" sz="18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1800" dirty="0">
                <a:solidFill>
                  <a:schemeClr val="accent6">
                    <a:lumMod val="10000"/>
                  </a:schemeClr>
                </a:solidFill>
                <a:effectLst/>
                <a:latin typeface="Calibri" panose="020F0502020204030204" pitchFamily="34" charset="0"/>
                <a:ea typeface="SimSun" panose="02010600030101010101" pitchFamily="2" charset="-122"/>
                <a:cs typeface="Calibri" panose="020F0502020204030204" pitchFamily="34" charset="0"/>
              </a:rPr>
              <a:t>This Prediction is done using Machine Learning</a:t>
            </a:r>
            <a:r>
              <a:rPr lang="en-US" sz="1800" dirty="0">
                <a:solidFill>
                  <a:schemeClr val="accent6">
                    <a:lumMod val="10000"/>
                  </a:schemeClr>
                </a:solidFill>
                <a:latin typeface="Calibri" panose="020F0502020204030204" pitchFamily="34" charset="0"/>
                <a:ea typeface="SimSun" panose="02010600030101010101" pitchFamily="2" charset="-122"/>
                <a:cs typeface="Calibri" panose="020F0502020204030204" pitchFamily="34" charset="0"/>
              </a:rPr>
              <a:t>.</a:t>
            </a:r>
            <a:endParaRPr lang="en-IN" sz="1800" dirty="0">
              <a:solidFill>
                <a:schemeClr val="accent6">
                  <a:lumMod val="1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405825"/>
            <a:ext cx="4648200" cy="584775"/>
          </a:xfrm>
          <a:prstGeom prst="rect">
            <a:avLst/>
          </a:prstGeom>
          <a:noFill/>
        </p:spPr>
        <p:txBody>
          <a:bodyPr wrap="square" rtlCol="0">
            <a:spAutoFit/>
          </a:bodyPr>
          <a:lstStyle/>
          <a:p>
            <a:r>
              <a:rPr lang="en-IN" sz="3200" b="1" dirty="0">
                <a:solidFill>
                  <a:srgbClr val="C00000"/>
                </a:solidFill>
                <a:latin typeface="Calibri"/>
              </a:rPr>
              <a:t>Performance Measure:</a:t>
            </a:r>
            <a:endParaRPr lang="en-US" sz="3200" dirty="0">
              <a:latin typeface="Calibri"/>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3EB6730E-DC1B-6865-C653-658B229E8A1F}"/>
              </a:ext>
            </a:extLst>
          </p:cNvPr>
          <p:cNvSpPr txBox="1"/>
          <p:nvPr/>
        </p:nvSpPr>
        <p:spPr>
          <a:xfrm>
            <a:off x="507076" y="1447800"/>
            <a:ext cx="8255924" cy="3970318"/>
          </a:xfrm>
          <a:prstGeom prst="rect">
            <a:avLst/>
          </a:prstGeom>
          <a:noFill/>
        </p:spPr>
        <p:txBody>
          <a:bodyPr wrap="square">
            <a:spAutoFit/>
          </a:bodyPr>
          <a:lstStyle/>
          <a:p>
            <a:pPr algn="just"/>
            <a:r>
              <a:rPr lang="en-IN" dirty="0"/>
              <a:t>Many metrics can be used to measure whether or not a program is learning to perform its task more effectively. For supervised learning problems, many performance metrics measure the number of prediction errors. There are two fundamental causes of prediction error: a model's bias and its variance. Assume that there are many training sets that are all unique, but equally representative of the population. A model with a high bias will produce similar errors for an input regardless of the training set it was trained with; the model biases its own assumptions about the real relationship over the relationship demonstrated in the training data</a:t>
            </a:r>
            <a:r>
              <a:rPr lang="en-IN" dirty="0" smtClean="0"/>
              <a:t>. A </a:t>
            </a:r>
            <a:r>
              <a:rPr lang="en-IN" dirty="0"/>
              <a:t>model with high variance, conversely, will produce different errors for an input depending on the training set that it was trained </a:t>
            </a:r>
            <a:r>
              <a:rPr lang="en-IN" dirty="0" smtClean="0"/>
              <a:t>with </a:t>
            </a:r>
            <a:r>
              <a:rPr lang="en-IN" dirty="0"/>
              <a:t>t</a:t>
            </a:r>
            <a:r>
              <a:rPr lang="en-IN" dirty="0" smtClean="0"/>
              <a:t>hat is  </a:t>
            </a:r>
            <a:r>
              <a:rPr lang="en-IN" dirty="0"/>
              <a:t>a model with high variance over- it's the training data, while a model with high bias under- </a:t>
            </a:r>
            <a:r>
              <a:rPr lang="en-IN" dirty="0" err="1"/>
              <a:t>ts</a:t>
            </a:r>
            <a:r>
              <a:rPr lang="en-IN" dirty="0"/>
              <a:t> the training data. It can be helpful to visualize bias and variance as darts thrown at a dartboard. Each dart is analogous to a prediction from a different dataset.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a:rPr>
              <a:t>Result Analysis</a:t>
            </a:r>
          </a:p>
        </p:txBody>
      </p:sp>
      <p:sp>
        <p:nvSpPr>
          <p:cNvPr id="13" name="Text Box 12"/>
          <p:cNvSpPr txBox="1"/>
          <p:nvPr/>
        </p:nvSpPr>
        <p:spPr>
          <a:xfrm>
            <a:off x="488315" y="1600200"/>
            <a:ext cx="7357745" cy="3657600"/>
          </a:xfrm>
          <a:prstGeom prst="rect">
            <a:avLst/>
          </a:prstGeom>
          <a:noFill/>
        </p:spPr>
        <p:txBody>
          <a:bodyPr wrap="square" rtlCol="0" anchor="t">
            <a:spAutoFit/>
          </a:bodyPr>
          <a:lstStyle/>
          <a:p>
            <a:endParaRPr lang="en-AU" altLang="en-US" dirty="0"/>
          </a:p>
          <a:p>
            <a:pPr algn="just"/>
            <a:r>
              <a:rPr lang="en-AU" altLang="en-US" dirty="0"/>
              <a:t>The developed system is a basic approach at the problem of identification of plant species. The accuracy of the system can be improved upon to provide more accurate information about using other features. The code can also be turned into a python executable file such that it can be easily installed and used on any system. </a:t>
            </a:r>
          </a:p>
          <a:p>
            <a:pPr algn="just"/>
            <a:endParaRPr lang="en-AU" altLang="en-US" dirty="0"/>
          </a:p>
          <a:p>
            <a:pPr algn="just"/>
            <a:r>
              <a:rPr lang="en-AU" altLang="en-US" dirty="0"/>
              <a:t>To make this project highly efficient, other rare plant species and data images can be added to the </a:t>
            </a:r>
            <a:r>
              <a:rPr lang="en-AU" altLang="en-US" dirty="0" err="1"/>
              <a:t>dataset.By</a:t>
            </a:r>
            <a:r>
              <a:rPr lang="en-AU" altLang="en-US" dirty="0"/>
              <a:t> this the accuracy of the algorithm increases and training time of model decreases making the project more efficient.  </a:t>
            </a:r>
          </a:p>
          <a:p>
            <a:r>
              <a:rPr lang="en-AU" altLang="en-US" dirty="0"/>
              <a:t> </a:t>
            </a:r>
          </a:p>
          <a:p>
            <a:endParaRPr lang="en-AU"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p:cNvSpPr txBox="1"/>
          <p:nvPr/>
        </p:nvSpPr>
        <p:spPr>
          <a:xfrm>
            <a:off x="457200" y="1676400"/>
            <a:ext cx="8381160" cy="2308324"/>
          </a:xfrm>
          <a:prstGeom prst="rect">
            <a:avLst/>
          </a:prstGeom>
          <a:noFill/>
        </p:spPr>
        <p:txBody>
          <a:bodyPr wrap="square">
            <a:spAutoFit/>
          </a:bodyPr>
          <a:lstStyle/>
          <a:p>
            <a:pPr algn="just"/>
            <a:r>
              <a:rPr lang="en-US" dirty="0"/>
              <a:t>Various techniques were used to predict the plant species in a metastatic image, based on visual observation and human experience, these predictions were often not very accurate. However, in recent years, with the advancement in technology, it has been possible to study metastatic images correctly using machine learning techniques namely Convolution Neural Networks and </a:t>
            </a:r>
            <a:r>
              <a:rPr lang="en-US" dirty="0" err="1"/>
              <a:t>NasNet</a:t>
            </a:r>
            <a:r>
              <a:rPr lang="en-US" dirty="0"/>
              <a:t>. In our Project we implemented these algorithms to predict the plant species by training the machine using a large dataset of collected metastatic scans and determined the roc curve for the best working algorithm</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a:rPr>
              <a:t>Future</a:t>
            </a:r>
            <a:r>
              <a:rPr lang="en-IN" b="1" dirty="0">
                <a:solidFill>
                  <a:srgbClr val="C00000"/>
                </a:solidFill>
                <a:latin typeface="Bookman Old Style" pitchFamily="18" charset="0"/>
              </a:rPr>
              <a:t> </a:t>
            </a:r>
            <a:r>
              <a:rPr lang="en-IN" sz="3200" b="1" dirty="0">
                <a:solidFill>
                  <a:srgbClr val="C00000"/>
                </a:solidFill>
                <a:latin typeface="Calibri"/>
              </a:rPr>
              <a:t>work</a:t>
            </a:r>
            <a:endParaRPr lang="en-US" sz="3200" dirty="0">
              <a:solidFill>
                <a:srgbClr val="C00000"/>
              </a:solidFill>
              <a:latin typeface="Calibri"/>
            </a:endParaRPr>
          </a:p>
        </p:txBody>
      </p:sp>
      <p:sp>
        <p:nvSpPr>
          <p:cNvPr id="5" name="TextBox 4"/>
          <p:cNvSpPr txBox="1"/>
          <p:nvPr/>
        </p:nvSpPr>
        <p:spPr>
          <a:xfrm>
            <a:off x="381420" y="1524000"/>
            <a:ext cx="8381160" cy="1200329"/>
          </a:xfrm>
          <a:prstGeom prst="rect">
            <a:avLst/>
          </a:prstGeom>
          <a:noFill/>
        </p:spPr>
        <p:txBody>
          <a:bodyPr wrap="square">
            <a:spAutoFit/>
          </a:bodyPr>
          <a:lstStyle/>
          <a:p>
            <a:pPr algn="just"/>
            <a:r>
              <a:rPr lang="en-US" dirty="0"/>
              <a:t>Instead, the image data set is collected </a:t>
            </a:r>
            <a:r>
              <a:rPr lang="en-US" dirty="0" smtClean="0"/>
              <a:t>with different </a:t>
            </a:r>
            <a:r>
              <a:rPr lang="en-US" dirty="0"/>
              <a:t>plant names then after that feature extraction is done. Using deep learning we train to get new image and whenever new image is provided, we try finds new species of the plant. Thus, the prediction is done using Machine Learning.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181600"/>
          </a:xfrm>
          <a:prstGeom prst="rect">
            <a:avLst/>
          </a:prstGeom>
        </p:spPr>
        <p:txBody>
          <a:bodyPr lIns="90000" tIns="45000" rIns="90000" bIns="45000"/>
          <a:lstStyle/>
          <a:p>
            <a:pPr algn="just">
              <a:buFont typeface="Arial" charset="0"/>
              <a:buChar char="•"/>
            </a:pPr>
            <a:r>
              <a:rPr lang="en-IN" sz="2000" b="1" dirty="0">
                <a:solidFill>
                  <a:srgbClr val="000000"/>
                </a:solidFill>
                <a:latin typeface="Bookman Old Style" pitchFamily="18" charset="0"/>
              </a:rPr>
              <a:t> Abstract </a:t>
            </a:r>
          </a:p>
          <a:p>
            <a:pPr algn="just">
              <a:buFont typeface="Arial" charset="0"/>
              <a:buChar char="•"/>
            </a:pPr>
            <a:r>
              <a:rPr lang="en-IN" sz="2000" b="1" dirty="0">
                <a:solidFill>
                  <a:srgbClr val="000000"/>
                </a:solidFill>
                <a:latin typeface="Bookman Old Style" pitchFamily="18" charset="0"/>
              </a:rPr>
              <a:t> Introduction </a:t>
            </a:r>
          </a:p>
          <a:p>
            <a:pPr algn="just">
              <a:buFont typeface="Arial" charset="0"/>
              <a:buChar char="•"/>
            </a:pPr>
            <a:r>
              <a:rPr lang="en-IN" sz="2000" b="1" dirty="0">
                <a:solidFill>
                  <a:srgbClr val="000000"/>
                </a:solidFill>
                <a:latin typeface="Bookman Old Style" pitchFamily="18" charset="0"/>
              </a:rPr>
              <a:t> Literature survey</a:t>
            </a:r>
          </a:p>
          <a:p>
            <a:pPr lvl="1" algn="just">
              <a:buFont typeface="Arial" charset="0"/>
              <a:buChar char="•"/>
            </a:pPr>
            <a:r>
              <a:rPr lang="en-IN" sz="2000" b="1" dirty="0">
                <a:solidFill>
                  <a:srgbClr val="000000"/>
                </a:solidFill>
                <a:latin typeface="Bookman Old Style" pitchFamily="18" charset="0"/>
              </a:rPr>
              <a:t> Existed system</a:t>
            </a:r>
          </a:p>
          <a:p>
            <a:pPr lvl="2" algn="just"/>
            <a:r>
              <a:rPr lang="en-IN" sz="2000" dirty="0">
                <a:solidFill>
                  <a:srgbClr val="000000"/>
                </a:solidFill>
                <a:latin typeface="Bookman Old Style" pitchFamily="18" charset="0"/>
              </a:rPr>
              <a:t>- Problems in existed system</a:t>
            </a:r>
          </a:p>
          <a:p>
            <a:pPr algn="just">
              <a:buFont typeface="Arial" charset="0"/>
              <a:buChar char="•"/>
            </a:pPr>
            <a:r>
              <a:rPr lang="en-IN" sz="2000" b="1" dirty="0">
                <a:solidFill>
                  <a:srgbClr val="000000"/>
                </a:solidFill>
                <a:latin typeface="Bookman Old Style" pitchFamily="18" charset="0"/>
              </a:rPr>
              <a:t> Design and Implementation</a:t>
            </a:r>
          </a:p>
          <a:p>
            <a:pPr algn="just">
              <a:buFont typeface="Arial" charset="0"/>
              <a:buChar char="•"/>
            </a:pPr>
            <a:r>
              <a:rPr lang="en-IN" sz="2000" b="1" dirty="0">
                <a:solidFill>
                  <a:srgbClr val="000000"/>
                </a:solidFill>
                <a:latin typeface="Bookman Old Style" pitchFamily="18" charset="0"/>
              </a:rPr>
              <a:t> Problem Definition</a:t>
            </a:r>
          </a:p>
          <a:p>
            <a:pPr algn="just">
              <a:buFont typeface="Arial" charset="0"/>
              <a:buChar char="•"/>
            </a:pPr>
            <a:r>
              <a:rPr lang="en-IN" sz="2000" b="1" dirty="0">
                <a:solidFill>
                  <a:srgbClr val="000000"/>
                </a:solidFill>
                <a:latin typeface="Bookman Old Style" pitchFamily="18" charset="0"/>
              </a:rPr>
              <a:t> Research work</a:t>
            </a:r>
          </a:p>
          <a:p>
            <a:pPr algn="just"/>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pPr algn="just"/>
            <a:r>
              <a:rPr lang="en-IN" sz="2000" dirty="0">
                <a:solidFill>
                  <a:srgbClr val="000000"/>
                </a:solidFill>
                <a:latin typeface="Bookman Old Style" pitchFamily="18" charset="0"/>
              </a:rPr>
              <a:t>	- Methods</a:t>
            </a:r>
          </a:p>
          <a:p>
            <a:pPr algn="just"/>
            <a:r>
              <a:rPr lang="en-IN" sz="2000" dirty="0">
                <a:solidFill>
                  <a:srgbClr val="000000"/>
                </a:solidFill>
                <a:latin typeface="Bookman Old Style" pitchFamily="18" charset="0"/>
              </a:rPr>
              <a:t>	- Comparison of Proposed  system with an existed system</a:t>
            </a:r>
          </a:p>
          <a:p>
            <a:pPr algn="just">
              <a:buFont typeface="Arial" charset="0"/>
              <a:buChar char="•"/>
            </a:pPr>
            <a:r>
              <a:rPr lang="en-IN" sz="2000" b="1" dirty="0">
                <a:solidFill>
                  <a:srgbClr val="000000"/>
                </a:solidFill>
                <a:latin typeface="Bookman Old Style" pitchFamily="18" charset="0"/>
              </a:rPr>
              <a:t>Performance Measure</a:t>
            </a:r>
          </a:p>
          <a:p>
            <a:pPr algn="just">
              <a:buFont typeface="Arial"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lgn="just">
              <a:buFont typeface="Arial" charset="0"/>
              <a:buChar char="•"/>
            </a:pPr>
            <a:r>
              <a:rPr lang="en-IN" sz="2000" b="1" dirty="0">
                <a:solidFill>
                  <a:srgbClr val="000000"/>
                </a:solidFill>
                <a:latin typeface="Bookman Old Style" pitchFamily="18" charset="0"/>
              </a:rPr>
              <a:t> Conclusion</a:t>
            </a:r>
          </a:p>
          <a:p>
            <a:pPr algn="just">
              <a:buFont typeface="Arial" charset="0"/>
              <a:buChar char="•"/>
            </a:pPr>
            <a:r>
              <a:rPr lang="en-IN" sz="2000" b="1" dirty="0">
                <a:solidFill>
                  <a:srgbClr val="000000"/>
                </a:solidFill>
                <a:latin typeface="Bookman Old Style" pitchFamily="18" charset="0"/>
              </a:rPr>
              <a:t> Future Work</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p>
          <a:p>
            <a:pPr>
              <a:lnSpc>
                <a:spcPct val="100000"/>
              </a:lnSpc>
            </a:pPr>
            <a:endParaRPr lang="en-IN" sz="2800" b="1" dirty="0">
              <a:solidFill>
                <a:srgbClr val="000000"/>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a:rPr>
              <a:t>References</a:t>
            </a:r>
            <a:endParaRPr lang="en-IN" sz="3200" dirty="0">
              <a:solidFill>
                <a:srgbClr val="C00000"/>
              </a:solidFill>
              <a:latin typeface="Calibri"/>
            </a:endParaRPr>
          </a:p>
          <a:p>
            <a:endParaRPr lang="en-US" sz="3200" dirty="0">
              <a:latin typeface="Calibri"/>
            </a:endParaRPr>
          </a:p>
        </p:txBody>
      </p:sp>
      <p:sp>
        <p:nvSpPr>
          <p:cNvPr id="23" name="Text Box 22"/>
          <p:cNvSpPr txBox="1"/>
          <p:nvPr/>
        </p:nvSpPr>
        <p:spPr>
          <a:xfrm>
            <a:off x="691515" y="1536065"/>
            <a:ext cx="6618605" cy="2560320"/>
          </a:xfrm>
          <a:prstGeom prst="rect">
            <a:avLst/>
          </a:prstGeom>
          <a:noFill/>
        </p:spPr>
        <p:txBody>
          <a:bodyPr wrap="square" rtlCol="0" anchor="t">
            <a:spAutoFit/>
          </a:bodyPr>
          <a:lstStyle/>
          <a:p>
            <a:pPr algn="just"/>
            <a:r>
              <a:rPr lang="en-AU" altLang="en-US" dirty="0"/>
              <a:t>1. https://www.analyticsvidhya.com/blog/2021/05/convolutional-neural-networksunderstand-the-basics/</a:t>
            </a:r>
          </a:p>
          <a:p>
            <a:pPr algn="just"/>
            <a:r>
              <a:rPr lang="en-AU" altLang="en-US" dirty="0"/>
              <a:t> </a:t>
            </a:r>
          </a:p>
          <a:p>
            <a:pPr algn="just"/>
            <a:r>
              <a:rPr lang="en-AU" altLang="en-US" dirty="0"/>
              <a:t>  2. https://towardsdatascience.com/a-comprehensive-  guide-   to-convolutional-neuralnetworks-the-eli5-way-3bd2b1164a53 </a:t>
            </a:r>
          </a:p>
          <a:p>
            <a:pPr algn="just"/>
            <a:endParaRPr lang="en-AU" altLang="en-US" dirty="0"/>
          </a:p>
          <a:p>
            <a:pPr algn="just"/>
            <a:r>
              <a:rPr lang="en-AU" altLang="en-US" dirty="0"/>
              <a:t>  3. https://ieeexplore.ieee.org/document/7411268 </a:t>
            </a:r>
          </a:p>
          <a:p>
            <a:endParaRPr lang="en-AU" altLang="en-US" dirty="0"/>
          </a:p>
          <a:p>
            <a:endParaRPr lang="en-AU" altLang="en-US" dirty="0"/>
          </a:p>
        </p:txBody>
      </p:sp>
      <p:sp>
        <p:nvSpPr>
          <p:cNvPr id="29" name="TextBox 3"/>
          <p:cNvSpPr txBox="1"/>
          <p:nvPr/>
        </p:nvSpPr>
        <p:spPr>
          <a:xfrm>
            <a:off x="820420" y="3555365"/>
            <a:ext cx="5788660" cy="365760"/>
          </a:xfrm>
          <a:prstGeom prst="rect">
            <a:avLst/>
          </a:prstGeom>
          <a:noFill/>
        </p:spPr>
        <p:txBody>
          <a:bodyPr wrap="square">
            <a:spAutoFit/>
          </a:bodyPr>
          <a:lstStyle/>
          <a:p>
            <a:r>
              <a:rPr lang="en-AU" altLang="en-IN" dirty="0"/>
              <a:t>4.</a:t>
            </a:r>
            <a:r>
              <a:rPr lang="en-IN" dirty="0"/>
              <a:t>https://ieeexplore.ieee.org/document/7411268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a:rPr>
              <a:t>ABSTRACT</a:t>
            </a:r>
          </a:p>
        </p:txBody>
      </p:sp>
      <p:sp>
        <p:nvSpPr>
          <p:cNvPr id="3" name="TextBox 2"/>
          <p:cNvSpPr txBox="1"/>
          <p:nvPr/>
        </p:nvSpPr>
        <p:spPr>
          <a:xfrm>
            <a:off x="435077" y="1828800"/>
            <a:ext cx="8381160" cy="2308324"/>
          </a:xfrm>
          <a:prstGeom prst="rect">
            <a:avLst/>
          </a:prstGeom>
          <a:noFill/>
        </p:spPr>
        <p:txBody>
          <a:bodyPr wrap="square">
            <a:spAutoFit/>
          </a:bodyPr>
          <a:lstStyle/>
          <a:p>
            <a:pPr algn="just"/>
            <a:r>
              <a:rPr lang="en-US" dirty="0"/>
              <a:t>Automatic identification and recognition of </a:t>
            </a:r>
            <a:r>
              <a:rPr lang="en-US" dirty="0" smtClean="0"/>
              <a:t>plant </a:t>
            </a:r>
            <a:r>
              <a:rPr lang="en-US" dirty="0"/>
              <a:t>species in environments such as forests, mountains and dense regions is necessary to know about their existence. In recent years, plant species recognition is carried out based on the shape, geometry and texture of various plant parts such as leaves, stem, flowers, plant height etc. While modern search engines provide methods to visually search for a query image that contains a flower, it lacks in robustness because of the intra class variation among millions of flower species around the world.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I</a:t>
            </a:r>
            <a:r>
              <a:rPr lang="en-IN" sz="3200" b="1" dirty="0">
                <a:solidFill>
                  <a:srgbClr val="000000"/>
                </a:solidFill>
                <a:latin typeface="Arial Black" pitchFamily="34" charset="0"/>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p:cNvSpPr txBox="1"/>
          <p:nvPr/>
        </p:nvSpPr>
        <p:spPr>
          <a:xfrm>
            <a:off x="381420" y="1658868"/>
            <a:ext cx="8381160" cy="2585323"/>
          </a:xfrm>
          <a:prstGeom prst="rect">
            <a:avLst/>
          </a:prstGeom>
          <a:noFill/>
        </p:spPr>
        <p:txBody>
          <a:bodyPr wrap="square">
            <a:spAutoFit/>
          </a:bodyPr>
          <a:lstStyle/>
          <a:p>
            <a:pPr algn="just"/>
            <a:r>
              <a:rPr lang="en-US" dirty="0"/>
              <a:t>Plant species recognition has received a great attention from the machine learning and machine vision communities. There are many challenges that need to be overcome in order to have a reliable plant recognition method that could be used in serious industrial applications. . The process of manual taxonomy becomes time consuming and tedious when more and more images are added to the database. Automation of the recognition process can improve the time, efficiency, accuracy and cost associated with the recognition process. This has given rise to the demand of automatic tools for plant species recognition and classification.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Literature Survey</a:t>
            </a: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Existed system</a:t>
            </a:r>
            <a:endParaRPr sz="2400" b="1">
              <a:solidFill>
                <a:srgbClr val="C00000"/>
              </a:solidFill>
            </a:endParaRPr>
          </a:p>
        </p:txBody>
      </p:sp>
      <p:sp>
        <p:nvSpPr>
          <p:cNvPr id="3" name="TextBox 2"/>
          <p:cNvSpPr txBox="1"/>
          <p:nvPr/>
        </p:nvSpPr>
        <p:spPr>
          <a:xfrm>
            <a:off x="462116" y="1599600"/>
            <a:ext cx="8381160" cy="2862322"/>
          </a:xfrm>
          <a:prstGeom prst="rect">
            <a:avLst/>
          </a:prstGeom>
          <a:noFill/>
        </p:spPr>
        <p:txBody>
          <a:bodyPr wrap="square">
            <a:spAutoFit/>
          </a:bodyPr>
          <a:lstStyle/>
          <a:p>
            <a:pPr algn="just"/>
            <a:r>
              <a:rPr lang="en-US" dirty="0"/>
              <a:t>Plant Taxonomy is a science to separate plants into similar groups based on the characteristics like color of the flower, shape of the flower, leaf shape and form, fruits, bark of the stem etc. Plant recognition when done manually by specialized taxonomists, suffers from perceptual biasness, cost of hiring of experts and shortage of experts. </a:t>
            </a:r>
            <a:r>
              <a:rPr lang="en-US" dirty="0" smtClean="0"/>
              <a:t>Automation </a:t>
            </a:r>
            <a:r>
              <a:rPr lang="en-US" dirty="0"/>
              <a:t>of the recognition process can improve the time, efficiency, accuracy and cost associated with the recognition process .The current approaches for plant species identification utilize only leaf form and shape. The reason being that leaves due to their shape and size, have the advantage to be easily observed, captured and described and are less effected by seasonal changes.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3600" b="1" dirty="0">
                <a:solidFill>
                  <a:srgbClr val="000000"/>
                </a:solidFill>
                <a:latin typeface="Arial Black" pitchFamily="34" charset="0"/>
              </a:rPr>
              <a:t>DESIGN AND IMPLEMENTATION</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1085</Words>
  <Application>Microsoft Office PowerPoint</Application>
  <PresentationFormat>On-screen Show (4:3)</PresentationFormat>
  <Paragraphs>82</Paragraphs>
  <Slides>21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SimSun</vt:lpstr>
      <vt:lpstr>Arial</vt:lpstr>
      <vt:lpstr>Arial Black</vt:lpstr>
      <vt:lpstr>Bookman Old Style</vt:lpstr>
      <vt:lpstr>Calibri</vt:lpstr>
      <vt:lpstr>DejaVu Sans</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bhuva</cp:lastModifiedBy>
  <cp:revision>707</cp:revision>
  <dcterms:created xsi:type="dcterms:W3CDTF">1900-01-01T00:00:00Z</dcterms:created>
  <dcterms:modified xsi:type="dcterms:W3CDTF">2022-11-04T16:46:08Z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C54FB4C6339F4BB895046263D38869AA</vt:lpwstr>
  </property>
  <property fmtid="{D5CDD505-2E9C-101B-9397-08002B2CF9AE}" pid="3" name="KSOProductBuildVer">
    <vt:lpwstr>3081-11.24.6</vt:lpwstr>
  </property>
</Properties>
</file>