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1" r:id="rId11"/>
    <p:sldId id="340"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E9F8C6-E6C8-4F83-9E20-815B0BC7FB21}" v="78" dt="2025-10-16T05:48:45.32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p:scale>
          <a:sx n="75" d="100"/>
          <a:sy n="75" d="100"/>
        </p:scale>
        <p:origin x="878" y="269"/>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10/21/2025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10/21/2025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10/21/2025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10/21/2025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10/21/2025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RohithRishan/VOIS_AICTE_Oct2025_MajorProject_Rohith-Rishan-M"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312871" y="4141999"/>
            <a:ext cx="3400089" cy="861497"/>
          </a:xfrm>
        </p:spPr>
        <p:txBody>
          <a:bodyPr>
            <a:normAutofit fontScale="85000" lnSpcReduction="10000"/>
          </a:bodyPr>
          <a:lstStyle/>
          <a:p>
            <a:pPr algn="r"/>
            <a:r>
              <a:rPr lang="en-US" b="0" dirty="0">
                <a:solidFill>
                  <a:schemeClr val="tx1"/>
                </a:solidFill>
              </a:rPr>
              <a:t>Rohith Rishan M</a:t>
            </a:r>
          </a:p>
          <a:p>
            <a:pPr algn="r"/>
            <a:r>
              <a:rPr lang="en-IN" b="0" dirty="0">
                <a:solidFill>
                  <a:schemeClr val="tx1"/>
                </a:solidFill>
              </a:rPr>
              <a:t>STU681c28ca7fa5f1746675914</a:t>
            </a: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262282" y="2050553"/>
            <a:ext cx="6246532" cy="743448"/>
          </a:xfrm>
        </p:spPr>
        <p:txBody>
          <a:bodyPr>
            <a:normAutofit fontScale="90000"/>
          </a:bodyPr>
          <a:lstStyle/>
          <a:p>
            <a:r>
              <a:rPr lang="en-GB" sz="3200" dirty="0"/>
              <a:t>Project Title – Netflix Data Analysis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153443" y="370590"/>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BD041810-4717-8756-38B9-66AF61957F7C}"/>
              </a:ext>
            </a:extLst>
          </p:cNvPr>
          <p:cNvPicPr>
            <a:picLocks noChangeAspect="1"/>
          </p:cNvPicPr>
          <p:nvPr/>
        </p:nvPicPr>
        <p:blipFill>
          <a:blip r:embed="rId3"/>
          <a:stretch>
            <a:fillRect/>
          </a:stretch>
        </p:blipFill>
        <p:spPr>
          <a:xfrm>
            <a:off x="675957" y="1275371"/>
            <a:ext cx="7248192" cy="5150644"/>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3" name="Picture 2">
            <a:extLst>
              <a:ext uri="{FF2B5EF4-FFF2-40B4-BE49-F238E27FC236}">
                <a16:creationId xmlns:a16="http://schemas.microsoft.com/office/drawing/2014/main" id="{FE114D21-9AF5-C6A2-4D8A-240108112439}"/>
              </a:ext>
            </a:extLst>
          </p:cNvPr>
          <p:cNvPicPr>
            <a:picLocks noChangeAspect="1"/>
          </p:cNvPicPr>
          <p:nvPr/>
        </p:nvPicPr>
        <p:blipFill>
          <a:blip r:embed="rId3"/>
          <a:stretch>
            <a:fillRect/>
          </a:stretch>
        </p:blipFill>
        <p:spPr>
          <a:xfrm>
            <a:off x="708279" y="1198880"/>
            <a:ext cx="7274829" cy="5181600"/>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414700" y="1914255"/>
            <a:ext cx="6431280" cy="3607987"/>
          </a:xfrm>
        </p:spPr>
        <p:txBody>
          <a:bodyPr>
            <a:noAutofit/>
          </a:bodyPr>
          <a:lstStyle/>
          <a:p>
            <a:pPr algn="just" fontAlgn="base"/>
            <a:r>
              <a:rPr lang="en-US" sz="1600" dirty="0">
                <a:solidFill>
                  <a:schemeClr val="tx1"/>
                </a:solidFill>
              </a:rPr>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p>
          <a:p>
            <a:pPr algn="just" fontAlgn="base"/>
            <a:r>
              <a:rPr lang="en-US" sz="1600" dirty="0">
                <a:solidFill>
                  <a:schemeClr val="tx1"/>
                </a:solidFill>
              </a:rPr>
              <a:t>The specific problem to be addressed in this project is </a:t>
            </a:r>
            <a:r>
              <a:rPr lang="en-US" sz="1600" b="1" dirty="0">
                <a:solidFill>
                  <a:schemeClr val="tx1"/>
                </a:solidFill>
              </a:rPr>
              <a:t>'Content Trends Analysis for Strategic Recommendations</a:t>
            </a:r>
            <a:r>
              <a:rPr lang="en-US" sz="1600" dirty="0">
                <a:solidFill>
                  <a:schemeClr val="tx1"/>
                </a:solidFill>
              </a:rPr>
              <a:t>'. The aim is to uncover how Netflix’s content distribution (Movies vs. TV Shows, genres, and country contributions) has evolved over the years. This will enable the identification of key genres, audience preferences, and strategic insights into global content expansion. </a:t>
            </a:r>
          </a:p>
          <a:p>
            <a:pPr algn="just">
              <a:lnSpc>
                <a:spcPct val="150000"/>
              </a:lnSpc>
            </a:pPr>
            <a:endParaRPr lang="en-IN" dirty="0">
              <a:solidFill>
                <a:schemeClr val="tx1"/>
              </a:solidFill>
            </a:endParaRPr>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id="{54480D71-BB98-83CB-16F7-66C0D7E45883}"/>
              </a:ext>
            </a:extLst>
          </p:cNvPr>
          <p:cNvSpPr txBox="1"/>
          <p:nvPr/>
        </p:nvSpPr>
        <p:spPr>
          <a:xfrm>
            <a:off x="532673" y="2038176"/>
            <a:ext cx="8519887" cy="3539430"/>
          </a:xfrm>
          <a:prstGeom prst="rect">
            <a:avLst/>
          </a:prstGeom>
          <a:noFill/>
        </p:spPr>
        <p:txBody>
          <a:bodyPr wrap="square">
            <a:spAutoFit/>
          </a:bodyPr>
          <a:lstStyle/>
          <a:p>
            <a:pPr algn="just">
              <a:buFont typeface="+mj-lt"/>
              <a:buAutoNum type="arabicPeriod"/>
            </a:pPr>
            <a:r>
              <a:rPr lang="en-US" sz="1600" b="1" dirty="0"/>
              <a:t>Analyze</a:t>
            </a:r>
            <a:r>
              <a:rPr lang="en-US" sz="1600" dirty="0"/>
              <a:t> the distribution and growth of Movies and TV Shows on Netflix over the years.</a:t>
            </a:r>
          </a:p>
          <a:p>
            <a:pPr algn="just">
              <a:buFont typeface="+mj-lt"/>
              <a:buAutoNum type="arabicPeriod"/>
            </a:pPr>
            <a:r>
              <a:rPr lang="en-US" sz="1600" b="1" dirty="0"/>
              <a:t>Identify</a:t>
            </a:r>
            <a:r>
              <a:rPr lang="en-US" sz="1600" dirty="0"/>
              <a:t> the most frequent genres and observe changes in their popularity.</a:t>
            </a:r>
          </a:p>
          <a:p>
            <a:pPr algn="just">
              <a:buFont typeface="+mj-lt"/>
              <a:buAutoNum type="arabicPeriod"/>
            </a:pPr>
            <a:r>
              <a:rPr lang="en-US" sz="1600" b="1" dirty="0"/>
              <a:t>Compare</a:t>
            </a:r>
            <a:r>
              <a:rPr lang="en-US" sz="1600" dirty="0"/>
              <a:t> country-wise contributions to Netflix’s content base to assess global diversity.</a:t>
            </a:r>
          </a:p>
          <a:p>
            <a:pPr algn="just">
              <a:buFont typeface="+mj-lt"/>
              <a:buAutoNum type="arabicPeriod"/>
            </a:pPr>
            <a:r>
              <a:rPr lang="en-US" sz="1600" b="1" dirty="0"/>
              <a:t>Provide</a:t>
            </a:r>
            <a:r>
              <a:rPr lang="en-US" sz="1600" dirty="0"/>
              <a:t> strategic recommendations for future content acquisition and production.</a:t>
            </a:r>
          </a:p>
          <a:p>
            <a:pPr algn="just">
              <a:buNone/>
            </a:pPr>
            <a:br>
              <a:rPr lang="en-US" sz="1600" dirty="0"/>
            </a:br>
            <a:endParaRPr lang="en-US" sz="1600" dirty="0"/>
          </a:p>
          <a:p>
            <a:pPr algn="just">
              <a:buNone/>
            </a:pPr>
            <a:r>
              <a:rPr lang="en-US" sz="1600" b="1" dirty="0"/>
              <a:t>Significance of the Study</a:t>
            </a:r>
          </a:p>
          <a:p>
            <a:pPr algn="just">
              <a:buNone/>
            </a:pPr>
            <a:r>
              <a:rPr lang="en-US" sz="1600" dirty="0"/>
              <a:t>This analysis is significant for understanding Netflix’s </a:t>
            </a:r>
            <a:r>
              <a:rPr lang="en-US" sz="1600" b="1" dirty="0"/>
              <a:t>content evolution and audience engagement patterns</a:t>
            </a:r>
            <a:r>
              <a:rPr lang="en-US" sz="1600" dirty="0"/>
              <a:t>. By identifying popular genres and underrepresented regions, the study offers actionable insights that can help Netflix make </a:t>
            </a:r>
            <a:r>
              <a:rPr lang="en-US" sz="1600" b="1" dirty="0"/>
              <a:t>data-driven business decisions</a:t>
            </a:r>
            <a:r>
              <a:rPr lang="en-US" sz="1600" dirty="0"/>
              <a:t>. Such findings are valuable for:</a:t>
            </a:r>
          </a:p>
          <a:p>
            <a:pPr algn="just">
              <a:buFont typeface="Arial" panose="020B0604020202020204" pitchFamily="34" charset="0"/>
              <a:buChar char="•"/>
            </a:pPr>
            <a:r>
              <a:rPr lang="en-US" sz="1600" dirty="0"/>
              <a:t>Enhancing </a:t>
            </a:r>
            <a:r>
              <a:rPr lang="en-US" sz="1600" b="1" dirty="0"/>
              <a:t>content strategy</a:t>
            </a:r>
            <a:r>
              <a:rPr lang="en-US" sz="1600" dirty="0"/>
              <a:t> and balancing global vs. local productions.</a:t>
            </a:r>
          </a:p>
          <a:p>
            <a:pPr algn="just">
              <a:buFont typeface="Arial" panose="020B0604020202020204" pitchFamily="34" charset="0"/>
              <a:buChar char="•"/>
            </a:pPr>
            <a:r>
              <a:rPr lang="en-US" sz="1600" dirty="0"/>
              <a:t>Recognizing </a:t>
            </a:r>
            <a:r>
              <a:rPr lang="en-US" sz="1600" b="1" dirty="0"/>
              <a:t>market trends</a:t>
            </a:r>
            <a:r>
              <a:rPr lang="en-US" sz="1600" dirty="0"/>
              <a:t> and regional viewer interests.</a:t>
            </a:r>
          </a:p>
          <a:p>
            <a:pPr algn="just">
              <a:buFont typeface="Arial" panose="020B0604020202020204" pitchFamily="34" charset="0"/>
              <a:buChar char="•"/>
            </a:pPr>
            <a:r>
              <a:rPr lang="en-US" sz="1600" dirty="0"/>
              <a:t>Supporting </a:t>
            </a:r>
            <a:r>
              <a:rPr lang="en-US" sz="1600" b="1" dirty="0"/>
              <a:t>strategic investments</a:t>
            </a:r>
            <a:r>
              <a:rPr lang="en-US" sz="1600" dirty="0"/>
              <a:t> in specific content types and countries.</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FA488652-DC56-EC26-5F31-ED7CB8D4D27A}"/>
              </a:ext>
            </a:extLst>
          </p:cNvPr>
          <p:cNvSpPr>
            <a:spLocks noGrp="1" noChangeArrowheads="1"/>
          </p:cNvSpPr>
          <p:nvPr>
            <p:ph type="body" sz="quarter" idx="12"/>
          </p:nvPr>
        </p:nvSpPr>
        <p:spPr bwMode="auto">
          <a:xfrm>
            <a:off x="543443" y="2213310"/>
            <a:ext cx="829265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Management and Strategy Team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Content and Production Teams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Data Analytics and Insights Department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Data Analysts and Data Scientists (in the OTT or media industry)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Academic Researchers and Students (studying data analytics or media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Business Analysts and Market Researchers</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0" y="3847976"/>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629919" y="1278384"/>
            <a:ext cx="3624973" cy="3010025"/>
          </a:xfrm>
        </p:spPr>
        <p:txBody>
          <a:bodyPr/>
          <a:lstStyle/>
          <a:p>
            <a:pPr lvl="1">
              <a:lnSpc>
                <a:spcPct val="150000"/>
              </a:lnSpc>
            </a:pPr>
            <a:r>
              <a:rPr lang="en-IN" dirty="0"/>
              <a:t>Python</a:t>
            </a:r>
          </a:p>
          <a:p>
            <a:pPr lvl="1">
              <a:lnSpc>
                <a:spcPct val="150000"/>
              </a:lnSpc>
            </a:pPr>
            <a:r>
              <a:rPr lang="en-IN" dirty="0" err="1"/>
              <a:t>Jupyter</a:t>
            </a:r>
            <a:r>
              <a:rPr lang="en-IN" dirty="0"/>
              <a:t> Notebook</a:t>
            </a:r>
          </a:p>
          <a:p>
            <a:pPr lvl="1">
              <a:lnSpc>
                <a:spcPct val="150000"/>
              </a:lnSpc>
            </a:pPr>
            <a:r>
              <a:rPr lang="en-IN" dirty="0"/>
              <a:t>Google </a:t>
            </a:r>
            <a:r>
              <a:rPr lang="en-IN" dirty="0" err="1"/>
              <a:t>colab</a:t>
            </a:r>
            <a:endParaRPr lang="en-IN" dirty="0"/>
          </a:p>
          <a:p>
            <a:pPr lvl="1">
              <a:lnSpc>
                <a:spcPct val="150000"/>
              </a:lnSpc>
            </a:pPr>
            <a:r>
              <a:rPr lang="en-IN" dirty="0"/>
              <a:t>Matplotlib</a:t>
            </a:r>
          </a:p>
          <a:p>
            <a:pPr lvl="1">
              <a:lnSpc>
                <a:spcPct val="150000"/>
              </a:lnSpc>
            </a:pPr>
            <a:r>
              <a:rPr lang="en-IN" dirty="0" err="1"/>
              <a:t>numpy</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78970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fontScale="90000"/>
          </a:bodyPr>
          <a:lstStyle/>
          <a:p>
            <a:r>
              <a:rPr lang="en-GB" dirty="0"/>
              <a:t>RESULTS 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0" name="Picture 9">
            <a:extLst>
              <a:ext uri="{FF2B5EF4-FFF2-40B4-BE49-F238E27FC236}">
                <a16:creationId xmlns:a16="http://schemas.microsoft.com/office/drawing/2014/main" id="{1A67FFAF-530C-326F-5ECF-115CB411B7FF}"/>
              </a:ext>
            </a:extLst>
          </p:cNvPr>
          <p:cNvPicPr>
            <a:picLocks noChangeAspect="1"/>
          </p:cNvPicPr>
          <p:nvPr/>
        </p:nvPicPr>
        <p:blipFill>
          <a:blip r:embed="rId3"/>
          <a:stretch>
            <a:fillRect/>
          </a:stretch>
        </p:blipFill>
        <p:spPr>
          <a:xfrm>
            <a:off x="675957" y="1010757"/>
            <a:ext cx="5562283" cy="5654203"/>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fontScale="90000"/>
          </a:bodyPr>
          <a:lstStyle/>
          <a:p>
            <a:r>
              <a:rPr lang="en-GB" dirty="0"/>
              <a:t>RESULTS 2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2" name="Picture 11">
            <a:extLst>
              <a:ext uri="{FF2B5EF4-FFF2-40B4-BE49-F238E27FC236}">
                <a16:creationId xmlns:a16="http://schemas.microsoft.com/office/drawing/2014/main" id="{7A0E1231-B4DD-9F96-D0B5-A875BCB9A4F5}"/>
              </a:ext>
            </a:extLst>
          </p:cNvPr>
          <p:cNvPicPr>
            <a:picLocks noChangeAspect="1"/>
          </p:cNvPicPr>
          <p:nvPr/>
        </p:nvPicPr>
        <p:blipFill>
          <a:blip r:embed="rId3"/>
          <a:stretch>
            <a:fillRect/>
          </a:stretch>
        </p:blipFill>
        <p:spPr>
          <a:xfrm>
            <a:off x="675956" y="1150525"/>
            <a:ext cx="4855183" cy="5179155"/>
          </a:xfrm>
          <a:prstGeom prst="rect">
            <a:avLst/>
          </a:prstGeom>
        </p:spPr>
      </p:pic>
      <p:pic>
        <p:nvPicPr>
          <p:cNvPr id="14" name="Picture 13">
            <a:extLst>
              <a:ext uri="{FF2B5EF4-FFF2-40B4-BE49-F238E27FC236}">
                <a16:creationId xmlns:a16="http://schemas.microsoft.com/office/drawing/2014/main" id="{EF305F7F-50D0-EE08-D0BD-A158202BA9F6}"/>
              </a:ext>
            </a:extLst>
          </p:cNvPr>
          <p:cNvPicPr>
            <a:picLocks noChangeAspect="1"/>
          </p:cNvPicPr>
          <p:nvPr/>
        </p:nvPicPr>
        <p:blipFill>
          <a:blip r:embed="rId4"/>
          <a:stretch>
            <a:fillRect/>
          </a:stretch>
        </p:blipFill>
        <p:spPr>
          <a:xfrm>
            <a:off x="5264673" y="2103898"/>
            <a:ext cx="6251371" cy="2812654"/>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3134043" cy="904782"/>
          </a:xfrm>
        </p:spPr>
        <p:txBody>
          <a:bodyPr>
            <a:normAutofit fontScale="90000"/>
          </a:bodyPr>
          <a:lstStyle/>
          <a:p>
            <a:r>
              <a:rPr lang="en-GB" dirty="0"/>
              <a:t>RESULTS 3 </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6" name="Picture 5">
            <a:extLst>
              <a:ext uri="{FF2B5EF4-FFF2-40B4-BE49-F238E27FC236}">
                <a16:creationId xmlns:a16="http://schemas.microsoft.com/office/drawing/2014/main" id="{36001368-9D2A-AE1F-826A-6F79832F98E4}"/>
              </a:ext>
            </a:extLst>
          </p:cNvPr>
          <p:cNvPicPr>
            <a:picLocks noChangeAspect="1"/>
          </p:cNvPicPr>
          <p:nvPr/>
        </p:nvPicPr>
        <p:blipFill>
          <a:blip r:embed="rId3"/>
          <a:stretch>
            <a:fillRect/>
          </a:stretch>
        </p:blipFill>
        <p:spPr>
          <a:xfrm>
            <a:off x="5830669" y="625682"/>
            <a:ext cx="5407465" cy="2948454"/>
          </a:xfrm>
          <a:prstGeom prst="rect">
            <a:avLst/>
          </a:prstGeom>
        </p:spPr>
      </p:pic>
      <p:pic>
        <p:nvPicPr>
          <p:cNvPr id="10" name="Picture 9">
            <a:extLst>
              <a:ext uri="{FF2B5EF4-FFF2-40B4-BE49-F238E27FC236}">
                <a16:creationId xmlns:a16="http://schemas.microsoft.com/office/drawing/2014/main" id="{74706338-805E-771C-93DB-70D93883513B}"/>
              </a:ext>
            </a:extLst>
          </p:cNvPr>
          <p:cNvPicPr>
            <a:picLocks noChangeAspect="1"/>
          </p:cNvPicPr>
          <p:nvPr/>
        </p:nvPicPr>
        <p:blipFill>
          <a:blip r:embed="rId4"/>
          <a:stretch>
            <a:fillRect/>
          </a:stretch>
        </p:blipFill>
        <p:spPr>
          <a:xfrm>
            <a:off x="55034" y="1201586"/>
            <a:ext cx="5528096" cy="2496947"/>
          </a:xfrm>
          <a:prstGeom prst="rect">
            <a:avLst/>
          </a:prstGeom>
        </p:spPr>
      </p:pic>
      <p:pic>
        <p:nvPicPr>
          <p:cNvPr id="12" name="Picture 11">
            <a:extLst>
              <a:ext uri="{FF2B5EF4-FFF2-40B4-BE49-F238E27FC236}">
                <a16:creationId xmlns:a16="http://schemas.microsoft.com/office/drawing/2014/main" id="{AD8348B1-C426-99CB-32F9-3751C0A8D5E2}"/>
              </a:ext>
            </a:extLst>
          </p:cNvPr>
          <p:cNvPicPr>
            <a:picLocks noChangeAspect="1"/>
          </p:cNvPicPr>
          <p:nvPr/>
        </p:nvPicPr>
        <p:blipFill>
          <a:blip r:embed="rId5"/>
          <a:stretch>
            <a:fillRect/>
          </a:stretch>
        </p:blipFill>
        <p:spPr>
          <a:xfrm>
            <a:off x="560294" y="3698533"/>
            <a:ext cx="5155810" cy="3092343"/>
          </a:xfrm>
          <a:prstGeom prst="rect">
            <a:avLst/>
          </a:prstGeom>
        </p:spPr>
      </p:pic>
      <p:pic>
        <p:nvPicPr>
          <p:cNvPr id="14" name="Picture 13">
            <a:extLst>
              <a:ext uri="{FF2B5EF4-FFF2-40B4-BE49-F238E27FC236}">
                <a16:creationId xmlns:a16="http://schemas.microsoft.com/office/drawing/2014/main" id="{E9CCD9C1-265B-5341-A157-A7A968C702BB}"/>
              </a:ext>
            </a:extLst>
          </p:cNvPr>
          <p:cNvPicPr>
            <a:picLocks noChangeAspect="1"/>
          </p:cNvPicPr>
          <p:nvPr/>
        </p:nvPicPr>
        <p:blipFill>
          <a:blip r:embed="rId6"/>
          <a:stretch>
            <a:fillRect/>
          </a:stretch>
        </p:blipFill>
        <p:spPr>
          <a:xfrm>
            <a:off x="5904737" y="3705630"/>
            <a:ext cx="5422504" cy="2872114"/>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457539" y="1941449"/>
            <a:ext cx="10174601" cy="2579557"/>
          </a:xfrm>
        </p:spPr>
        <p:txBody>
          <a:bodyPr vert="horz" lIns="91440" tIns="45720" rIns="91440" bIns="45720" rtlCol="0" anchor="t">
            <a:normAutofit/>
          </a:bodyPr>
          <a:lstStyle/>
          <a:p>
            <a:pPr marL="0" indent="0">
              <a:buNone/>
            </a:pPr>
            <a:endParaRPr lang="en-US" dirty="0"/>
          </a:p>
          <a:p>
            <a:pPr marL="0" indent="0">
              <a:buNone/>
            </a:pPr>
            <a:r>
              <a:rPr lang="en-US" dirty="0">
                <a:solidFill>
                  <a:schemeClr val="tx1"/>
                </a:solidFill>
                <a:hlinkClick r:id="rId3">
                  <a:extLst>
                    <a:ext uri="{A12FA001-AC4F-418D-AE19-62706E023703}">
                      <ahyp:hlinkClr xmlns:ahyp="http://schemas.microsoft.com/office/drawing/2018/hyperlinkcolor" val="tx"/>
                    </a:ext>
                  </a:extLst>
                </a:hlinkClick>
              </a:rPr>
              <a:t>https://github.com/RohithRishan/VOIS_AICTE_Oct2025_MajorProject_Rohith-Rishan-M - </a:t>
            </a:r>
            <a:endParaRPr lang="en-US" dirty="0">
              <a:solidFill>
                <a:schemeClr val="tx1"/>
              </a:solidFill>
            </a:endParaRP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1" end="1"/>
                                            </p:txEl>
                                          </p:spTgt>
                                        </p:tgtEl>
                                        <p:attrNameLst>
                                          <p:attrName>style.visibility</p:attrName>
                                        </p:attrNameLst>
                                      </p:cBhvr>
                                      <p:to>
                                        <p:strVal val="visible"/>
                                      </p:to>
                                    </p:set>
                                    <p:animEffect transition="in" filter="fade">
                                      <p:cBhvr>
                                        <p:cTn id="21" dur="1000"/>
                                        <p:tgtEl>
                                          <p:spTgt spid="10">
                                            <p:txEl>
                                              <p:pRg st="1" end="1"/>
                                            </p:txEl>
                                          </p:spTgt>
                                        </p:tgtEl>
                                      </p:cBhvr>
                                    </p:animEffect>
                                    <p:anim calcmode="lin" valueType="num">
                                      <p:cBhvr>
                                        <p:cTn id="22" dur="1000" fill="hold"/>
                                        <p:tgtEl>
                                          <p:spTgt spid="10">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662</TotalTime>
  <Words>369</Words>
  <Application>Microsoft Office PowerPoint</Application>
  <PresentationFormat>Widescreen</PresentationFormat>
  <Paragraphs>42</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Project Title – Netflix Data Analysis</vt:lpstr>
      <vt:lpstr>PROBLEM  STATEMENT</vt:lpstr>
      <vt:lpstr>Project Description  </vt:lpstr>
      <vt:lpstr>WHO ARE THE END USERS?</vt:lpstr>
      <vt:lpstr>Technology Used</vt:lpstr>
      <vt:lpstr>RESULTS 1 </vt:lpstr>
      <vt:lpstr>RESULTS 2 </vt:lpstr>
      <vt:lpstr>RESULTS 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Rohith Rishan M</cp:lastModifiedBy>
  <cp:revision>118</cp:revision>
  <dcterms:created xsi:type="dcterms:W3CDTF">2021-07-11T13:13:15Z</dcterms:created>
  <dcterms:modified xsi:type="dcterms:W3CDTF">2025-10-21T19:29:12Z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