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82" r:id="rId8"/>
    <p:sldId id="264" r:id="rId9"/>
    <p:sldId id="266" r:id="rId10"/>
    <p:sldId id="283" r:id="rId11"/>
    <p:sldId id="274" r:id="rId12"/>
    <p:sldId id="269" r:id="rId13"/>
    <p:sldId id="275" r:id="rId14"/>
    <p:sldId id="270" r:id="rId15"/>
    <p:sldId id="287" r:id="rId16"/>
    <p:sldId id="271" r:id="rId17"/>
    <p:sldId id="272" r:id="rId18"/>
    <p:sldId id="284" r:id="rId19"/>
    <p:sldId id="285" r:id="rId20"/>
    <p:sldId id="286" r:id="rId21"/>
    <p:sldId id="277" r:id="rId22"/>
    <p:sldId id="278" r:id="rId23"/>
    <p:sldId id="294" r:id="rId24"/>
    <p:sldId id="279" r:id="rId25"/>
    <p:sldId id="295" r:id="rId26"/>
    <p:sldId id="293" r:id="rId27"/>
    <p:sldId id="281" r:id="rId28"/>
    <p:sldId id="288" r:id="rId29"/>
    <p:sldId id="296" r:id="rId30"/>
    <p:sldId id="289" r:id="rId31"/>
    <p:sldId id="290" r:id="rId32"/>
    <p:sldId id="291" r:id="rId33"/>
    <p:sldId id="292" r:id="rId34"/>
    <p:sldId id="298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eBook-Library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35038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MSc-Software Systems 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Vignesh G-1831056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1073-5C58-4DF9-9E1D-D4062F6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699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70920-E96C-4D2C-BFE9-AA0916CA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30" y="1281918"/>
            <a:ext cx="6000540" cy="51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C687-E664-46D3-B13C-DCBB73C7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451"/>
          </a:xfrm>
        </p:spPr>
        <p:txBody>
          <a:bodyPr/>
          <a:lstStyle/>
          <a:p>
            <a:pPr algn="ctr"/>
            <a:r>
              <a:rPr lang="en-IN" b="1" dirty="0"/>
              <a:t>Forgot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DAAC0-CD78-4428-AC93-7B53C9A9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8694"/>
            <a:ext cx="4674337" cy="2121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4C20E-9C33-461F-9A44-7F385CE9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12508"/>
            <a:ext cx="4059531" cy="15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4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C8FA-776A-40CD-B06F-D1F6C284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803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Administrator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03DF-34F2-4636-A9BE-F5E34EB4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0624"/>
            <a:ext cx="5204178" cy="348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F90F2-CD4E-439B-A925-3A5EDF7E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1" y="1190625"/>
            <a:ext cx="5204178" cy="3489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0B53A-DEAF-4AB4-839E-5BE89C20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0" y="2935248"/>
            <a:ext cx="5204179" cy="348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77BE2-416D-460B-A09C-80D1F6CD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35248"/>
            <a:ext cx="5034632" cy="34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6DFE-7FCB-4AF0-8503-5DF6A7D4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62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eBook Reader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57AE3-A8F1-49FA-BDA8-59CF0288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40" y="1048272"/>
            <a:ext cx="9125920" cy="53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C3C9-B48D-4B42-9B28-1AD92D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62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Opening Books From local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6FA56-AF6F-44B8-8BF2-479AA74F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59" y="1043194"/>
            <a:ext cx="9139882" cy="53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6C83-3306-4ECC-AA81-70C33AF6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305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Profile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C7B67-E92C-4D4A-9C17-AA2E0A73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9" y="1275644"/>
            <a:ext cx="4696769" cy="3200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EC4BB-324B-4234-B0C9-A4F983D7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4" y="1275644"/>
            <a:ext cx="4388496" cy="2990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73A80-C972-4808-8209-9B2DCB83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965" y="3154841"/>
            <a:ext cx="4696769" cy="3200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9F1CA-BE95-471A-9FED-72F6BACA3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70" y="3965998"/>
            <a:ext cx="1562100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502B0-F504-4892-875B-1DB6F191A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350" y="6015381"/>
            <a:ext cx="1562100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94ADA-81AE-4660-B22C-AC26654B5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65" y="4166023"/>
            <a:ext cx="15621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3138-A5F6-4CFA-B0FC-86C86E2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E-Book Reader 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14F5-34A7-49FD-8D7B-1F082E21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42" y="2014194"/>
            <a:ext cx="5290280" cy="3282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5A59F-0E85-4347-B380-721853A6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" y="2001539"/>
            <a:ext cx="4820357" cy="32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B360-0AEE-45A0-8E16-2FDF659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45939"/>
          </a:xfrm>
        </p:spPr>
        <p:txBody>
          <a:bodyPr/>
          <a:lstStyle/>
          <a:p>
            <a:pPr algn="ctr"/>
            <a:r>
              <a:rPr lang="en-IN" b="1" dirty="0"/>
              <a:t>E-Library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BF22B-51C7-40BE-A841-91CFCB30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6" y="1388533"/>
            <a:ext cx="10578857" cy="49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5B3A-9153-4297-9AB4-C742C9D2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5688"/>
            <a:ext cx="10058400" cy="5027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800" dirty="0"/>
          </a:p>
          <a:p>
            <a:pPr marL="0" indent="0" algn="ctr">
              <a:buNone/>
            </a:pPr>
            <a:r>
              <a:rPr lang="en-IN" sz="8800" dirty="0">
                <a:latin typeface="Arial" panose="020B0604020202020204" pitchFamily="34" charset="0"/>
                <a:cs typeface="Arial" panose="020B0604020202020204" pitchFamily="34" charset="0"/>
              </a:rPr>
              <a:t>Back-end Code</a:t>
            </a:r>
          </a:p>
        </p:txBody>
      </p:sp>
    </p:spTree>
    <p:extLst>
      <p:ext uri="{BB962C8B-B14F-4D97-AF65-F5344CB8AC3E}">
        <p14:creationId xmlns:p14="http://schemas.microsoft.com/office/powerpoint/2010/main" val="368816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2F35-29EA-4A2A-A211-C20FF44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887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Created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D6642-BF96-424A-A4C9-5BF0EDEC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34" y="1698724"/>
            <a:ext cx="7925731" cy="45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5BFA-4EE0-4402-A76E-F9E5548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Objective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0228-B26C-48FB-B8D0-6C68FE5E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This project is aimed at the development of a application used to read eBooks from an eBook-library with various functionalities provided for the user.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Provides flexibility to user to navigate through the e-books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eBooks can also be opened from Local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8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2F35-29EA-4A2A-A211-C20FF44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887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Created Table cont.…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52773-920E-427A-A0F3-2FB9DA48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0" y="1766536"/>
            <a:ext cx="8305900" cy="33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5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E214-AFE5-4482-B928-B910978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92283"/>
            <a:ext cx="10058400" cy="903984"/>
          </a:xfrm>
        </p:spPr>
        <p:txBody>
          <a:bodyPr/>
          <a:lstStyle/>
          <a:p>
            <a:pPr algn="ctr"/>
            <a:r>
              <a:rPr lang="en-IN" b="1" dirty="0"/>
              <a:t>Age Calculation Trigger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9E75-2EC8-4899-A5C6-F8B74748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0" y="4161517"/>
            <a:ext cx="10672460" cy="20627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A7E5E9-0E9F-4781-B639-AB613D3B0A41}"/>
              </a:ext>
            </a:extLst>
          </p:cNvPr>
          <p:cNvSpPr txBox="1">
            <a:spLocks/>
          </p:cNvSpPr>
          <p:nvPr/>
        </p:nvSpPr>
        <p:spPr>
          <a:xfrm>
            <a:off x="759770" y="633739"/>
            <a:ext cx="10058400" cy="90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b="1" dirty="0"/>
              <a:t>Foreign Key 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CA7C3-90BD-46B9-B8E1-86D289D2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9" y="1725339"/>
            <a:ext cx="11276417" cy="4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E214-AFE5-4482-B928-B910978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9473"/>
            <a:ext cx="10058400" cy="903984"/>
          </a:xfrm>
        </p:spPr>
        <p:txBody>
          <a:bodyPr/>
          <a:lstStyle/>
          <a:p>
            <a:pPr algn="ctr"/>
            <a:r>
              <a:rPr lang="en-IN" b="1" dirty="0"/>
              <a:t>Duration Calculation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3D93C-A45D-4B02-9099-9C4806EB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876208"/>
            <a:ext cx="11393490" cy="23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5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38D-C74F-40CF-B075-5B30593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660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Login</a:t>
            </a:r>
            <a:r>
              <a:rPr lang="en-IN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90FF3-BC70-4F04-8E30-16B0A2A70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756" y="1321759"/>
            <a:ext cx="10470444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reader where username = ?"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cmd.setString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cmd.executeQuery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username does exist, now check the password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).equals(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passwordField1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.getPassword())))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phone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gender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dob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"dob"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password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.dispose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JOptionPane.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"Please check your password!!"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username does not exist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JOptionPane.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"Please check your username!!"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6F27-A9D2-4DA9-9866-D754A0A2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7539"/>
          </a:xfrm>
        </p:spPr>
        <p:txBody>
          <a:bodyPr/>
          <a:lstStyle/>
          <a:p>
            <a:pPr algn="ctr"/>
            <a:r>
              <a:rPr lang="en-IN" b="1" dirty="0"/>
              <a:t>Adding new user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A6090-62C2-4057-984D-1E619474D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1" y="1765775"/>
            <a:ext cx="490502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phone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user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pass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passwordField1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.getPassword())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email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gen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DEF200-76AB-4C21-8126-8CA71FEA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180" y="2527520"/>
            <a:ext cx="5305776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(name, phone,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gender,username,password,dob,email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values (?, ?, ?, ?, 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phone)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reportDate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email)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preSt.executeUpdate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8C6-0B48-4CF4-98A8-06486D95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153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View Reader/Book Records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016C1D-ED1F-4ADE-B29C-2144B710A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891" y="963128"/>
            <a:ext cx="10950218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query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reader"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stmt.executeQuery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(query)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model =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table1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.getModel()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row = 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"dob"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model.addRow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(row)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71569D-079F-4471-ABCD-9FD4A44D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93" y="3761346"/>
            <a:ext cx="10950217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Class.</a:t>
            </a:r>
            <a:r>
              <a:rPr lang="en-US" altLang="en-US" sz="13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forName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 err="1">
                <a:solidFill>
                  <a:srgbClr val="6A8759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Connection con =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en-US" sz="13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 err="1">
                <a:solidFill>
                  <a:srgbClr val="6A8759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:@localhost:1521:orcl"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"system"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"123456789"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stmt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String query = 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"select * from books"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stmt.executeQuery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(query)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rs.next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()) {</a:t>
            </a:r>
            <a:b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DefaultTableModel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model = (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DefaultTableModel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300" dirty="0">
                <a:solidFill>
                  <a:srgbClr val="9876AA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.getModel()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Object[] row = {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"author"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String.</a:t>
            </a:r>
            <a:r>
              <a:rPr lang="en-US" altLang="en-US" sz="13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valueOf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rs.getInt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 err="1">
                <a:solidFill>
                  <a:srgbClr val="6A8759"/>
                </a:solidFill>
                <a:latin typeface="Consolas" panose="020B0609020204030204" pitchFamily="49" charset="0"/>
              </a:rPr>
              <a:t>isbn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"edition"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"publisher"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String.</a:t>
            </a:r>
            <a:r>
              <a:rPr lang="en-US" altLang="en-US" sz="13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valueOf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rs.getInt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"age"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6A8759"/>
                </a:solidFill>
                <a:latin typeface="Consolas" panose="020B0609020204030204" pitchFamily="49" charset="0"/>
              </a:rPr>
              <a:t>"genre"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)}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model.addRow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(row)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300" dirty="0" err="1">
                <a:solidFill>
                  <a:srgbClr val="A9B7C6"/>
                </a:solidFill>
                <a:latin typeface="Consolas" panose="020B0609020204030204" pitchFamily="49" charset="0"/>
              </a:rPr>
              <a:t>con.close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3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A682-B23B-4BA8-9461-BA03E7A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View Log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311D1-468A-4E9B-8C73-9263699E1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120" y="2700393"/>
            <a:ext cx="1101776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log"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stmt.executeQuery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(query)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model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.getModel()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row = 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book_isbn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rs.getTimestamp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session_begin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rs.getTimestamp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session_end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rs.getInt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(row)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4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4224-0EDB-46F0-8211-FC0ECFB0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839"/>
            <a:ext cx="10058400" cy="2626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ADD book to Database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FADEF7-42C7-45B2-B24A-86AEB126D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906477"/>
            <a:ext cx="9510889" cy="54322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Vicky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EBook_Reader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covers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".jpeg"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ImageIO.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"JPEG"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 {age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radioButton2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.isSelected()) {age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books“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values (?, ?, ?, ?, ?, ? ,?)"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comboBox1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.getItemAt(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comboBox1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.getSelectedIndex()))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preSt.setInt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preSt.executeUpdate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uploadLibrary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JOptionPane.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"Book successfully uploaded!"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comboBox1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.setSelectedIndex(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6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253F-DD97-4565-B131-9C6E42A5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6531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ADD book to Database cont..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48D55-4C4F-44A7-BD8D-73626705B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73442"/>
            <a:ext cx="9105378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reader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elibrary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values(?,?,?)"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ps.setClob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ImageIO.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creates output image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149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inputImage.getType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scales the input image to the output image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Graphics2D g2d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outputImage.createGraphics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g2d.drawImage(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149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g2d.dispose()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extracts extension of output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.lastIndexOf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writes to output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ImageIO.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fin=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ps.setBinaryStream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fin.available())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ps.executeUpdate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65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054F-2D4D-4AE5-A708-E469E26F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17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Delete book from 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CEA975-926F-460A-967C-FEC916F8A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120" y="2033394"/>
            <a:ext cx="1101776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"delete from books where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.getText()+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deleted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stmt.executeUpdate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(query)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(deleted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JOptionPane.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does not exist!"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JOptionPane.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has been deleted successfully!"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CardLayout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layout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CardLayout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panel7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.getLayout()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layout.show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panel7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"card1"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textField7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634C-BF66-4FA9-8D9A-CA97A49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05A9-43A1-4330-BD3E-77317D1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IN" sz="2800" dirty="0"/>
              <a:t>This Application allows the user to choose and read from  hundreds of eBooks present in the E-Library and also provides a User friendly e-book reader to read the eBooks.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IN" sz="2800" dirty="0"/>
              <a:t> The E-Library is updated frequently to provide  the readers with the latest reads.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364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DC58-3795-4EED-9E3E-AABA6D20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176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Display Books in E-Library From 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542428-06B0-44DC-9407-DFE5364BC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577" y="1298676"/>
            <a:ext cx="10956846" cy="50013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stmt1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stmt2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query1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books"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rs1 = stmt1.executeQuery(query1)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(rs1.next()) {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rs1.getInt(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model = 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table1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.getModel()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int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rs1.getInt(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query2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elibrary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book_isbn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rs2 = stmt2.executeQuery(query2)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(rs2.next()) {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rs2.getClob(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book_path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clob.getCharacterStream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buffer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StringBuffer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;int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while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r.read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!= -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Blob b = rs2.getBlob(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byte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b.getBytes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b.length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Vicky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EBook_Reader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ecovers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".jpeg"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fOut.write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fOut.close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rs2.close()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ImageIcon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cover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ImageIcon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Vicky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EBook_Reader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ecovers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".jpeg"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row = {cover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rs1.getString(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(rs1.getInt(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rs1.getString(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"edition"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rs1.getString(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(rs1.getString(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rs1.getString(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"genre"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model.addRow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(row)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C7832"/>
                </a:solidFill>
                <a:latin typeface="Consolas" panose="020B0609020204030204" pitchFamily="49" charset="0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8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58F7-1A1C-453E-8436-D5184DEE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68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Update Log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BD1E69-7A40-4525-9C0B-EBDE82381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668" y="1353693"/>
            <a:ext cx="11248663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Timestamp(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Timestamp(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oracle.jdbc.driver.OracleDriver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con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jdbc:oracle:thin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:@localhost:1521:orcl"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con.createStatement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log"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(username,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book_isbn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session_begin,session_end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values (?, ?, ?, ?)"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insert_query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ps.setTimestamp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ps.setTimestamp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3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CA9B-0534-42E2-A12E-36331CBC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2452"/>
            <a:ext cx="10058400" cy="4720292"/>
          </a:xfrm>
        </p:spPr>
        <p:txBody>
          <a:bodyPr>
            <a:normAutofit/>
          </a:bodyPr>
          <a:lstStyle/>
          <a:p>
            <a:pPr lvl="1" algn="ctr"/>
            <a:endParaRPr lang="en-IN" sz="9400" dirty="0"/>
          </a:p>
          <a:p>
            <a:pPr marL="274320" lvl="1" indent="0" algn="ctr">
              <a:buNone/>
            </a:pPr>
            <a:r>
              <a:rPr lang="en-IN" sz="9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85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CED-B09F-48F8-A88F-05989D25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0CE6-5825-488B-8D0C-A53F5E37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Graphical User Interface:</a:t>
            </a:r>
            <a:r>
              <a:rPr lang="en-IN" sz="2800" dirty="0"/>
              <a:t> GUI is used in several parts such as administrator/customer login and eBook library. JAVA swings and AWT  is  used for designing the user interface of the eBook Reader and eBook Library. </a:t>
            </a:r>
          </a:p>
          <a:p>
            <a:r>
              <a:rPr lang="en-IN" sz="2800" b="1" dirty="0"/>
              <a:t>Database Management :</a:t>
            </a:r>
            <a:r>
              <a:rPr lang="en-IN" sz="2800" dirty="0"/>
              <a:t>Oracle Database is used to hold the  details of reader, eBook library and books.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6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D96A-0609-4CCA-AD38-594CEABC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7910"/>
          </a:xfrm>
        </p:spPr>
        <p:txBody>
          <a:bodyPr/>
          <a:lstStyle/>
          <a:p>
            <a:r>
              <a:rPr lang="en-IN" b="1" dirty="0"/>
              <a:t>ER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2983C-700C-48FF-9705-ECE4BD64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7" y="2032969"/>
            <a:ext cx="11232446" cy="2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16C-696B-49D1-A116-388D0052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2F28-074F-4A83-AF36-9FBACE29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548"/>
            <a:ext cx="10058400" cy="41371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Administrator </a:t>
            </a:r>
          </a:p>
          <a:p>
            <a:pPr lvl="3"/>
            <a:r>
              <a:rPr lang="en-IN" sz="2900" dirty="0"/>
              <a:t>Add new books to eBook Library</a:t>
            </a:r>
          </a:p>
          <a:p>
            <a:pPr lvl="3"/>
            <a:r>
              <a:rPr lang="en-IN" sz="2900" dirty="0"/>
              <a:t>Delete Books in eBook Library</a:t>
            </a:r>
          </a:p>
          <a:p>
            <a:pPr lvl="3"/>
            <a:r>
              <a:rPr lang="en-IN" sz="2900" dirty="0"/>
              <a:t>View Reader/Book/Log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Customer </a:t>
            </a:r>
            <a:endParaRPr lang="en-IN" sz="2900" dirty="0"/>
          </a:p>
          <a:p>
            <a:pPr lvl="3"/>
            <a:r>
              <a:rPr lang="en-IN" sz="2900" dirty="0"/>
              <a:t>Read eBooks from eBook Library</a:t>
            </a:r>
          </a:p>
          <a:p>
            <a:pPr lvl="3"/>
            <a:r>
              <a:rPr lang="en-IN" sz="2900" dirty="0"/>
              <a:t>Read Book from Local Machine</a:t>
            </a:r>
          </a:p>
          <a:p>
            <a:pPr lvl="3"/>
            <a:r>
              <a:rPr lang="en-IN" sz="2900" dirty="0"/>
              <a:t>Change password/Username</a:t>
            </a:r>
          </a:p>
          <a:p>
            <a:pPr lvl="3"/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5240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EEB8-56EF-46B6-8BA7-4482855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4998-0483-4439-8AEE-4AB95307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Administrator Module and Forgot Password Module requires OTP (Sent to the respective users email).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Reader’s User interface is in Dark Theme.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Settings Module is provide for customization of E-Book reader and for changing Username/Password of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E-Library will show books based on reader’s 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5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5B3A-9153-4297-9AB4-C742C9D2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5688"/>
            <a:ext cx="10058400" cy="5027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800" dirty="0"/>
          </a:p>
          <a:p>
            <a:pPr marL="0" indent="0" algn="ctr">
              <a:buNone/>
            </a:pPr>
            <a:r>
              <a:rPr lang="en-IN" sz="8800" dirty="0">
                <a:latin typeface="Arial Rounded MT Bold" panose="020F0704030504030204" pitchFamily="34" charset="0"/>
              </a:rPr>
              <a:t>Front-end Design</a:t>
            </a:r>
          </a:p>
        </p:txBody>
      </p:sp>
    </p:spTree>
    <p:extLst>
      <p:ext uri="{BB962C8B-B14F-4D97-AF65-F5344CB8AC3E}">
        <p14:creationId xmlns:p14="http://schemas.microsoft.com/office/powerpoint/2010/main" val="31342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7B2-08D6-4F69-8F89-379EDA5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6873"/>
          </a:xfrm>
        </p:spPr>
        <p:txBody>
          <a:bodyPr/>
          <a:lstStyle/>
          <a:p>
            <a:pPr algn="ctr"/>
            <a:r>
              <a:rPr lang="en-IN" b="1" dirty="0"/>
              <a:t>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FF2A2-9FC4-4652-859E-80471F3C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4211"/>
            <a:ext cx="4455583" cy="273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8DC15-E7E7-47B7-98F8-3794CFA9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77153"/>
            <a:ext cx="4455582" cy="1321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38017-4A34-4974-9B78-300A4AC7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94210"/>
            <a:ext cx="4092222" cy="27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60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{AA0FDD77-FC7A-4A4D-87DA-450A87C5BA64}tf78438558</Template>
  <TotalTime>0</TotalTime>
  <Words>2681</Words>
  <Application>Microsoft Office PowerPoint</Application>
  <PresentationFormat>Widescreen</PresentationFormat>
  <Paragraphs>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Rounded MT Bold</vt:lpstr>
      <vt:lpstr>Century Gothic</vt:lpstr>
      <vt:lpstr>Consolas</vt:lpstr>
      <vt:lpstr>Garamond</vt:lpstr>
      <vt:lpstr>Wingdings</vt:lpstr>
      <vt:lpstr>SavonVTI</vt:lpstr>
      <vt:lpstr>eBook-Library</vt:lpstr>
      <vt:lpstr>Problem Objective </vt:lpstr>
      <vt:lpstr>Problem Scope</vt:lpstr>
      <vt:lpstr>Problem Solution</vt:lpstr>
      <vt:lpstr>ER Diagram</vt:lpstr>
      <vt:lpstr>Functionalities</vt:lpstr>
      <vt:lpstr>Additional Features</vt:lpstr>
      <vt:lpstr>PowerPoint Presentation</vt:lpstr>
      <vt:lpstr>Login</vt:lpstr>
      <vt:lpstr>Sign Up</vt:lpstr>
      <vt:lpstr>Forgot Password</vt:lpstr>
      <vt:lpstr>Administrator </vt:lpstr>
      <vt:lpstr>eBook Reader</vt:lpstr>
      <vt:lpstr>Opening Books From local Machine</vt:lpstr>
      <vt:lpstr>Profile Settings</vt:lpstr>
      <vt:lpstr>E-Book Reader  Settings</vt:lpstr>
      <vt:lpstr>E-Library</vt:lpstr>
      <vt:lpstr>PowerPoint Presentation</vt:lpstr>
      <vt:lpstr>Created Table</vt:lpstr>
      <vt:lpstr>Created Table cont.…</vt:lpstr>
      <vt:lpstr>Age Calculation Trigger</vt:lpstr>
      <vt:lpstr>Duration Calculation Trigger</vt:lpstr>
      <vt:lpstr>Login </vt:lpstr>
      <vt:lpstr>Adding new user code</vt:lpstr>
      <vt:lpstr>View Reader/Book Records</vt:lpstr>
      <vt:lpstr>View Log</vt:lpstr>
      <vt:lpstr>ADD book to Database</vt:lpstr>
      <vt:lpstr>ADD book to Database cont..</vt:lpstr>
      <vt:lpstr>Delete book from Database</vt:lpstr>
      <vt:lpstr>Display Books in E-Library From Database</vt:lpstr>
      <vt:lpstr>Update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2020-03-24T04:53:05Z</dcterms:created>
  <dcterms:modified xsi:type="dcterms:W3CDTF">2020-04-15T04:38:14Z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