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99" r:id="rId2"/>
    <p:sldId id="257" r:id="rId3"/>
    <p:sldId id="258" r:id="rId4"/>
    <p:sldId id="259" r:id="rId5"/>
    <p:sldId id="296" r:id="rId6"/>
    <p:sldId id="260" r:id="rId7"/>
    <p:sldId id="261" r:id="rId8"/>
    <p:sldId id="262" r:id="rId9"/>
    <p:sldId id="297" r:id="rId10"/>
    <p:sldId id="277" r:id="rId11"/>
    <p:sldId id="298" r:id="rId12"/>
    <p:sldId id="263" r:id="rId13"/>
    <p:sldId id="275" r:id="rId14"/>
    <p:sldId id="300" r:id="rId15"/>
    <p:sldId id="282" r:id="rId16"/>
    <p:sldId id="302" r:id="rId17"/>
    <p:sldId id="283" r:id="rId18"/>
    <p:sldId id="303" r:id="rId19"/>
    <p:sldId id="304" r:id="rId20"/>
    <p:sldId id="305" r:id="rId21"/>
    <p:sldId id="301" r:id="rId22"/>
    <p:sldId id="306" r:id="rId23"/>
    <p:sldId id="288" r:id="rId24"/>
    <p:sldId id="289" r:id="rId25"/>
    <p:sldId id="291" r:id="rId26"/>
    <p:sldId id="272"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4" autoAdjust="0"/>
    <p:restoredTop sz="94660"/>
  </p:normalViewPr>
  <p:slideViewPr>
    <p:cSldViewPr snapToGrid="0">
      <p:cViewPr varScale="1">
        <p:scale>
          <a:sx n="117" d="100"/>
          <a:sy n="117" d="100"/>
        </p:scale>
        <p:origin x="1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233DFA-D1F7-46F5-88A6-9033C6F688A8}"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DC2B8F39-F791-416C-857F-0AF3DFABF364}">
      <dgm:prSet/>
      <dgm:spPr/>
      <dgm:t>
        <a:bodyPr/>
        <a:lstStyle/>
        <a:p>
          <a:pPr>
            <a:defRPr b="1"/>
          </a:pPr>
          <a:r>
            <a:rPr lang="en-US" b="1" dirty="0"/>
            <a:t>B.  Type-2 Diabetes</a:t>
          </a:r>
          <a:endParaRPr lang="en-US" dirty="0"/>
        </a:p>
      </dgm:t>
    </dgm:pt>
    <dgm:pt modelId="{2A09A556-DA7D-4BFF-840D-42D9B42565E3}" type="parTrans" cxnId="{87FBAA6F-5E9B-4277-9F2E-69B9A0A05673}">
      <dgm:prSet/>
      <dgm:spPr/>
      <dgm:t>
        <a:bodyPr/>
        <a:lstStyle/>
        <a:p>
          <a:endParaRPr lang="en-US"/>
        </a:p>
      </dgm:t>
    </dgm:pt>
    <dgm:pt modelId="{97011C0D-6BCD-42F3-A663-E48CCAB39BE5}" type="sibTrans" cxnId="{87FBAA6F-5E9B-4277-9F2E-69B9A0A05673}">
      <dgm:prSet/>
      <dgm:spPr/>
      <dgm:t>
        <a:bodyPr/>
        <a:lstStyle/>
        <a:p>
          <a:endParaRPr lang="en-US"/>
        </a:p>
      </dgm:t>
    </dgm:pt>
    <dgm:pt modelId="{A5359F91-5FEE-40EA-A93D-172BBCD714C5}">
      <dgm:prSet/>
      <dgm:spPr/>
      <dgm:t>
        <a:bodyPr/>
        <a:lstStyle/>
        <a:p>
          <a:endParaRPr lang="en-US" dirty="0">
            <a:latin typeface="Times New Roman" panose="02020603050405020304" pitchFamily="18" charset="0"/>
            <a:cs typeface="Times New Roman" panose="02020603050405020304" pitchFamily="18" charset="0"/>
          </a:endParaRPr>
        </a:p>
      </dgm:t>
    </dgm:pt>
    <dgm:pt modelId="{4ED1564F-0347-43F6-8792-997216820C2E}" type="parTrans" cxnId="{0AB2CF8D-334D-4A1A-BB76-35DFB86F5538}">
      <dgm:prSet/>
      <dgm:spPr/>
      <dgm:t>
        <a:bodyPr/>
        <a:lstStyle/>
        <a:p>
          <a:endParaRPr lang="en-US"/>
        </a:p>
      </dgm:t>
    </dgm:pt>
    <dgm:pt modelId="{B4C78D36-A0A2-4E34-9A44-ACE670B296EA}" type="sibTrans" cxnId="{0AB2CF8D-334D-4A1A-BB76-35DFB86F5538}">
      <dgm:prSet/>
      <dgm:spPr/>
      <dgm:t>
        <a:bodyPr/>
        <a:lstStyle/>
        <a:p>
          <a:endParaRPr lang="en-US"/>
        </a:p>
      </dgm:t>
    </dgm:pt>
    <dgm:pt modelId="{6D02AD08-62E7-4156-914E-67B92FB2272A}">
      <dgm:prSet/>
      <dgm:spPr/>
      <dgm:t>
        <a:bodyPr/>
        <a:lstStyle/>
        <a:p>
          <a:pPr>
            <a:defRPr b="1"/>
          </a:pPr>
          <a:r>
            <a:rPr lang="en-US" b="1" dirty="0"/>
            <a:t>C.  Gestational Diabetes</a:t>
          </a:r>
          <a:endParaRPr lang="en-US" dirty="0"/>
        </a:p>
      </dgm:t>
    </dgm:pt>
    <dgm:pt modelId="{EF40B358-7F42-4FC2-A4F3-848CF5E0AEB9}" type="parTrans" cxnId="{B7B7E3B5-093B-4E3D-AAEA-0C9B7AF1D1C7}">
      <dgm:prSet/>
      <dgm:spPr/>
      <dgm:t>
        <a:bodyPr/>
        <a:lstStyle/>
        <a:p>
          <a:endParaRPr lang="en-US"/>
        </a:p>
      </dgm:t>
    </dgm:pt>
    <dgm:pt modelId="{25507D26-7EB1-4AAC-BF8E-58B970DD7CC2}" type="sibTrans" cxnId="{B7B7E3B5-093B-4E3D-AAEA-0C9B7AF1D1C7}">
      <dgm:prSet/>
      <dgm:spPr/>
      <dgm:t>
        <a:bodyPr/>
        <a:lstStyle/>
        <a:p>
          <a:endParaRPr lang="en-US"/>
        </a:p>
      </dgm:t>
    </dgm:pt>
    <dgm:pt modelId="{EC012C96-78D6-48F4-8E0E-E22F8DE106F4}">
      <dgm:prSet/>
      <dgm:spPr/>
      <dgm:t>
        <a:bodyPr/>
        <a:lstStyle/>
        <a:p>
          <a:endParaRPr lang="en-US" dirty="0">
            <a:latin typeface="Times New Roman" panose="02020603050405020304" pitchFamily="18" charset="0"/>
            <a:cs typeface="Times New Roman" panose="02020603050405020304" pitchFamily="18" charset="0"/>
          </a:endParaRPr>
        </a:p>
      </dgm:t>
    </dgm:pt>
    <dgm:pt modelId="{5228F14A-8322-4D03-BC87-A14067E8A17D}" type="parTrans" cxnId="{A7E4602F-B8EF-444E-AEBE-B30B6A7E22F5}">
      <dgm:prSet/>
      <dgm:spPr/>
      <dgm:t>
        <a:bodyPr/>
        <a:lstStyle/>
        <a:p>
          <a:endParaRPr lang="en-US"/>
        </a:p>
      </dgm:t>
    </dgm:pt>
    <dgm:pt modelId="{5AA9AAA6-1CF3-405A-A5DD-1FD073FFBCAD}" type="sibTrans" cxnId="{A7E4602F-B8EF-444E-AEBE-B30B6A7E22F5}">
      <dgm:prSet/>
      <dgm:spPr/>
      <dgm:t>
        <a:bodyPr/>
        <a:lstStyle/>
        <a:p>
          <a:endParaRPr lang="en-US"/>
        </a:p>
      </dgm:t>
    </dgm:pt>
    <dgm:pt modelId="{90E583DB-9F5A-48E6-BCF5-0EDD244D5D6D}" type="pres">
      <dgm:prSet presAssocID="{C6233DFA-D1F7-46F5-88A6-9033C6F688A8}" presName="root" presStyleCnt="0">
        <dgm:presLayoutVars>
          <dgm:dir/>
          <dgm:resizeHandles val="exact"/>
        </dgm:presLayoutVars>
      </dgm:prSet>
      <dgm:spPr/>
    </dgm:pt>
    <dgm:pt modelId="{54DEA7A9-CF1B-414D-9FA0-7B7AD3EF7DFC}" type="pres">
      <dgm:prSet presAssocID="{DC2B8F39-F791-416C-857F-0AF3DFABF364}" presName="compNode" presStyleCnt="0"/>
      <dgm:spPr/>
    </dgm:pt>
    <dgm:pt modelId="{6EA06ABB-E4DF-4B2C-AD0B-4474A3DB88FA}" type="pres">
      <dgm:prSet presAssocID="{DC2B8F39-F791-416C-857F-0AF3DFABF364}" presName="iconRect" presStyleLbl="node1" presStyleIdx="0" presStyleCnt="2" custLinFactNeighborX="18759" custLinFactNeighborY="204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0D57BE9D-2FE6-48F5-B3FD-843E1F3E4CAC}" type="pres">
      <dgm:prSet presAssocID="{DC2B8F39-F791-416C-857F-0AF3DFABF364}" presName="iconSpace" presStyleCnt="0"/>
      <dgm:spPr/>
    </dgm:pt>
    <dgm:pt modelId="{67F0D0AD-2F5F-4529-BB09-76B7F5E162FE}" type="pres">
      <dgm:prSet presAssocID="{DC2B8F39-F791-416C-857F-0AF3DFABF364}" presName="parTx" presStyleLbl="revTx" presStyleIdx="0" presStyleCnt="4" custLinFactNeighborX="6566" custLinFactNeighborY="-1451">
        <dgm:presLayoutVars>
          <dgm:chMax val="0"/>
          <dgm:chPref val="0"/>
        </dgm:presLayoutVars>
      </dgm:prSet>
      <dgm:spPr/>
    </dgm:pt>
    <dgm:pt modelId="{E415C49D-898C-4C63-BA70-1C6EFF50D3F7}" type="pres">
      <dgm:prSet presAssocID="{DC2B8F39-F791-416C-857F-0AF3DFABF364}" presName="txSpace" presStyleCnt="0"/>
      <dgm:spPr/>
    </dgm:pt>
    <dgm:pt modelId="{F3C9AF6A-3539-477A-9A11-4A022D5F29E6}" type="pres">
      <dgm:prSet presAssocID="{DC2B8F39-F791-416C-857F-0AF3DFABF364}" presName="desTx" presStyleLbl="revTx" presStyleIdx="1" presStyleCnt="4" custLinFactNeighborX="9225" custLinFactNeighborY="1320">
        <dgm:presLayoutVars/>
      </dgm:prSet>
      <dgm:spPr/>
    </dgm:pt>
    <dgm:pt modelId="{45FFD33C-2879-47EA-9DF2-2F468B3F3DF7}" type="pres">
      <dgm:prSet presAssocID="{97011C0D-6BCD-42F3-A663-E48CCAB39BE5}" presName="sibTrans" presStyleCnt="0"/>
      <dgm:spPr/>
    </dgm:pt>
    <dgm:pt modelId="{9F8F1E82-EA68-40D6-BE53-0B46A422D385}" type="pres">
      <dgm:prSet presAssocID="{6D02AD08-62E7-4156-914E-67B92FB2272A}" presName="compNode" presStyleCnt="0"/>
      <dgm:spPr/>
    </dgm:pt>
    <dgm:pt modelId="{F770BCEC-9F49-4D49-8471-BDBF923E7CE6}" type="pres">
      <dgm:prSet presAssocID="{6D02AD08-62E7-4156-914E-67B92FB227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7639DECC-B45C-4441-9377-8A89246F0806}" type="pres">
      <dgm:prSet presAssocID="{6D02AD08-62E7-4156-914E-67B92FB2272A}" presName="iconSpace" presStyleCnt="0"/>
      <dgm:spPr/>
    </dgm:pt>
    <dgm:pt modelId="{607F93BD-C512-4AB5-80B0-A3E3F5C80A60}" type="pres">
      <dgm:prSet presAssocID="{6D02AD08-62E7-4156-914E-67B92FB2272A}" presName="parTx" presStyleLbl="revTx" presStyleIdx="2" presStyleCnt="4" custLinFactNeighborX="-3193" custLinFactNeighborY="-1451">
        <dgm:presLayoutVars>
          <dgm:chMax val="0"/>
          <dgm:chPref val="0"/>
        </dgm:presLayoutVars>
      </dgm:prSet>
      <dgm:spPr/>
    </dgm:pt>
    <dgm:pt modelId="{B1248CA1-955E-46AD-8A22-3FB1E2DDDEAC}" type="pres">
      <dgm:prSet presAssocID="{6D02AD08-62E7-4156-914E-67B92FB2272A}" presName="txSpace" presStyleCnt="0"/>
      <dgm:spPr/>
    </dgm:pt>
    <dgm:pt modelId="{3B88508B-C5B5-4A9F-993F-817934F50799}" type="pres">
      <dgm:prSet presAssocID="{6D02AD08-62E7-4156-914E-67B92FB2272A}" presName="desTx" presStyleLbl="revTx" presStyleIdx="3" presStyleCnt="4" custLinFactNeighborX="-2839" custLinFactNeighborY="1320">
        <dgm:presLayoutVars/>
      </dgm:prSet>
      <dgm:spPr/>
    </dgm:pt>
  </dgm:ptLst>
  <dgm:cxnLst>
    <dgm:cxn modelId="{A7E4602F-B8EF-444E-AEBE-B30B6A7E22F5}" srcId="{6D02AD08-62E7-4156-914E-67B92FB2272A}" destId="{EC012C96-78D6-48F4-8E0E-E22F8DE106F4}" srcOrd="0" destOrd="0" parTransId="{5228F14A-8322-4D03-BC87-A14067E8A17D}" sibTransId="{5AA9AAA6-1CF3-405A-A5DD-1FD073FFBCAD}"/>
    <dgm:cxn modelId="{CCAABF35-2236-46DB-B054-A732953A09EB}" type="presOf" srcId="{EC012C96-78D6-48F4-8E0E-E22F8DE106F4}" destId="{3B88508B-C5B5-4A9F-993F-817934F50799}" srcOrd="0" destOrd="0" presId="urn:microsoft.com/office/officeart/2018/5/layout/CenteredIconLabelDescriptionList"/>
    <dgm:cxn modelId="{12B60C3F-886E-4A74-8E44-B54703E02B3B}" type="presOf" srcId="{DC2B8F39-F791-416C-857F-0AF3DFABF364}" destId="{67F0D0AD-2F5F-4529-BB09-76B7F5E162FE}" srcOrd="0" destOrd="0" presId="urn:microsoft.com/office/officeart/2018/5/layout/CenteredIconLabelDescriptionList"/>
    <dgm:cxn modelId="{87FBAA6F-5E9B-4277-9F2E-69B9A0A05673}" srcId="{C6233DFA-D1F7-46F5-88A6-9033C6F688A8}" destId="{DC2B8F39-F791-416C-857F-0AF3DFABF364}" srcOrd="0" destOrd="0" parTransId="{2A09A556-DA7D-4BFF-840D-42D9B42565E3}" sibTransId="{97011C0D-6BCD-42F3-A663-E48CCAB39BE5}"/>
    <dgm:cxn modelId="{FBF9BD56-34E3-47B6-B5D6-1980E5037F0E}" type="presOf" srcId="{6D02AD08-62E7-4156-914E-67B92FB2272A}" destId="{607F93BD-C512-4AB5-80B0-A3E3F5C80A60}" srcOrd="0" destOrd="0" presId="urn:microsoft.com/office/officeart/2018/5/layout/CenteredIconLabelDescriptionList"/>
    <dgm:cxn modelId="{F5C64C8A-7E07-49EC-BE39-37198F23598C}" type="presOf" srcId="{C6233DFA-D1F7-46F5-88A6-9033C6F688A8}" destId="{90E583DB-9F5A-48E6-BCF5-0EDD244D5D6D}" srcOrd="0" destOrd="0" presId="urn:microsoft.com/office/officeart/2018/5/layout/CenteredIconLabelDescriptionList"/>
    <dgm:cxn modelId="{0AB2CF8D-334D-4A1A-BB76-35DFB86F5538}" srcId="{DC2B8F39-F791-416C-857F-0AF3DFABF364}" destId="{A5359F91-5FEE-40EA-A93D-172BBCD714C5}" srcOrd="0" destOrd="0" parTransId="{4ED1564F-0347-43F6-8792-997216820C2E}" sibTransId="{B4C78D36-A0A2-4E34-9A44-ACE670B296EA}"/>
    <dgm:cxn modelId="{B7B7E3B5-093B-4E3D-AAEA-0C9B7AF1D1C7}" srcId="{C6233DFA-D1F7-46F5-88A6-9033C6F688A8}" destId="{6D02AD08-62E7-4156-914E-67B92FB2272A}" srcOrd="1" destOrd="0" parTransId="{EF40B358-7F42-4FC2-A4F3-848CF5E0AEB9}" sibTransId="{25507D26-7EB1-4AAC-BF8E-58B970DD7CC2}"/>
    <dgm:cxn modelId="{8C5F19B7-D6A5-4545-B448-7818356085ED}" type="presOf" srcId="{A5359F91-5FEE-40EA-A93D-172BBCD714C5}" destId="{F3C9AF6A-3539-477A-9A11-4A022D5F29E6}" srcOrd="0" destOrd="0" presId="urn:microsoft.com/office/officeart/2018/5/layout/CenteredIconLabelDescriptionList"/>
    <dgm:cxn modelId="{4362F315-AA94-4A35-AEBD-3ED2C244257C}" type="presParOf" srcId="{90E583DB-9F5A-48E6-BCF5-0EDD244D5D6D}" destId="{54DEA7A9-CF1B-414D-9FA0-7B7AD3EF7DFC}" srcOrd="0" destOrd="0" presId="urn:microsoft.com/office/officeart/2018/5/layout/CenteredIconLabelDescriptionList"/>
    <dgm:cxn modelId="{7095C36E-A358-4035-87C1-BA06B4931DAA}" type="presParOf" srcId="{54DEA7A9-CF1B-414D-9FA0-7B7AD3EF7DFC}" destId="{6EA06ABB-E4DF-4B2C-AD0B-4474A3DB88FA}" srcOrd="0" destOrd="0" presId="urn:microsoft.com/office/officeart/2018/5/layout/CenteredIconLabelDescriptionList"/>
    <dgm:cxn modelId="{9563E2A7-BE80-4BD7-A32F-7BFEDD889B20}" type="presParOf" srcId="{54DEA7A9-CF1B-414D-9FA0-7B7AD3EF7DFC}" destId="{0D57BE9D-2FE6-48F5-B3FD-843E1F3E4CAC}" srcOrd="1" destOrd="0" presId="urn:microsoft.com/office/officeart/2018/5/layout/CenteredIconLabelDescriptionList"/>
    <dgm:cxn modelId="{7FB77D1E-3E74-4654-9C44-4F8490436791}" type="presParOf" srcId="{54DEA7A9-CF1B-414D-9FA0-7B7AD3EF7DFC}" destId="{67F0D0AD-2F5F-4529-BB09-76B7F5E162FE}" srcOrd="2" destOrd="0" presId="urn:microsoft.com/office/officeart/2018/5/layout/CenteredIconLabelDescriptionList"/>
    <dgm:cxn modelId="{36381AE9-6B97-4FFC-BB16-1FB59A718070}" type="presParOf" srcId="{54DEA7A9-CF1B-414D-9FA0-7B7AD3EF7DFC}" destId="{E415C49D-898C-4C63-BA70-1C6EFF50D3F7}" srcOrd="3" destOrd="0" presId="urn:microsoft.com/office/officeart/2018/5/layout/CenteredIconLabelDescriptionList"/>
    <dgm:cxn modelId="{85F545B5-C6BA-44F2-811E-70F311D1491F}" type="presParOf" srcId="{54DEA7A9-CF1B-414D-9FA0-7B7AD3EF7DFC}" destId="{F3C9AF6A-3539-477A-9A11-4A022D5F29E6}" srcOrd="4" destOrd="0" presId="urn:microsoft.com/office/officeart/2018/5/layout/CenteredIconLabelDescriptionList"/>
    <dgm:cxn modelId="{AE93AB75-148F-4907-906C-34297752DF59}" type="presParOf" srcId="{90E583DB-9F5A-48E6-BCF5-0EDD244D5D6D}" destId="{45FFD33C-2879-47EA-9DF2-2F468B3F3DF7}" srcOrd="1" destOrd="0" presId="urn:microsoft.com/office/officeart/2018/5/layout/CenteredIconLabelDescriptionList"/>
    <dgm:cxn modelId="{7903D501-72AB-499C-BEE1-5BFF38A819BD}" type="presParOf" srcId="{90E583DB-9F5A-48E6-BCF5-0EDD244D5D6D}" destId="{9F8F1E82-EA68-40D6-BE53-0B46A422D385}" srcOrd="2" destOrd="0" presId="urn:microsoft.com/office/officeart/2018/5/layout/CenteredIconLabelDescriptionList"/>
    <dgm:cxn modelId="{FE52047D-AC6A-4AC9-9122-0C484E18E153}" type="presParOf" srcId="{9F8F1E82-EA68-40D6-BE53-0B46A422D385}" destId="{F770BCEC-9F49-4D49-8471-BDBF923E7CE6}" srcOrd="0" destOrd="0" presId="urn:microsoft.com/office/officeart/2018/5/layout/CenteredIconLabelDescriptionList"/>
    <dgm:cxn modelId="{5388753C-D922-405D-B050-567F5EF6BE32}" type="presParOf" srcId="{9F8F1E82-EA68-40D6-BE53-0B46A422D385}" destId="{7639DECC-B45C-4441-9377-8A89246F0806}" srcOrd="1" destOrd="0" presId="urn:microsoft.com/office/officeart/2018/5/layout/CenteredIconLabelDescriptionList"/>
    <dgm:cxn modelId="{2109B4ED-B97A-40B1-A1F5-8CA071D39686}" type="presParOf" srcId="{9F8F1E82-EA68-40D6-BE53-0B46A422D385}" destId="{607F93BD-C512-4AB5-80B0-A3E3F5C80A60}" srcOrd="2" destOrd="0" presId="urn:microsoft.com/office/officeart/2018/5/layout/CenteredIconLabelDescriptionList"/>
    <dgm:cxn modelId="{66E77963-F515-4E3B-8F42-92553A791F6C}" type="presParOf" srcId="{9F8F1E82-EA68-40D6-BE53-0B46A422D385}" destId="{B1248CA1-955E-46AD-8A22-3FB1E2DDDEAC}" srcOrd="3" destOrd="0" presId="urn:microsoft.com/office/officeart/2018/5/layout/CenteredIconLabelDescriptionList"/>
    <dgm:cxn modelId="{DA694FA2-DCA8-4C2F-8A5A-767CD2AD1144}" type="presParOf" srcId="{9F8F1E82-EA68-40D6-BE53-0B46A422D385}" destId="{3B88508B-C5B5-4A9F-993F-817934F5079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06ABB-E4DF-4B2C-AD0B-4474A3DB88FA}">
      <dsp:nvSpPr>
        <dsp:cNvPr id="0" name=""/>
        <dsp:cNvSpPr/>
      </dsp:nvSpPr>
      <dsp:spPr>
        <a:xfrm>
          <a:off x="1278140" y="1089955"/>
          <a:ext cx="1142859" cy="1142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0D0AD-2F5F-4529-BB09-76B7F5E162FE}">
      <dsp:nvSpPr>
        <dsp:cNvPr id="0" name=""/>
        <dsp:cNvSpPr/>
      </dsp:nvSpPr>
      <dsp:spPr>
        <a:xfrm>
          <a:off x="216925" y="2277421"/>
          <a:ext cx="3265312" cy="48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1" kern="1200" dirty="0"/>
            <a:t>B.  Type-2 Diabetes</a:t>
          </a:r>
          <a:endParaRPr lang="en-US" sz="2400" kern="1200" dirty="0"/>
        </a:p>
      </dsp:txBody>
      <dsp:txXfrm>
        <a:off x="216925" y="2277421"/>
        <a:ext cx="3265312" cy="489796"/>
      </dsp:txXfrm>
    </dsp:sp>
    <dsp:sp modelId="{F3C9AF6A-3539-477A-9A11-4A022D5F29E6}">
      <dsp:nvSpPr>
        <dsp:cNvPr id="0" name=""/>
        <dsp:cNvSpPr/>
      </dsp:nvSpPr>
      <dsp:spPr>
        <a:xfrm>
          <a:off x="303750" y="2809269"/>
          <a:ext cx="3265312" cy="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endParaRPr lang="en-US" sz="1700" kern="1200" dirty="0">
            <a:latin typeface="Times New Roman" panose="02020603050405020304" pitchFamily="18" charset="0"/>
            <a:cs typeface="Times New Roman" panose="02020603050405020304" pitchFamily="18" charset="0"/>
          </a:endParaRPr>
        </a:p>
      </dsp:txBody>
      <dsp:txXfrm>
        <a:off x="303750" y="2809269"/>
        <a:ext cx="3265312" cy="2760"/>
      </dsp:txXfrm>
    </dsp:sp>
    <dsp:sp modelId="{F770BCEC-9F49-4D49-8471-BDBF923E7CE6}">
      <dsp:nvSpPr>
        <dsp:cNvPr id="0" name=""/>
        <dsp:cNvSpPr/>
      </dsp:nvSpPr>
      <dsp:spPr>
        <a:xfrm>
          <a:off x="4900493" y="1066618"/>
          <a:ext cx="1142859" cy="1142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7F93BD-C512-4AB5-80B0-A3E3F5C80A60}">
      <dsp:nvSpPr>
        <dsp:cNvPr id="0" name=""/>
        <dsp:cNvSpPr/>
      </dsp:nvSpPr>
      <dsp:spPr>
        <a:xfrm>
          <a:off x="3735005" y="2277421"/>
          <a:ext cx="3265312" cy="48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1" kern="1200" dirty="0"/>
            <a:t>C.  Gestational Diabetes</a:t>
          </a:r>
          <a:endParaRPr lang="en-US" sz="2400" kern="1200" dirty="0"/>
        </a:p>
      </dsp:txBody>
      <dsp:txXfrm>
        <a:off x="3735005" y="2277421"/>
        <a:ext cx="3265312" cy="489796"/>
      </dsp:txXfrm>
    </dsp:sp>
    <dsp:sp modelId="{3B88508B-C5B5-4A9F-993F-817934F50799}">
      <dsp:nvSpPr>
        <dsp:cNvPr id="0" name=""/>
        <dsp:cNvSpPr/>
      </dsp:nvSpPr>
      <dsp:spPr>
        <a:xfrm>
          <a:off x="3746565" y="2809269"/>
          <a:ext cx="3265312" cy="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endParaRPr lang="en-US" sz="1700" kern="1200" dirty="0">
            <a:latin typeface="Times New Roman" panose="02020603050405020304" pitchFamily="18" charset="0"/>
            <a:cs typeface="Times New Roman" panose="02020603050405020304" pitchFamily="18" charset="0"/>
          </a:endParaRPr>
        </a:p>
      </dsp:txBody>
      <dsp:txXfrm>
        <a:off x="3746565" y="2809269"/>
        <a:ext cx="3265312" cy="276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5994497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endParaRPr lang="en-US" dirty="0"/>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775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94548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63755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6895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91133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43971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12840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6819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fld id="{4FAB73BC-B049-4115-A692-8D63A059BFB8}" type="slidenum">
              <a:rPr lang="en-US" smtClean="0"/>
              <a:pPr/>
              <a:t>‹#›</a:t>
            </a:fld>
            <a:endParaRPr lang="en-US"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2162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endParaRPr lang="en-US" dirty="0"/>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59491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0172300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30491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endParaRPr lang="en-US" dirty="0"/>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fld id="{4FAB73BC-B049-4115-A692-8D63A059BFB8}" type="slidenum">
              <a:rPr lang="en-US" smtClean="0"/>
              <a:pPr/>
              <a:t>‹#›</a:t>
            </a:fld>
            <a:endParaRPr lang="en-US"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582619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dirty="0"/>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fld id="{4FAB73BC-B049-4115-A692-8D63A059BFB8}" type="slidenum">
              <a:rPr lang="en-US" smtClean="0"/>
              <a:pPr/>
              <a:t>‹#›</a:t>
            </a:fld>
            <a:endParaRPr lang="en-US"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130226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fld id="{4FAB73BC-B049-4115-A692-8D63A059BFB8}" type="slidenum">
              <a:rPr lang="en-US" smtClean="0"/>
              <a:pPr/>
              <a:t>‹#›</a:t>
            </a:fld>
            <a:endParaRPr lang="en-US"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920795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7420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dirty="0"/>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0859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32130413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23363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738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69456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9186933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4621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endParaRPr lang="en-US"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2537982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endParaRPr lang="en-US"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170078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endParaRPr lang="en-US"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88927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endParaRPr lang="en-US" dirty="0"/>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35571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fld id="{4FAB73BC-B049-4115-A692-8D63A059BFB8}" type="slidenum">
              <a:rPr lang="en-US" smtClean="0"/>
              <a:pPr/>
              <a:t>‹#›</a:t>
            </a:fld>
            <a:endParaRPr lang="en-US" dirty="0"/>
          </a:p>
        </p:txBody>
      </p:sp>
      <p:sp>
        <p:nvSpPr>
          <p:cNvPr id="11" name="TextBox 10">
            <a:extLst>
              <a:ext uri="{FF2B5EF4-FFF2-40B4-BE49-F238E27FC236}">
                <a16:creationId xmlns:a16="http://schemas.microsoft.com/office/drawing/2014/main" id="{FF5B127E-AB96-49E0-8307-05174D7A6231}"/>
              </a:ext>
            </a:extLst>
          </p:cNvPr>
          <p:cNvSpPr txBox="1"/>
          <p:nvPr/>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391579884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 id="2147483874" r:id="rId22"/>
    <p:sldLayoutId id="2147483875" r:id="rId23"/>
    <p:sldLayoutId id="2147483876" r:id="rId24"/>
    <p:sldLayoutId id="2147483877" r:id="rId25"/>
    <p:sldLayoutId id="2147483878" r:id="rId26"/>
    <p:sldLayoutId id="2147483879" r:id="rId27"/>
    <p:sldLayoutId id="2147483880" r:id="rId28"/>
  </p:sldLayoutIdLst>
  <p:hf sldNum="0"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7.xml"/><Relationship Id="rId5" Type="http://schemas.openxmlformats.org/officeDocument/2006/relationships/image" Target="../media/image5.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6.jpe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6.jpe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jpeg"/><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jpeg"/><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B15A-4956-44A3-AB7D-4F8BE29CC9D5}"/>
              </a:ext>
            </a:extLst>
          </p:cNvPr>
          <p:cNvSpPr>
            <a:spLocks noGrp="1"/>
          </p:cNvSpPr>
          <p:nvPr>
            <p:ph type="title"/>
          </p:nvPr>
        </p:nvSpPr>
        <p:spPr>
          <a:xfrm>
            <a:off x="6386284" y="484632"/>
            <a:ext cx="4741963" cy="1971964"/>
          </a:xfrm>
        </p:spPr>
        <p:txBody>
          <a:bodyPr>
            <a:normAutofit/>
          </a:bodyPr>
          <a:lstStyle/>
          <a:p>
            <a:r>
              <a:rPr lang="en-US" sz="4800" b="1">
                <a:solidFill>
                  <a:schemeClr val="tx1"/>
                </a:solidFill>
                <a:latin typeface="Times New Roman" panose="02020603050405020304" pitchFamily="18" charset="0"/>
                <a:cs typeface="Times New Roman" panose="02020603050405020304" pitchFamily="18" charset="0"/>
              </a:rPr>
              <a:t>CONTENTS</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17" name="Content Placeholder 2">
            <a:extLst>
              <a:ext uri="{FF2B5EF4-FFF2-40B4-BE49-F238E27FC236}">
                <a16:creationId xmlns:a16="http://schemas.microsoft.com/office/drawing/2014/main" id="{6E5F3C9E-932F-4136-93B8-2D5F782E68E1}"/>
              </a:ext>
            </a:extLst>
          </p:cNvPr>
          <p:cNvSpPr>
            <a:spLocks noGrp="1"/>
          </p:cNvSpPr>
          <p:nvPr>
            <p:ph idx="1"/>
          </p:nvPr>
        </p:nvSpPr>
        <p:spPr>
          <a:xfrm>
            <a:off x="6386286" y="2456596"/>
            <a:ext cx="4741962" cy="3715603"/>
          </a:xfrm>
        </p:spPr>
        <p:txBody>
          <a:bodyPr>
            <a:normAutofit lnSpcReduction="10000"/>
          </a:bodyPr>
          <a:lstStyle/>
          <a:p>
            <a:r>
              <a:rPr lang="en-US" sz="1900" b="1" dirty="0"/>
              <a:t>ABSTRACT</a:t>
            </a:r>
          </a:p>
          <a:p>
            <a:r>
              <a:rPr lang="en-US" sz="1900" b="1" dirty="0"/>
              <a:t>IMPLEMENTATION</a:t>
            </a:r>
          </a:p>
          <a:p>
            <a:r>
              <a:rPr lang="en-US" sz="1900" b="1" dirty="0"/>
              <a:t>MOTIVATION</a:t>
            </a:r>
          </a:p>
          <a:p>
            <a:r>
              <a:rPr lang="en-US" sz="1900" b="1" dirty="0"/>
              <a:t>DATASET AND ITS FEATURES</a:t>
            </a:r>
          </a:p>
          <a:p>
            <a:r>
              <a:rPr lang="en-US" sz="1900" b="1" dirty="0"/>
              <a:t>METHODOLOGY</a:t>
            </a:r>
          </a:p>
          <a:p>
            <a:r>
              <a:rPr lang="en-US" sz="1900" b="1" dirty="0"/>
              <a:t>IMPLEMENTATION</a:t>
            </a:r>
          </a:p>
          <a:p>
            <a:r>
              <a:rPr lang="en-US" sz="1900" b="1" dirty="0"/>
              <a:t>PERFORMANCE MEASURES</a:t>
            </a:r>
          </a:p>
          <a:p>
            <a:r>
              <a:rPr lang="en-US" sz="1900" b="1" dirty="0"/>
              <a:t>RESULTS</a:t>
            </a:r>
          </a:p>
          <a:p>
            <a:r>
              <a:rPr lang="en-US" sz="1900" b="1" dirty="0"/>
              <a:t>CONCLUSION</a:t>
            </a:r>
          </a:p>
          <a:p>
            <a:r>
              <a:rPr lang="en-US" sz="1900" b="1" dirty="0"/>
              <a:t>PAPERS PUBLISHED</a:t>
            </a:r>
            <a:endParaRPr lang="en-IN" sz="1900" b="1" dirty="0"/>
          </a:p>
        </p:txBody>
      </p:sp>
      <p:pic>
        <p:nvPicPr>
          <p:cNvPr id="7" name="Graphic 6" descr="Checklist">
            <a:extLst>
              <a:ext uri="{FF2B5EF4-FFF2-40B4-BE49-F238E27FC236}">
                <a16:creationId xmlns:a16="http://schemas.microsoft.com/office/drawing/2014/main" id="{0D67C9C1-AE9A-49AC-96FD-E529E4273D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396" y="1687625"/>
            <a:ext cx="3573675" cy="3573675"/>
          </a:xfrm>
          <a:prstGeom prst="rect">
            <a:avLst/>
          </a:prstGeom>
        </p:spPr>
      </p:pic>
      <p:pic>
        <p:nvPicPr>
          <p:cNvPr id="2050" name="Picture 2" descr="Black - Wikiquote">
            <a:extLst>
              <a:ext uri="{FF2B5EF4-FFF2-40B4-BE49-F238E27FC236}">
                <a16:creationId xmlns:a16="http://schemas.microsoft.com/office/drawing/2014/main" id="{BBD800AC-4C07-4D41-9C75-955546EB0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6208" y="5261300"/>
            <a:ext cx="1195792" cy="140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888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19" y="284015"/>
            <a:ext cx="10058400" cy="1609344"/>
          </a:xfrm>
        </p:spPr>
        <p:txBody>
          <a:bodyPr>
            <a:normAutofit/>
          </a:bodyPr>
          <a:lstStyle/>
          <a:p>
            <a:pPr marL="457200" indent="-457200">
              <a:buFont typeface="Wingdings" panose="05000000000000000000" pitchFamily="2" charset="2"/>
              <a:buChar char="Ø"/>
            </a:pPr>
            <a:r>
              <a:rPr lang="en-US" sz="1800" dirty="0">
                <a:solidFill>
                  <a:schemeClr val="tx1"/>
                </a:solidFill>
                <a:latin typeface="Times New Roman" pitchFamily="18" charset="0"/>
                <a:cs typeface="Times New Roman" pitchFamily="18" charset="0"/>
              </a:rPr>
              <a:t>CONFUSION MATRIX:</a:t>
            </a:r>
            <a:br>
              <a:rPr lang="en-US" sz="1800" dirty="0">
                <a:solidFill>
                  <a:schemeClr val="tx1"/>
                </a:solidFill>
                <a:latin typeface="Times New Roman" pitchFamily="18" charset="0"/>
                <a:cs typeface="Times New Roman" pitchFamily="18" charset="0"/>
              </a:rPr>
            </a:b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6119" y="1153246"/>
            <a:ext cx="10058400" cy="4050792"/>
          </a:xfrm>
        </p:spPr>
        <p:txBody>
          <a:bodyPr/>
          <a:lstStyle/>
          <a:p>
            <a:pPr algn="just"/>
            <a:r>
              <a:rPr lang="en-US"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 confusion matrix is a summary of prediction results on a classification problem. </a:t>
            </a:r>
          </a:p>
          <a:p>
            <a:pPr algn="just"/>
            <a:r>
              <a:rPr lang="en-US" sz="1800" dirty="0">
                <a:solidFill>
                  <a:schemeClr val="tx1"/>
                </a:solidFill>
                <a:latin typeface="Times New Roman" pitchFamily="18" charset="0"/>
                <a:cs typeface="Times New Roman" pitchFamily="18" charset="0"/>
              </a:rPr>
              <a:t>The number of correct and incorrect predictions are summarized with count values and broken down by each class. This is the key to the confusion matrix.</a:t>
            </a:r>
          </a:p>
          <a:p>
            <a:pPr marL="0" indent="0" algn="just">
              <a:buNone/>
            </a:pPr>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8354" t="15560" r="14843" b="28254"/>
          <a:stretch/>
        </p:blipFill>
        <p:spPr bwMode="auto">
          <a:xfrm>
            <a:off x="3952567" y="2580968"/>
            <a:ext cx="2757949" cy="1268361"/>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36D71B4-E809-43EC-988C-5DF9EE5B853B}"/>
              </a:ext>
            </a:extLst>
          </p:cNvPr>
          <p:cNvSpPr txBox="1"/>
          <p:nvPr/>
        </p:nvSpPr>
        <p:spPr>
          <a:xfrm>
            <a:off x="907141" y="4041944"/>
            <a:ext cx="9081810" cy="2031325"/>
          </a:xfrm>
          <a:prstGeom prst="rect">
            <a:avLst/>
          </a:prstGeom>
          <a:noFill/>
        </p:spPr>
        <p:txBody>
          <a:bodyPr wrap="square" rtlCol="0">
            <a:spAutoFit/>
          </a:bodyPr>
          <a:lstStyle/>
          <a:p>
            <a:pPr lvl="0" algn="ctr" fontAlgn="base"/>
            <a:r>
              <a:rPr lang="en-US">
                <a:latin typeface="Times New Roman" pitchFamily="18" charset="0"/>
                <a:cs typeface="Times New Roman" pitchFamily="18" charset="0"/>
              </a:rPr>
              <a:t>Positive (P): Observation is positive (for example: is an apple).</a:t>
            </a:r>
          </a:p>
          <a:p>
            <a:pPr lvl="0" algn="ctr" fontAlgn="base"/>
            <a:r>
              <a:rPr lang="en-US">
                <a:latin typeface="Times New Roman" pitchFamily="18" charset="0"/>
                <a:cs typeface="Times New Roman" pitchFamily="18" charset="0"/>
              </a:rPr>
              <a:t>Negative (N): Observation is not positive (for example: is not an apple).</a:t>
            </a:r>
          </a:p>
          <a:p>
            <a:pPr lvl="0" algn="ctr" fontAlgn="base"/>
            <a:r>
              <a:rPr lang="en-US">
                <a:latin typeface="Times New Roman" pitchFamily="18" charset="0"/>
                <a:cs typeface="Times New Roman" pitchFamily="18" charset="0"/>
              </a:rPr>
              <a:t>True Positive (TP): Observation is positive and is predicted to be positive.</a:t>
            </a:r>
          </a:p>
          <a:p>
            <a:pPr lvl="0" algn="ctr" fontAlgn="base"/>
            <a:r>
              <a:rPr lang="en-US">
                <a:latin typeface="Times New Roman" pitchFamily="18" charset="0"/>
                <a:cs typeface="Times New Roman" pitchFamily="18" charset="0"/>
              </a:rPr>
              <a:t>False Negative (FN): Observation is positive but is predicted negative.</a:t>
            </a:r>
          </a:p>
          <a:p>
            <a:pPr lvl="0" algn="ctr" fontAlgn="base"/>
            <a:r>
              <a:rPr lang="en-US">
                <a:latin typeface="Times New Roman" pitchFamily="18" charset="0"/>
                <a:cs typeface="Times New Roman" pitchFamily="18" charset="0"/>
              </a:rPr>
              <a:t>True Negative (TN): Observation is negative and is predicted to be negative.</a:t>
            </a:r>
          </a:p>
          <a:p>
            <a:pPr lvl="0" algn="ctr" fontAlgn="base"/>
            <a:r>
              <a:rPr lang="en-US">
                <a:latin typeface="Times New Roman" pitchFamily="18" charset="0"/>
                <a:cs typeface="Times New Roman" pitchFamily="18" charset="0"/>
              </a:rPr>
              <a:t>False Positive (FP): Observation is negative but is predicted positive.</a:t>
            </a:r>
          </a:p>
          <a:p>
            <a:pPr algn="ctr"/>
            <a:endParaRPr lang="en-IN" dirty="0"/>
          </a:p>
        </p:txBody>
      </p:sp>
      <p:pic>
        <p:nvPicPr>
          <p:cNvPr id="6" name="Picture 2" descr="White / Colours / Polytec">
            <a:extLst>
              <a:ext uri="{FF2B5EF4-FFF2-40B4-BE49-F238E27FC236}">
                <a16:creationId xmlns:a16="http://schemas.microsoft.com/office/drawing/2014/main" id="{C4D24A69-90C7-4F94-BC25-366030CBC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0D02-469F-4FCF-946A-EFE082143DEC}"/>
              </a:ext>
            </a:extLst>
          </p:cNvPr>
          <p:cNvSpPr>
            <a:spLocks noGrp="1"/>
          </p:cNvSpPr>
          <p:nvPr>
            <p:ph type="title"/>
          </p:nvPr>
        </p:nvSpPr>
        <p:spPr>
          <a:xfrm>
            <a:off x="1066800" y="-156458"/>
            <a:ext cx="10058400" cy="1609344"/>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PERFORMANCE MEASURES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F7E6C1-73C7-469F-ACC8-271C3036D4A4}"/>
              </a:ext>
            </a:extLst>
          </p:cNvPr>
          <p:cNvSpPr txBox="1"/>
          <p:nvPr/>
        </p:nvSpPr>
        <p:spPr>
          <a:xfrm>
            <a:off x="768450" y="1264083"/>
            <a:ext cx="4271057" cy="2308324"/>
          </a:xfrm>
          <a:prstGeom prst="rect">
            <a:avLst/>
          </a:prstGeom>
          <a:noFill/>
        </p:spPr>
        <p:txBody>
          <a:bodyPr wrap="square" rtlCol="0">
            <a:spAutoFit/>
          </a:bodyPr>
          <a:lstStyle/>
          <a:p>
            <a:pPr algn="ctr"/>
            <a:r>
              <a:rPr lang="en-US" b="1" dirty="0">
                <a:latin typeface="Times New Roman" pitchFamily="18" charset="0"/>
                <a:cs typeface="Times New Roman" pitchFamily="18" charset="0"/>
              </a:rPr>
              <a:t>ACCURACY</a:t>
            </a:r>
          </a:p>
          <a:p>
            <a:pPr algn="ctr"/>
            <a:r>
              <a:rPr lang="en-US" dirty="0">
                <a:latin typeface="Times New Roman" pitchFamily="18" charset="0"/>
                <a:cs typeface="Times New Roman" pitchFamily="18" charset="0"/>
              </a:rPr>
              <a:t>A simple ratio between the number of instances correctly predicted to the total number of instances used in the observation, in other words, accuracy gives the percentage of correctly predicted instances.</a:t>
            </a:r>
          </a:p>
          <a:p>
            <a:endParaRPr lang="en-US" dirty="0">
              <a:latin typeface="Times New Roman" pitchFamily="18" charset="0"/>
              <a:cs typeface="Times New Roman" pitchFamily="18" charset="0"/>
            </a:endParaRPr>
          </a:p>
          <a:p>
            <a:endParaRPr lang="en-IN" dirty="0"/>
          </a:p>
        </p:txBody>
      </p:sp>
      <p:sp>
        <p:nvSpPr>
          <p:cNvPr id="8" name="TextBox 7">
            <a:extLst>
              <a:ext uri="{FF2B5EF4-FFF2-40B4-BE49-F238E27FC236}">
                <a16:creationId xmlns:a16="http://schemas.microsoft.com/office/drawing/2014/main" id="{F02E942E-B336-4FEA-A656-1FB007F990E4}"/>
              </a:ext>
            </a:extLst>
          </p:cNvPr>
          <p:cNvSpPr txBox="1"/>
          <p:nvPr/>
        </p:nvSpPr>
        <p:spPr>
          <a:xfrm>
            <a:off x="7287530" y="1264083"/>
            <a:ext cx="3395241" cy="2585323"/>
          </a:xfrm>
          <a:prstGeom prst="rect">
            <a:avLst/>
          </a:prstGeom>
          <a:noFill/>
        </p:spPr>
        <p:txBody>
          <a:bodyPr wrap="square" rtlCol="0">
            <a:spAutoFit/>
          </a:bodyPr>
          <a:lstStyle/>
          <a:p>
            <a:pPr algn="ctr"/>
            <a:r>
              <a:rPr lang="en-GB" b="1" dirty="0">
                <a:latin typeface="Times New Roman" pitchFamily="18" charset="0"/>
                <a:cs typeface="Times New Roman" pitchFamily="18" charset="0"/>
              </a:rPr>
              <a:t>RECALL</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A measure that provides for each class the ratio between the true positive instances predicted and the sum of true positives and false negatives in the observation.</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p>
        </p:txBody>
      </p:sp>
      <p:sp>
        <p:nvSpPr>
          <p:cNvPr id="9" name="TextBox 8">
            <a:extLst>
              <a:ext uri="{FF2B5EF4-FFF2-40B4-BE49-F238E27FC236}">
                <a16:creationId xmlns:a16="http://schemas.microsoft.com/office/drawing/2014/main" id="{BC1C125F-95A3-4120-B36C-C944BFAFDC5B}"/>
              </a:ext>
            </a:extLst>
          </p:cNvPr>
          <p:cNvSpPr txBox="1"/>
          <p:nvPr/>
        </p:nvSpPr>
        <p:spPr>
          <a:xfrm>
            <a:off x="768450" y="3792388"/>
            <a:ext cx="4074288" cy="2308324"/>
          </a:xfrm>
          <a:prstGeom prst="rect">
            <a:avLst/>
          </a:prstGeom>
          <a:noFill/>
        </p:spPr>
        <p:txBody>
          <a:bodyPr wrap="square" rtlCol="0">
            <a:spAutoFit/>
          </a:bodyPr>
          <a:lstStyle/>
          <a:p>
            <a:pPr algn="ctr"/>
            <a:r>
              <a:rPr lang="en-GB" b="1" dirty="0">
                <a:latin typeface="Times New Roman" pitchFamily="18" charset="0"/>
                <a:cs typeface="Times New Roman" pitchFamily="18" charset="0"/>
              </a:rPr>
              <a:t>PRECISION</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A measure that provides for each class the ratio between correctly positive predicted instances and total of positive instances predicted.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p>
        </p:txBody>
      </p:sp>
      <p:sp>
        <p:nvSpPr>
          <p:cNvPr id="10" name="TextBox 9">
            <a:extLst>
              <a:ext uri="{FF2B5EF4-FFF2-40B4-BE49-F238E27FC236}">
                <a16:creationId xmlns:a16="http://schemas.microsoft.com/office/drawing/2014/main" id="{85413435-41D5-43AD-8AC6-8B812B379598}"/>
              </a:ext>
            </a:extLst>
          </p:cNvPr>
          <p:cNvSpPr txBox="1"/>
          <p:nvPr/>
        </p:nvSpPr>
        <p:spPr>
          <a:xfrm>
            <a:off x="7063755" y="3647174"/>
            <a:ext cx="3646026" cy="2862322"/>
          </a:xfrm>
          <a:prstGeom prst="rect">
            <a:avLst/>
          </a:prstGeom>
          <a:noFill/>
        </p:spPr>
        <p:txBody>
          <a:bodyPr wrap="square" rtlCol="0">
            <a:spAutoFit/>
          </a:bodyPr>
          <a:lstStyle/>
          <a:p>
            <a:pPr algn="ctr"/>
            <a:r>
              <a:rPr lang="en-GB" b="1" dirty="0">
                <a:latin typeface="Times New Roman" pitchFamily="18" charset="0"/>
                <a:cs typeface="Times New Roman" pitchFamily="18" charset="0"/>
              </a:rPr>
              <a:t>F-measure</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The weighted average of Precision and Recall and it's considered perfect when it´s 1.0 and the worst possible value is 0.0, so a good F1 score means that we have low false positives and low false negatives.</a:t>
            </a: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endParaRPr lang="en-IN" dirty="0"/>
          </a:p>
        </p:txBody>
      </p:sp>
      <p:pic>
        <p:nvPicPr>
          <p:cNvPr id="11" name="Picture 10">
            <a:extLst>
              <a:ext uri="{FF2B5EF4-FFF2-40B4-BE49-F238E27FC236}">
                <a16:creationId xmlns:a16="http://schemas.microsoft.com/office/drawing/2014/main" id="{38F13169-7F15-47C6-BB7F-7C4025A7CBC8}"/>
              </a:ext>
            </a:extLst>
          </p:cNvPr>
          <p:cNvPicPr/>
          <p:nvPr/>
        </p:nvPicPr>
        <p:blipFill rotWithShape="1">
          <a:blip r:embed="rId2">
            <a:extLst>
              <a:ext uri="{28A0092B-C50C-407E-A947-70E740481C1C}">
                <a14:useLocalDpi xmlns:a14="http://schemas.microsoft.com/office/drawing/2010/main" val="0"/>
              </a:ext>
            </a:extLst>
          </a:blip>
          <a:srcRect l="493" t="15989" r="4795" b="23681"/>
          <a:stretch/>
        </p:blipFill>
        <p:spPr bwMode="auto">
          <a:xfrm>
            <a:off x="1509229" y="2943049"/>
            <a:ext cx="2222340" cy="477424"/>
          </a:xfrm>
          <a:prstGeom prst="rect">
            <a:avLst/>
          </a:prstGeom>
          <a:noFill/>
          <a:ln>
            <a:noFill/>
          </a:ln>
        </p:spPr>
      </p:pic>
      <p:pic>
        <p:nvPicPr>
          <p:cNvPr id="12" name="Picture 11">
            <a:extLst>
              <a:ext uri="{FF2B5EF4-FFF2-40B4-BE49-F238E27FC236}">
                <a16:creationId xmlns:a16="http://schemas.microsoft.com/office/drawing/2014/main" id="{261C8AE8-9B67-4806-8CB4-AA2982DE801A}"/>
              </a:ext>
            </a:extLst>
          </p:cNvPr>
          <p:cNvPicPr/>
          <p:nvPr/>
        </p:nvPicPr>
        <p:blipFill rotWithShape="1">
          <a:blip r:embed="rId3">
            <a:extLst>
              <a:ext uri="{28A0092B-C50C-407E-A947-70E740481C1C}">
                <a14:useLocalDpi xmlns:a14="http://schemas.microsoft.com/office/drawing/2010/main" val="0"/>
              </a:ext>
            </a:extLst>
          </a:blip>
          <a:srcRect t="29957" r="12748" b="12909"/>
          <a:stretch/>
        </p:blipFill>
        <p:spPr bwMode="auto">
          <a:xfrm>
            <a:off x="7822509" y="2990558"/>
            <a:ext cx="2044452" cy="429915"/>
          </a:xfrm>
          <a:prstGeom prst="rect">
            <a:avLst/>
          </a:prstGeom>
          <a:noFill/>
          <a:ln>
            <a:noFill/>
          </a:ln>
        </p:spPr>
      </p:pic>
      <p:pic>
        <p:nvPicPr>
          <p:cNvPr id="13" name="Picture 12">
            <a:extLst>
              <a:ext uri="{FF2B5EF4-FFF2-40B4-BE49-F238E27FC236}">
                <a16:creationId xmlns:a16="http://schemas.microsoft.com/office/drawing/2014/main" id="{BB734F20-0935-4E1A-8945-DE42A4716454}"/>
              </a:ext>
            </a:extLst>
          </p:cNvPr>
          <p:cNvPicPr/>
          <p:nvPr/>
        </p:nvPicPr>
        <p:blipFill rotWithShape="1">
          <a:blip r:embed="rId4">
            <a:extLst>
              <a:ext uri="{28A0092B-C50C-407E-A947-70E740481C1C}">
                <a14:useLocalDpi xmlns:a14="http://schemas.microsoft.com/office/drawing/2010/main" val="0"/>
              </a:ext>
            </a:extLst>
          </a:blip>
          <a:srcRect t="20930" r="18135" b="17190"/>
          <a:stretch/>
        </p:blipFill>
        <p:spPr bwMode="auto">
          <a:xfrm>
            <a:off x="1509229" y="5313891"/>
            <a:ext cx="2222340" cy="477425"/>
          </a:xfrm>
          <a:prstGeom prst="rect">
            <a:avLst/>
          </a:prstGeom>
          <a:noFill/>
          <a:ln>
            <a:noFill/>
          </a:ln>
        </p:spPr>
      </p:pic>
      <p:pic>
        <p:nvPicPr>
          <p:cNvPr id="14" name="Picture 13">
            <a:extLst>
              <a:ext uri="{FF2B5EF4-FFF2-40B4-BE49-F238E27FC236}">
                <a16:creationId xmlns:a16="http://schemas.microsoft.com/office/drawing/2014/main" id="{17FC6DDC-C99F-4A8E-86A8-B41607397784}"/>
              </a:ext>
            </a:extLst>
          </p:cNvPr>
          <p:cNvPicPr/>
          <p:nvPr/>
        </p:nvPicPr>
        <p:blipFill rotWithShape="1">
          <a:blip r:embed="rId5">
            <a:extLst>
              <a:ext uri="{28A0092B-C50C-407E-A947-70E740481C1C}">
                <a14:useLocalDpi xmlns:a14="http://schemas.microsoft.com/office/drawing/2010/main" val="0"/>
              </a:ext>
            </a:extLst>
          </a:blip>
          <a:srcRect l="9292" t="27282" r="5958" b="20265"/>
          <a:stretch/>
        </p:blipFill>
        <p:spPr bwMode="auto">
          <a:xfrm>
            <a:off x="7224279" y="5671779"/>
            <a:ext cx="3240912" cy="613459"/>
          </a:xfrm>
          <a:prstGeom prst="rect">
            <a:avLst/>
          </a:prstGeom>
          <a:noFill/>
          <a:ln>
            <a:noFill/>
          </a:ln>
        </p:spPr>
      </p:pic>
      <p:pic>
        <p:nvPicPr>
          <p:cNvPr id="15" name="Picture 2" descr="White / Colours / Polytec">
            <a:extLst>
              <a:ext uri="{FF2B5EF4-FFF2-40B4-BE49-F238E27FC236}">
                <a16:creationId xmlns:a16="http://schemas.microsoft.com/office/drawing/2014/main" id="{50E66271-4AED-407C-ACF4-973EE49FC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2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C859-7903-4CC7-B4CB-B3C1D8C476A2}"/>
              </a:ext>
            </a:extLst>
          </p:cNvPr>
          <p:cNvSpPr>
            <a:spLocks noGrp="1"/>
          </p:cNvSpPr>
          <p:nvPr>
            <p:ph type="title"/>
          </p:nvPr>
        </p:nvSpPr>
        <p:spPr>
          <a:xfrm>
            <a:off x="328761" y="859703"/>
            <a:ext cx="10143235" cy="432000"/>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IMPLEMENTATION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5CE26E-12DC-48B6-83AB-0F1E767B68F4}"/>
              </a:ext>
            </a:extLst>
          </p:cNvPr>
          <p:cNvSpPr>
            <a:spLocks noGrp="1"/>
          </p:cNvSpPr>
          <p:nvPr>
            <p:ph idx="1"/>
          </p:nvPr>
        </p:nvSpPr>
        <p:spPr>
          <a:xfrm>
            <a:off x="546228" y="1683479"/>
            <a:ext cx="9708300" cy="4050792"/>
          </a:xfrm>
        </p:spPr>
        <p:txBody>
          <a:bodyPr>
            <a:noAutofit/>
          </a:bodyPr>
          <a:lstStyle/>
          <a:p>
            <a:pPr marL="0" indent="0" algn="just">
              <a:buNone/>
            </a:pPr>
            <a:r>
              <a:rPr lang="en-US" altLang="en-US" dirty="0">
                <a:solidFill>
                  <a:srgbClr val="000000"/>
                </a:solidFill>
                <a:latin typeface="Times New Roman" panose="02020603050405020304" pitchFamily="18" charset="0"/>
                <a:cs typeface="Times New Roman" panose="02020603050405020304" pitchFamily="18" charset="0"/>
              </a:rPr>
              <a:t>1.We imported libraries such as Pandas, </a:t>
            </a:r>
            <a:r>
              <a:rPr lang="en-US" altLang="en-US" dirty="0" err="1">
                <a:solidFill>
                  <a:srgbClr val="000000"/>
                </a:solidFill>
                <a:latin typeface="Times New Roman" panose="02020603050405020304" pitchFamily="18" charset="0"/>
                <a:cs typeface="Times New Roman" panose="02020603050405020304" pitchFamily="18" charset="0"/>
              </a:rPr>
              <a:t>Numpy</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Sklearn</a:t>
            </a:r>
            <a:r>
              <a:rPr lang="en-US" altLang="en-US" dirty="0">
                <a:solidFill>
                  <a:srgbClr val="000000"/>
                </a:solidFill>
                <a:latin typeface="Times New Roman" panose="02020603050405020304" pitchFamily="18" charset="0"/>
                <a:cs typeface="Times New Roman" panose="02020603050405020304" pitchFamily="18" charset="0"/>
              </a:rPr>
              <a:t>, Matplotlib, Seaborn</a:t>
            </a:r>
          </a:p>
          <a:p>
            <a:pPr lvl="1" algn="jus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 Pandas : used to deal with data analysis and manipulation</a:t>
            </a:r>
          </a:p>
          <a:p>
            <a:pPr lvl="1" algn="jus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 </a:t>
            </a:r>
            <a:r>
              <a:rPr lang="en-US" altLang="en-US" sz="1800" dirty="0" err="1">
                <a:solidFill>
                  <a:srgbClr val="000000"/>
                </a:solidFill>
                <a:latin typeface="Times New Roman" panose="02020603050405020304" pitchFamily="18" charset="0"/>
                <a:cs typeface="Times New Roman" panose="02020603050405020304" pitchFamily="18" charset="0"/>
              </a:rPr>
              <a:t>Numpy</a:t>
            </a:r>
            <a:r>
              <a:rPr lang="en-US" altLang="en-US" sz="1800" dirty="0">
                <a:solidFill>
                  <a:srgbClr val="000000"/>
                </a:solidFill>
                <a:latin typeface="Times New Roman" panose="02020603050405020304" pitchFamily="18" charset="0"/>
                <a:cs typeface="Times New Roman" panose="02020603050405020304" pitchFamily="18" charset="0"/>
              </a:rPr>
              <a:t>: used to perform mathematical and logical operations on arrays</a:t>
            </a:r>
          </a:p>
          <a:p>
            <a:pPr lvl="1" algn="jus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 </a:t>
            </a:r>
            <a:r>
              <a:rPr lang="en-US" altLang="en-US" sz="1800" dirty="0" err="1">
                <a:solidFill>
                  <a:srgbClr val="000000"/>
                </a:solidFill>
                <a:latin typeface="Times New Roman" panose="02020603050405020304" pitchFamily="18" charset="0"/>
                <a:cs typeface="Times New Roman" panose="02020603050405020304" pitchFamily="18" charset="0"/>
              </a:rPr>
              <a:t>Sklearn</a:t>
            </a:r>
            <a:r>
              <a:rPr lang="en-US" altLang="en-US" sz="1800" dirty="0">
                <a:solidFill>
                  <a:srgbClr val="000000"/>
                </a:solidFill>
                <a:latin typeface="Times New Roman" panose="02020603050405020304" pitchFamily="18" charset="0"/>
                <a:cs typeface="Times New Roman" panose="02020603050405020304" pitchFamily="18" charset="0"/>
              </a:rPr>
              <a:t>: It is a free machine learning library for Python which features various algorithms like </a:t>
            </a:r>
            <a:r>
              <a:rPr lang="en-US" altLang="en-US" sz="1800" dirty="0" err="1">
                <a:solidFill>
                  <a:srgbClr val="000000"/>
                </a:solidFill>
                <a:latin typeface="Times New Roman" panose="02020603050405020304" pitchFamily="18" charset="0"/>
                <a:cs typeface="Times New Roman" panose="02020603050405020304" pitchFamily="18" charset="0"/>
              </a:rPr>
              <a:t>svm</a:t>
            </a:r>
            <a:r>
              <a:rPr lang="en-US" altLang="en-US" sz="1800" dirty="0">
                <a:solidFill>
                  <a:srgbClr val="000000"/>
                </a:solidFill>
                <a:latin typeface="Times New Roman" panose="02020603050405020304" pitchFamily="18" charset="0"/>
                <a:cs typeface="Times New Roman" panose="02020603050405020304" pitchFamily="18" charset="0"/>
              </a:rPr>
              <a:t>, random forest etc. </a:t>
            </a:r>
          </a:p>
          <a:p>
            <a:pPr lvl="1" algn="just">
              <a:buFont typeface="Wingdings" panose="05000000000000000000" pitchFamily="2" charset="2"/>
              <a:buChar char="Ø"/>
            </a:pPr>
            <a:r>
              <a:rPr lang="en-US" altLang="en-US" sz="1800" dirty="0">
                <a:solidFill>
                  <a:srgbClr val="000000"/>
                </a:solidFill>
                <a:latin typeface="Times New Roman" panose="02020603050405020304" pitchFamily="18" charset="0"/>
                <a:cs typeface="Times New Roman" panose="02020603050405020304" pitchFamily="18" charset="0"/>
              </a:rPr>
              <a:t>Matplotlib &amp; Seaborn : used for visualization of data.</a:t>
            </a:r>
          </a:p>
          <a:p>
            <a:pPr marL="0" indent="0" algn="just">
              <a:buNone/>
            </a:pPr>
            <a:r>
              <a:rPr lang="en-US" altLang="en-US" dirty="0">
                <a:solidFill>
                  <a:srgbClr val="000000"/>
                </a:solidFill>
                <a:latin typeface="Times New Roman" panose="02020603050405020304" pitchFamily="18" charset="0"/>
                <a:cs typeface="Times New Roman" panose="02020603050405020304" pitchFamily="18" charset="0"/>
              </a:rPr>
              <a:t>2.The data is imported from Pima Indians Diabetes dataset from the UCI repository import the data file using pandas read function.</a:t>
            </a:r>
          </a:p>
          <a:p>
            <a:pPr marL="0" indent="0" algn="just">
              <a:buNone/>
            </a:pPr>
            <a:r>
              <a:rPr lang="en-US" altLang="en-US" dirty="0">
                <a:solidFill>
                  <a:srgbClr val="000000"/>
                </a:solidFill>
                <a:latin typeface="Times New Roman" panose="02020603050405020304" pitchFamily="18" charset="0"/>
                <a:cs typeface="Times New Roman" panose="02020603050405020304" pitchFamily="18" charset="0"/>
              </a:rPr>
              <a:t>3.Now the data is checked for any null and missing values using </a:t>
            </a:r>
            <a:r>
              <a:rPr lang="en-US" altLang="en-US" dirty="0" err="1">
                <a:solidFill>
                  <a:srgbClr val="000000"/>
                </a:solidFill>
                <a:latin typeface="Times New Roman" panose="02020603050405020304" pitchFamily="18" charset="0"/>
                <a:cs typeface="Times New Roman" panose="02020603050405020304" pitchFamily="18" charset="0"/>
              </a:rPr>
              <a:t>isnull</a:t>
            </a:r>
            <a:r>
              <a:rPr lang="en-US" altLang="en-US" dirty="0">
                <a:solidFill>
                  <a:srgbClr val="000000"/>
                </a:solidFill>
                <a:latin typeface="Times New Roman" panose="02020603050405020304" pitchFamily="18" charset="0"/>
                <a:cs typeface="Times New Roman" panose="02020603050405020304" pitchFamily="18" charset="0"/>
              </a:rPr>
              <a:t>().any() function from pandas and found no null values.</a:t>
            </a:r>
          </a:p>
        </p:txBody>
      </p:sp>
      <p:sp>
        <p:nvSpPr>
          <p:cNvPr id="4" name="Rectangle 1">
            <a:extLst>
              <a:ext uri="{FF2B5EF4-FFF2-40B4-BE49-F238E27FC236}">
                <a16:creationId xmlns:a16="http://schemas.microsoft.com/office/drawing/2014/main" id="{1D866311-3316-477D-B09D-A76949EEB5DC}"/>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9E4A1FA-2934-4D29-911A-4CEFC9E3F5B5}"/>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descr="White / Colours / Polytec">
            <a:extLst>
              <a:ext uri="{FF2B5EF4-FFF2-40B4-BE49-F238E27FC236}">
                <a16:creationId xmlns:a16="http://schemas.microsoft.com/office/drawing/2014/main" id="{419DC24D-768A-4514-A9BC-33EEAF556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7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066962"/>
            <a:ext cx="10058400" cy="5626100"/>
          </a:xfrm>
        </p:spPr>
        <p:txBody>
          <a:bodyPr>
            <a:normAutofit/>
          </a:bodyPr>
          <a:lstStyle/>
          <a:p>
            <a:pPr algn="just">
              <a:buNone/>
            </a:pPr>
            <a:endParaRPr lang="en-US" dirty="0">
              <a:latin typeface="Times New Roman" pitchFamily="18" charset="0"/>
              <a:cs typeface="Times New Roman" pitchFamily="18" charset="0"/>
            </a:endParaRPr>
          </a:p>
          <a:p>
            <a:pPr algn="just">
              <a:buNone/>
            </a:pPr>
            <a:endParaRPr lang="en-GB"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49456C33-7B0C-430C-9852-BF9EF8352B8F}"/>
              </a:ext>
            </a:extLst>
          </p:cNvPr>
          <p:cNvSpPr txBox="1"/>
          <p:nvPr/>
        </p:nvSpPr>
        <p:spPr>
          <a:xfrm>
            <a:off x="545939" y="90101"/>
            <a:ext cx="10336193" cy="6463308"/>
          </a:xfrm>
          <a:prstGeom prst="rect">
            <a:avLst/>
          </a:prstGeom>
          <a:noFill/>
        </p:spPr>
        <p:txBody>
          <a:bodyPr wrap="square" rtlCol="0">
            <a:spAutoFit/>
          </a:bodyPr>
          <a:lstStyle/>
          <a:p>
            <a:pPr algn="just"/>
            <a:r>
              <a:rPr lang="en-US" altLang="en-US" dirty="0">
                <a:solidFill>
                  <a:srgbClr val="000000"/>
                </a:solidFill>
                <a:latin typeface="Times New Roman" panose="02020603050405020304" pitchFamily="18" charset="0"/>
                <a:cs typeface="Times New Roman" panose="02020603050405020304" pitchFamily="18" charset="0"/>
              </a:rPr>
              <a:t>4. To find out best features, correlation between parameters and outcome is calculated using </a:t>
            </a:r>
            <a:r>
              <a:rPr lang="en-US" altLang="en-US" dirty="0" err="1">
                <a:solidFill>
                  <a:srgbClr val="000000"/>
                </a:solidFill>
                <a:latin typeface="Times New Roman" panose="02020603050405020304" pitchFamily="18" charset="0"/>
                <a:cs typeface="Times New Roman" panose="02020603050405020304" pitchFamily="18" charset="0"/>
              </a:rPr>
              <a:t>corr</a:t>
            </a:r>
            <a:r>
              <a:rPr lang="en-US" altLang="en-US" dirty="0">
                <a:solidFill>
                  <a:srgbClr val="000000"/>
                </a:solidFill>
                <a:latin typeface="Times New Roman" panose="02020603050405020304" pitchFamily="18" charset="0"/>
                <a:cs typeface="Times New Roman" panose="02020603050405020304" pitchFamily="18" charset="0"/>
              </a:rPr>
              <a:t>() function from pandas.</a:t>
            </a: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dirty="0">
              <a:solidFill>
                <a:srgbClr val="000000"/>
              </a:solidFill>
              <a:latin typeface="Times New Roman" panose="02020603050405020304" pitchFamily="18" charset="0"/>
              <a:cs typeface="Times New Roman" panose="02020603050405020304" pitchFamily="18" charset="0"/>
            </a:endParaRPr>
          </a:p>
          <a:p>
            <a:pPr algn="just"/>
            <a:r>
              <a:rPr lang="en-US" altLang="en-US" dirty="0">
                <a:solidFill>
                  <a:srgbClr val="000000"/>
                </a:solidFill>
                <a:latin typeface="Times New Roman" panose="02020603050405020304" pitchFamily="18" charset="0"/>
                <a:cs typeface="Times New Roman" panose="02020603050405020304" pitchFamily="18" charset="0"/>
              </a:rPr>
              <a:t>5.The dataset is split into two sets i.e., features set(X) and outcome(Y).</a:t>
            </a:r>
          </a:p>
          <a:p>
            <a:pPr algn="just"/>
            <a:r>
              <a:rPr lang="en-US" altLang="en-US" dirty="0">
                <a:solidFill>
                  <a:srgbClr val="000000"/>
                </a:solidFill>
                <a:latin typeface="Times New Roman" panose="02020603050405020304" pitchFamily="18" charset="0"/>
                <a:cs typeface="Times New Roman" panose="02020603050405020304" pitchFamily="18" charset="0"/>
              </a:rPr>
              <a:t>6.The resultant dataset is further split into </a:t>
            </a:r>
            <a:r>
              <a:rPr lang="en-US" altLang="en-US" dirty="0" err="1">
                <a:solidFill>
                  <a:srgbClr val="000000"/>
                </a:solidFill>
                <a:latin typeface="Times New Roman" panose="02020603050405020304" pitchFamily="18" charset="0"/>
                <a:cs typeface="Times New Roman" panose="02020603050405020304" pitchFamily="18" charset="0"/>
              </a:rPr>
              <a:t>Xtrain</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Ytrain</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Xtest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Ytest</a:t>
            </a:r>
            <a:r>
              <a:rPr lang="en-US" altLang="en-US" dirty="0">
                <a:solidFill>
                  <a:srgbClr val="000000"/>
                </a:solidFill>
                <a:latin typeface="Times New Roman" panose="02020603050405020304" pitchFamily="18" charset="0"/>
                <a:cs typeface="Times New Roman" panose="02020603050405020304" pitchFamily="18" charset="0"/>
              </a:rPr>
              <a:t> with the test size of 0.25 using </a:t>
            </a:r>
            <a:r>
              <a:rPr lang="en-US" altLang="en-US" dirty="0" err="1">
                <a:solidFill>
                  <a:srgbClr val="000000"/>
                </a:solidFill>
                <a:latin typeface="Times New Roman" panose="02020603050405020304" pitchFamily="18" charset="0"/>
                <a:cs typeface="Times New Roman" panose="02020603050405020304" pitchFamily="18" charset="0"/>
              </a:rPr>
              <a:t>Sklearn</a:t>
            </a:r>
            <a:r>
              <a:rPr lang="en-US" altLang="en-US" dirty="0">
                <a:solidFill>
                  <a:srgbClr val="000000"/>
                </a:solidFill>
                <a:latin typeface="Times New Roman" panose="02020603050405020304" pitchFamily="18" charset="0"/>
                <a:cs typeface="Times New Roman" panose="02020603050405020304" pitchFamily="18" charset="0"/>
              </a:rPr>
              <a:t>.</a:t>
            </a:r>
          </a:p>
          <a:p>
            <a:pPr algn="just"/>
            <a:r>
              <a:rPr lang="en-US" altLang="en-US" dirty="0">
                <a:solidFill>
                  <a:srgbClr val="000000"/>
                </a:solidFill>
                <a:latin typeface="Times New Roman" panose="02020603050405020304" pitchFamily="18" charset="0"/>
                <a:cs typeface="Times New Roman" panose="02020603050405020304" pitchFamily="18" charset="0"/>
              </a:rPr>
              <a:t>7.The training dataset is used for building the model and testing dataset is used to find out the model’s performance.</a:t>
            </a:r>
          </a:p>
          <a:p>
            <a:pPr algn="just"/>
            <a:r>
              <a:rPr lang="en-US" altLang="en-US" dirty="0">
                <a:solidFill>
                  <a:srgbClr val="000000"/>
                </a:solidFill>
                <a:latin typeface="Times New Roman" panose="02020603050405020304" pitchFamily="18" charset="0"/>
                <a:cs typeface="Times New Roman" panose="02020603050405020304" pitchFamily="18" charset="0"/>
              </a:rPr>
              <a:t>8.A set of classification models are identified for this work and selected best model based on performance metrics (Accuracy , Recall ,f1-Score, Precision).</a:t>
            </a:r>
          </a:p>
          <a:p>
            <a:pPr algn="just"/>
            <a:r>
              <a:rPr lang="en-US" altLang="en-US" dirty="0">
                <a:solidFill>
                  <a:srgbClr val="000000"/>
                </a:solidFill>
                <a:latin typeface="Times New Roman" panose="02020603050405020304" pitchFamily="18" charset="0"/>
                <a:cs typeface="Times New Roman" panose="02020603050405020304" pitchFamily="18" charset="0"/>
              </a:rPr>
              <a:t>9.The candidate classification models used here are Naive Bayes classifier, Support Vector Machine, Decision Tree and Random Forest. </a:t>
            </a:r>
          </a:p>
          <a:p>
            <a:pPr algn="just"/>
            <a:r>
              <a:rPr lang="en-US" altLang="en-US" dirty="0">
                <a:solidFill>
                  <a:srgbClr val="000000"/>
                </a:solidFill>
                <a:latin typeface="Times New Roman" panose="02020603050405020304" pitchFamily="18" charset="0"/>
                <a:cs typeface="Times New Roman" panose="02020603050405020304" pitchFamily="18" charset="0"/>
              </a:rPr>
              <a:t>10.Performance metrics were measured for each model in order to increase the performance of models, we carried out the Hyper tuning of each model, except for Naive </a:t>
            </a:r>
            <a:r>
              <a:rPr lang="en-US" altLang="en-US" dirty="0" err="1">
                <a:solidFill>
                  <a:srgbClr val="000000"/>
                </a:solidFill>
                <a:latin typeface="Times New Roman" panose="02020603050405020304" pitchFamily="18" charset="0"/>
                <a:cs typeface="Times New Roman" panose="02020603050405020304" pitchFamily="18" charset="0"/>
              </a:rPr>
              <a:t>bayes</a:t>
            </a:r>
            <a:r>
              <a:rPr lang="en-US" altLang="en-US" dirty="0">
                <a:solidFill>
                  <a:srgbClr val="000000"/>
                </a:solidFill>
                <a:latin typeface="Times New Roman" panose="02020603050405020304" pitchFamily="18" charset="0"/>
                <a:cs typeface="Times New Roman" panose="02020603050405020304" pitchFamily="18" charset="0"/>
              </a:rPr>
              <a:t> (since this model not facilitated for hyper tuning).</a:t>
            </a:r>
          </a:p>
        </p:txBody>
      </p:sp>
      <p:pic>
        <p:nvPicPr>
          <p:cNvPr id="4" name="Picture 3">
            <a:extLst>
              <a:ext uri="{FF2B5EF4-FFF2-40B4-BE49-F238E27FC236}">
                <a16:creationId xmlns:a16="http://schemas.microsoft.com/office/drawing/2014/main" id="{E7C815A6-5500-479D-8D59-8A9C08A1B16B}"/>
              </a:ext>
            </a:extLst>
          </p:cNvPr>
          <p:cNvPicPr>
            <a:picLocks noChangeAspect="1"/>
          </p:cNvPicPr>
          <p:nvPr/>
        </p:nvPicPr>
        <p:blipFill>
          <a:blip r:embed="rId2"/>
          <a:stretch>
            <a:fillRect/>
          </a:stretch>
        </p:blipFill>
        <p:spPr>
          <a:xfrm>
            <a:off x="821802" y="736137"/>
            <a:ext cx="7905509" cy="2478348"/>
          </a:xfrm>
          <a:prstGeom prst="rect">
            <a:avLst/>
          </a:prstGeom>
        </p:spPr>
      </p:pic>
      <p:sp>
        <p:nvSpPr>
          <p:cNvPr id="5" name="Rectangle 1">
            <a:extLst>
              <a:ext uri="{FF2B5EF4-FFF2-40B4-BE49-F238E27FC236}">
                <a16:creationId xmlns:a16="http://schemas.microsoft.com/office/drawing/2014/main" id="{0B5F17D7-763A-43D1-B6A9-6A7D8823CCA5}"/>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descr="White / Colours / Polytec">
            <a:extLst>
              <a:ext uri="{FF2B5EF4-FFF2-40B4-BE49-F238E27FC236}">
                <a16:creationId xmlns:a16="http://schemas.microsoft.com/office/drawing/2014/main" id="{31622BFC-03DC-46C4-89F0-D497D9836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1D33AD-C5B6-4AC0-A947-BB2CBACD7654}"/>
              </a:ext>
            </a:extLst>
          </p:cNvPr>
          <p:cNvSpPr>
            <a:spLocks noGrp="1"/>
          </p:cNvSpPr>
          <p:nvPr>
            <p:ph idx="1"/>
          </p:nvPr>
        </p:nvSpPr>
        <p:spPr>
          <a:xfrm>
            <a:off x="559321" y="2164625"/>
            <a:ext cx="10143235" cy="2528749"/>
          </a:xfrm>
        </p:spPr>
        <p:txBody>
          <a:bodyPr/>
          <a:lstStyle/>
          <a:p>
            <a:pPr marL="0" lvl="0" indent="0" algn="just" eaLnBrk="0" fontAlgn="base" hangingPunct="0">
              <a:lnSpc>
                <a:spcPct val="15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12.Using Grid search method, we find out best hyper parameters for each model and measured performance metrics with these hyperparameters. </a:t>
            </a:r>
          </a:p>
          <a:p>
            <a:pPr marL="0" lvl="0" indent="0" algn="just" eaLnBrk="0" fontAlgn="base" hangingPunct="0">
              <a:lnSpc>
                <a:spcPct val="15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13.</a:t>
            </a:r>
            <a:r>
              <a:rPr lang="en-US" altLang="en-US" dirty="0">
                <a:solidFill>
                  <a:schemeClr val="tx1"/>
                </a:solidFill>
                <a:latin typeface="Times New Roman" panose="02020603050405020304" pitchFamily="18" charset="0"/>
                <a:cs typeface="Times New Roman" panose="02020603050405020304" pitchFamily="18" charset="0"/>
              </a:rPr>
              <a:t>Assessing</a:t>
            </a:r>
            <a:r>
              <a:rPr lang="en-US" altLang="en-US" dirty="0">
                <a:solidFill>
                  <a:srgbClr val="000000"/>
                </a:solidFill>
                <a:latin typeface="Times New Roman" panose="02020603050405020304" pitchFamily="18" charset="0"/>
                <a:cs typeface="Times New Roman" panose="02020603050405020304" pitchFamily="18" charset="0"/>
              </a:rPr>
              <a:t> the models based on various performance metrics with &amp; without hyper tuning.</a:t>
            </a:r>
          </a:p>
          <a:p>
            <a:pPr marL="0" lvl="0" indent="0" algn="just" eaLnBrk="0" fontAlgn="base" hangingPunct="0">
              <a:lnSpc>
                <a:spcPct val="15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14. By comparing the models based on the various performance metrics and select the best Classification model to predict diabetes person </a:t>
            </a:r>
          </a:p>
          <a:p>
            <a:pPr marL="0" lvl="0" indent="0" algn="just" eaLnBrk="0" fontAlgn="base" hangingPunct="0">
              <a:lnSpc>
                <a:spcPct val="15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15.The performance evaluation of the classification models based on the metrics are represented graphically.</a:t>
            </a:r>
            <a:r>
              <a:rPr lang="en-US" altLang="en-US" dirty="0">
                <a:solidFill>
                  <a:schemeClr val="tx1"/>
                </a:solidFill>
                <a:latin typeface="Times New Roman" panose="02020603050405020304" pitchFamily="18" charset="0"/>
                <a:cs typeface="Times New Roman" panose="02020603050405020304" pitchFamily="18" charset="0"/>
              </a:rPr>
              <a:t> </a:t>
            </a:r>
          </a:p>
        </p:txBody>
      </p:sp>
      <p:pic>
        <p:nvPicPr>
          <p:cNvPr id="3" name="Picture 2" descr="White / Colours / Polytec">
            <a:extLst>
              <a:ext uri="{FF2B5EF4-FFF2-40B4-BE49-F238E27FC236}">
                <a16:creationId xmlns:a16="http://schemas.microsoft.com/office/drawing/2014/main" id="{9A1452EE-8AB2-4921-B9A2-B28A29169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9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355" y="544287"/>
            <a:ext cx="9868227" cy="2508465"/>
          </a:xfrm>
        </p:spPr>
        <p:txBody>
          <a:bodyPr>
            <a:normAutofit/>
          </a:bodyPr>
          <a:lstStyle/>
          <a:p>
            <a:pPr marL="0" indent="0" algn="just">
              <a:buNone/>
            </a:pPr>
            <a:endParaRPr lang="en-US" dirty="0">
              <a:latin typeface="Times New Roman" pitchFamily="18" charset="0"/>
              <a:cs typeface="Times New Roman" pitchFamily="18" charset="0"/>
            </a:endParaRPr>
          </a:p>
          <a:p>
            <a:pPr marL="0" indent="0" algn="just">
              <a:buNone/>
            </a:pPr>
            <a:r>
              <a:rPr lang="en-US" sz="1900" b="1" dirty="0">
                <a:solidFill>
                  <a:schemeClr val="tx1"/>
                </a:solidFill>
                <a:latin typeface="Times New Roman" pitchFamily="18" charset="0"/>
                <a:cs typeface="Times New Roman" pitchFamily="18" charset="0"/>
              </a:rPr>
              <a:t>Description of Algorithms used:</a:t>
            </a:r>
          </a:p>
          <a:p>
            <a:pPr marL="0" indent="0" algn="just">
              <a:buNone/>
            </a:pPr>
            <a:r>
              <a:rPr lang="en-US" sz="1900" b="1" dirty="0">
                <a:solidFill>
                  <a:schemeClr val="tx1"/>
                </a:solidFill>
                <a:latin typeface="Times New Roman" pitchFamily="18" charset="0"/>
                <a:cs typeface="Times New Roman" pitchFamily="18" charset="0"/>
              </a:rPr>
              <a:t>1. Naïve Bayes</a:t>
            </a:r>
          </a:p>
          <a:p>
            <a:pPr algn="just"/>
            <a:r>
              <a:rPr lang="en-US" dirty="0">
                <a:solidFill>
                  <a:schemeClr val="tx1"/>
                </a:solidFill>
                <a:latin typeface="Times New Roman" pitchFamily="18" charset="0"/>
                <a:cs typeface="Times New Roman" pitchFamily="18" charset="0"/>
              </a:rPr>
              <a:t>Naive Bayes is a classification technique with a notion which defines all features are independent and unrelated to each other. It defines that status of a specific feature in a class does not affect the status of another feature. Since it is based on conditional probability it is considered as a powerful algorithm employed for classification purpose. Naive </a:t>
            </a:r>
            <a:r>
              <a:rPr lang="en-US" dirty="0" err="1">
                <a:solidFill>
                  <a:schemeClr val="tx1"/>
                </a:solidFill>
                <a:latin typeface="Times New Roman" pitchFamily="18" charset="0"/>
                <a:cs typeface="Times New Roman" pitchFamily="18" charset="0"/>
              </a:rPr>
              <a:t>Bayes</a:t>
            </a:r>
            <a:r>
              <a:rPr lang="en-US" dirty="0">
                <a:solidFill>
                  <a:schemeClr val="tx1"/>
                </a:solidFill>
                <a:latin typeface="Times New Roman" pitchFamily="18" charset="0"/>
                <a:cs typeface="Times New Roman" pitchFamily="18" charset="0"/>
              </a:rPr>
              <a:t> is a machine learning classifier which employs the </a:t>
            </a:r>
            <a:r>
              <a:rPr lang="en-US" dirty="0" err="1">
                <a:solidFill>
                  <a:schemeClr val="tx1"/>
                </a:solidFill>
                <a:latin typeface="Times New Roman" pitchFamily="18" charset="0"/>
                <a:cs typeface="Times New Roman" pitchFamily="18" charset="0"/>
              </a:rPr>
              <a:t>Bayes</a:t>
            </a:r>
            <a:r>
              <a:rPr lang="en-US" dirty="0">
                <a:solidFill>
                  <a:schemeClr val="tx1"/>
                </a:solidFill>
                <a:latin typeface="Times New Roman" pitchFamily="18" charset="0"/>
                <a:cs typeface="Times New Roman" pitchFamily="18" charset="0"/>
              </a:rPr>
              <a:t> Theorem. </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None/>
            </a:pPr>
            <a:endParaRPr lang="en-IN" dirty="0">
              <a:latin typeface="Times New Roman" pitchFamily="18" charset="0"/>
              <a:cs typeface="Times New Roman" pitchFamily="18" charset="0"/>
            </a:endParaRPr>
          </a:p>
        </p:txBody>
      </p:sp>
      <p:pic>
        <p:nvPicPr>
          <p:cNvPr id="1028" name="Picture 4" descr="C:\Users\Lenovo\Desktop\nb.jpg"/>
          <p:cNvPicPr>
            <a:picLocks noChangeAspect="1" noChangeArrowheads="1"/>
          </p:cNvPicPr>
          <p:nvPr/>
        </p:nvPicPr>
        <p:blipFill>
          <a:blip r:embed="rId2"/>
          <a:srcRect/>
          <a:stretch>
            <a:fillRect/>
          </a:stretch>
        </p:blipFill>
        <p:spPr bwMode="auto">
          <a:xfrm>
            <a:off x="598025" y="3429000"/>
            <a:ext cx="4969398" cy="2304140"/>
          </a:xfrm>
          <a:prstGeom prst="rect">
            <a:avLst/>
          </a:prstGeom>
          <a:noFill/>
        </p:spPr>
      </p:pic>
      <p:pic>
        <p:nvPicPr>
          <p:cNvPr id="2" name="Picture 1">
            <a:extLst>
              <a:ext uri="{FF2B5EF4-FFF2-40B4-BE49-F238E27FC236}">
                <a16:creationId xmlns:a16="http://schemas.microsoft.com/office/drawing/2014/main" id="{CA8C1891-95DD-4793-A817-C7106C7680E6}"/>
              </a:ext>
            </a:extLst>
          </p:cNvPr>
          <p:cNvPicPr>
            <a:picLocks noChangeAspect="1"/>
          </p:cNvPicPr>
          <p:nvPr/>
        </p:nvPicPr>
        <p:blipFill rotWithShape="1">
          <a:blip r:embed="rId3"/>
          <a:srcRect l="1709" t="12152" r="3480"/>
          <a:stretch/>
        </p:blipFill>
        <p:spPr>
          <a:xfrm>
            <a:off x="5867556" y="3712969"/>
            <a:ext cx="4969398" cy="1736202"/>
          </a:xfrm>
          <a:prstGeom prst="rect">
            <a:avLst/>
          </a:prstGeom>
        </p:spPr>
      </p:pic>
      <p:pic>
        <p:nvPicPr>
          <p:cNvPr id="5" name="Picture 2" descr="White / Colours / Polytec">
            <a:extLst>
              <a:ext uri="{FF2B5EF4-FFF2-40B4-BE49-F238E27FC236}">
                <a16:creationId xmlns:a16="http://schemas.microsoft.com/office/drawing/2014/main" id="{FB8D7256-6CA7-4442-BC31-A9B1271CB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6FEBCC-620F-4F2D-A481-8F0D81917AB7}"/>
              </a:ext>
            </a:extLst>
          </p:cNvPr>
          <p:cNvPicPr>
            <a:picLocks noChangeAspect="1"/>
          </p:cNvPicPr>
          <p:nvPr/>
        </p:nvPicPr>
        <p:blipFill rotWithShape="1">
          <a:blip r:embed="rId2"/>
          <a:srcRect r="23171"/>
          <a:stretch/>
        </p:blipFill>
        <p:spPr>
          <a:xfrm>
            <a:off x="1324995" y="1657187"/>
            <a:ext cx="4527936" cy="3543626"/>
          </a:xfrm>
          <a:prstGeom prst="rect">
            <a:avLst/>
          </a:prstGeom>
        </p:spPr>
      </p:pic>
      <p:sp>
        <p:nvSpPr>
          <p:cNvPr id="6" name="TextBox 5">
            <a:extLst>
              <a:ext uri="{FF2B5EF4-FFF2-40B4-BE49-F238E27FC236}">
                <a16:creationId xmlns:a16="http://schemas.microsoft.com/office/drawing/2014/main" id="{B59F5CDA-4BDF-41AC-9799-DAEF4AFACE88}"/>
              </a:ext>
            </a:extLst>
          </p:cNvPr>
          <p:cNvSpPr txBox="1"/>
          <p:nvPr/>
        </p:nvSpPr>
        <p:spPr>
          <a:xfrm>
            <a:off x="6752205" y="2551837"/>
            <a:ext cx="376177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[TP=38	FN=36  </a:t>
            </a:r>
          </a:p>
          <a:p>
            <a:r>
              <a:rPr lang="en-US" dirty="0">
                <a:latin typeface="Times New Roman" panose="02020603050405020304" pitchFamily="18" charset="0"/>
                <a:cs typeface="Times New Roman" panose="02020603050405020304" pitchFamily="18" charset="0"/>
              </a:rPr>
              <a:t>  FP=19 	TN=138]</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accuracy is 0.7619</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2" descr="White / Colours / Polytec">
            <a:extLst>
              <a:ext uri="{FF2B5EF4-FFF2-40B4-BE49-F238E27FC236}">
                <a16:creationId xmlns:a16="http://schemas.microsoft.com/office/drawing/2014/main" id="{9ADAC8BA-D12D-42F6-A9CE-1850E8045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5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630" y="929214"/>
            <a:ext cx="9792784" cy="5795677"/>
          </a:xfrm>
        </p:spPr>
        <p:txBody>
          <a:bodyPr>
            <a:normAutofit/>
          </a:bodyPr>
          <a:lstStyle/>
          <a:p>
            <a:pPr algn="just">
              <a:buNone/>
            </a:pPr>
            <a:r>
              <a:rPr lang="en-US" sz="1800" b="1" dirty="0">
                <a:solidFill>
                  <a:schemeClr val="tx1"/>
                </a:solidFill>
                <a:latin typeface="Times New Roman" pitchFamily="18" charset="0"/>
                <a:cs typeface="Times New Roman" pitchFamily="18" charset="0"/>
              </a:rPr>
              <a:t>2. Support Vector Machine(SVM) </a:t>
            </a:r>
          </a:p>
          <a:p>
            <a:pPr algn="just"/>
            <a:r>
              <a:rPr lang="en-US" sz="1800" dirty="0">
                <a:solidFill>
                  <a:schemeClr val="tx1"/>
                </a:solidFill>
                <a:latin typeface="Times New Roman" pitchFamily="18" charset="0"/>
                <a:cs typeface="Times New Roman" pitchFamily="18" charset="0"/>
              </a:rPr>
              <a:t>“Support Vector Machine” (SVM) is a supervised machine learning algorithm . In this algorithm, we plot each data item as a point in n-dimensional space (where n is number of features we have) with the value of each feature being the value of a coordinate. Then, we perform classification by finding the hyper-plane that differentiate the two classes very well.</a:t>
            </a:r>
          </a:p>
          <a:p>
            <a:pPr marL="0" indent="0" algn="just">
              <a:buNone/>
            </a:pPr>
            <a:r>
              <a:rPr lang="en-US" sz="1800" dirty="0">
                <a:latin typeface="Times New Roman" pitchFamily="18" charset="0"/>
                <a:cs typeface="Times New Roman" pitchFamily="18" charset="0"/>
              </a:rPr>
              <a:t>Scenario-1:					Scenario-2:</a:t>
            </a:r>
          </a:p>
          <a:p>
            <a:pPr algn="just"/>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8C0BAFE-D468-4D35-968F-7C37AE631AFF}"/>
              </a:ext>
            </a:extLst>
          </p:cNvPr>
          <p:cNvPicPr>
            <a:picLocks noChangeAspect="1"/>
          </p:cNvPicPr>
          <p:nvPr/>
        </p:nvPicPr>
        <p:blipFill>
          <a:blip r:embed="rId2"/>
          <a:stretch>
            <a:fillRect/>
          </a:stretch>
        </p:blipFill>
        <p:spPr>
          <a:xfrm>
            <a:off x="1595586" y="2959666"/>
            <a:ext cx="3352381" cy="2628571"/>
          </a:xfrm>
          <a:prstGeom prst="rect">
            <a:avLst/>
          </a:prstGeom>
        </p:spPr>
      </p:pic>
      <p:pic>
        <p:nvPicPr>
          <p:cNvPr id="5" name="Picture 4">
            <a:extLst>
              <a:ext uri="{FF2B5EF4-FFF2-40B4-BE49-F238E27FC236}">
                <a16:creationId xmlns:a16="http://schemas.microsoft.com/office/drawing/2014/main" id="{AD422FC4-A9E2-42DA-B120-CCACC0F0746D}"/>
              </a:ext>
            </a:extLst>
          </p:cNvPr>
          <p:cNvPicPr>
            <a:picLocks noChangeAspect="1"/>
          </p:cNvPicPr>
          <p:nvPr/>
        </p:nvPicPr>
        <p:blipFill>
          <a:blip r:embed="rId3"/>
          <a:stretch>
            <a:fillRect/>
          </a:stretch>
        </p:blipFill>
        <p:spPr>
          <a:xfrm>
            <a:off x="6566618" y="2959665"/>
            <a:ext cx="3457143" cy="2628571"/>
          </a:xfrm>
          <a:prstGeom prst="rect">
            <a:avLst/>
          </a:prstGeom>
        </p:spPr>
      </p:pic>
      <p:pic>
        <p:nvPicPr>
          <p:cNvPr id="6" name="Picture 2" descr="White / Colours / Polytec">
            <a:extLst>
              <a:ext uri="{FF2B5EF4-FFF2-40B4-BE49-F238E27FC236}">
                <a16:creationId xmlns:a16="http://schemas.microsoft.com/office/drawing/2014/main" id="{70AF0247-2094-4372-B529-0A0066C81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2A34B0-C4F2-4886-8417-DC2536A767FB}"/>
              </a:ext>
            </a:extLst>
          </p:cNvPr>
          <p:cNvPicPr>
            <a:picLocks noGrp="1" noChangeAspect="1"/>
          </p:cNvPicPr>
          <p:nvPr>
            <p:ph idx="1"/>
          </p:nvPr>
        </p:nvPicPr>
        <p:blipFill>
          <a:blip r:embed="rId2"/>
          <a:stretch>
            <a:fillRect/>
          </a:stretch>
        </p:blipFill>
        <p:spPr>
          <a:xfrm>
            <a:off x="573880" y="459415"/>
            <a:ext cx="4400000" cy="2923809"/>
          </a:xfrm>
          <a:prstGeom prst="rect">
            <a:avLst/>
          </a:prstGeom>
        </p:spPr>
      </p:pic>
      <p:pic>
        <p:nvPicPr>
          <p:cNvPr id="7170" name="Picture 2">
            <a:extLst>
              <a:ext uri="{FF2B5EF4-FFF2-40B4-BE49-F238E27FC236}">
                <a16:creationId xmlns:a16="http://schemas.microsoft.com/office/drawing/2014/main" id="{66EF2705-66F0-474D-958E-183009B68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473" y="5200245"/>
            <a:ext cx="3200400" cy="657225"/>
          </a:xfrm>
          <a:prstGeom prst="rect">
            <a:avLst/>
          </a:prstGeom>
          <a:solidFill>
            <a:srgbClr val="FFFFFF"/>
          </a:solidFill>
        </p:spPr>
      </p:pic>
      <p:pic>
        <p:nvPicPr>
          <p:cNvPr id="7169" name="Picture 1">
            <a:extLst>
              <a:ext uri="{FF2B5EF4-FFF2-40B4-BE49-F238E27FC236}">
                <a16:creationId xmlns:a16="http://schemas.microsoft.com/office/drawing/2014/main" id="{1AE37002-6410-4926-8272-154B2D1D9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192" y="4294288"/>
            <a:ext cx="3638550" cy="381000"/>
          </a:xfrm>
          <a:prstGeom prst="rect">
            <a:avLst/>
          </a:prstGeom>
          <a:solidFill>
            <a:srgbClr val="FFFFFF"/>
          </a:solidFill>
        </p:spPr>
      </p:pic>
      <p:sp>
        <p:nvSpPr>
          <p:cNvPr id="9" name="Rectangle 4">
            <a:extLst>
              <a:ext uri="{FF2B5EF4-FFF2-40B4-BE49-F238E27FC236}">
                <a16:creationId xmlns:a16="http://schemas.microsoft.com/office/drawing/2014/main" id="{E45E3A23-DC0E-4DA5-AE2F-0B8F2590386D}"/>
              </a:ext>
            </a:extLst>
          </p:cNvPr>
          <p:cNvSpPr>
            <a:spLocks noChangeArrowheads="1"/>
          </p:cNvSpPr>
          <p:nvPr/>
        </p:nvSpPr>
        <p:spPr bwMode="auto">
          <a:xfrm>
            <a:off x="-1248137" y="0"/>
            <a:ext cx="45397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9FF37D3C-DB50-4212-9D08-34FC5A7C9EB5}"/>
              </a:ext>
            </a:extLst>
          </p:cNvPr>
          <p:cNvSpPr>
            <a:spLocks noChangeArrowheads="1"/>
          </p:cNvSpPr>
          <p:nvPr/>
        </p:nvSpPr>
        <p:spPr bwMode="auto">
          <a:xfrm>
            <a:off x="-1248137" y="0"/>
            <a:ext cx="2231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945D909-93C4-4B34-8EE5-BBDF0064D89E}"/>
              </a:ext>
            </a:extLst>
          </p:cNvPr>
          <p:cNvSpPr txBox="1"/>
          <p:nvPr/>
        </p:nvSpPr>
        <p:spPr>
          <a:xfrm>
            <a:off x="6093267" y="4675288"/>
            <a:ext cx="3200400" cy="369332"/>
          </a:xfrm>
          <a:prstGeom prst="rect">
            <a:avLst/>
          </a:prstGeom>
          <a:noFill/>
        </p:spPr>
        <p:txBody>
          <a:bodyPr wrap="square" rtlCol="0">
            <a:spAutoFit/>
          </a:bodyPr>
          <a:lstStyle/>
          <a:p>
            <a:r>
              <a:rPr lang="en-US" altLang="zh-CN" dirty="0">
                <a:latin typeface="Times New Roman" panose="02020603050405020304" pitchFamily="18" charset="0"/>
                <a:ea typeface="SimSun" panose="02010600030101010101" pitchFamily="2" charset="-122"/>
                <a:cs typeface="Times New Roman" panose="02020603050405020304" pitchFamily="18" charset="0"/>
              </a:rPr>
              <a:t>Now , the accuracy is 0.8020</a:t>
            </a:r>
            <a:endParaRPr lang="en-IN" dirty="0"/>
          </a:p>
        </p:txBody>
      </p:sp>
      <p:sp>
        <p:nvSpPr>
          <p:cNvPr id="12" name="TextBox 11">
            <a:extLst>
              <a:ext uri="{FF2B5EF4-FFF2-40B4-BE49-F238E27FC236}">
                <a16:creationId xmlns:a16="http://schemas.microsoft.com/office/drawing/2014/main" id="{24C91C86-14B5-402D-A45F-345A6EF02753}"/>
              </a:ext>
            </a:extLst>
          </p:cNvPr>
          <p:cNvSpPr txBox="1"/>
          <p:nvPr/>
        </p:nvSpPr>
        <p:spPr>
          <a:xfrm>
            <a:off x="5335929" y="3543783"/>
            <a:ext cx="5001883" cy="923330"/>
          </a:xfrm>
          <a:prstGeom prst="rect">
            <a:avLst/>
          </a:prstGeom>
          <a:noFill/>
        </p:spPr>
        <p:txBody>
          <a:bodyPr wrap="square" rtlCol="0">
            <a:spAutoFit/>
          </a:bodyPr>
          <a:lstStyle/>
          <a:p>
            <a:pPr lvl="0" defTabSz="914400" eaLnBrk="0" fontAlgn="base" hangingPunct="0">
              <a:spcBef>
                <a:spcPct val="0"/>
              </a:spcBef>
              <a:spcAft>
                <a:spcPct val="0"/>
              </a:spcAft>
            </a:pPr>
            <a:r>
              <a:rPr lang="en-US" altLang="zh-CN" dirty="0">
                <a:latin typeface="Times New Roman" panose="02020603050405020304" pitchFamily="18" charset="0"/>
                <a:ea typeface="SimSun" panose="02010600030101010101" pitchFamily="2" charset="-122"/>
                <a:cs typeface="Times New Roman" panose="02020603050405020304" pitchFamily="18" charset="0"/>
              </a:rPr>
              <a:t>Hyper  Tuning</a:t>
            </a:r>
            <a:endParaRPr lang="en-US" altLang="zh-CN" sz="1600" dirty="0"/>
          </a:p>
          <a:p>
            <a:pPr lvl="0" defTabSz="914400" eaLnBrk="0" fontAlgn="base" hangingPunct="0">
              <a:spcBef>
                <a:spcPct val="0"/>
              </a:spcBef>
              <a:spcAft>
                <a:spcPct val="0"/>
              </a:spcAft>
            </a:pPr>
            <a:r>
              <a:rPr lang="en-US" altLang="zh-CN" dirty="0">
                <a:latin typeface="Times New Roman" panose="02020603050405020304" pitchFamily="18" charset="0"/>
                <a:ea typeface="SimSun" panose="02010600030101010101" pitchFamily="2" charset="-122"/>
                <a:cs typeface="Times New Roman" panose="02020603050405020304" pitchFamily="18" charset="0"/>
              </a:rPr>
              <a:t>The Best Obtained parameters using grid search are</a:t>
            </a:r>
            <a:endParaRPr lang="en-US" altLang="zh-CN" sz="1600" dirty="0"/>
          </a:p>
          <a:p>
            <a:endParaRPr lang="en-IN" dirty="0"/>
          </a:p>
        </p:txBody>
      </p:sp>
      <p:sp>
        <p:nvSpPr>
          <p:cNvPr id="16" name="TextBox 15">
            <a:extLst>
              <a:ext uri="{FF2B5EF4-FFF2-40B4-BE49-F238E27FC236}">
                <a16:creationId xmlns:a16="http://schemas.microsoft.com/office/drawing/2014/main" id="{A96FADEE-E24E-4E3B-A240-9A100BA55CDA}"/>
              </a:ext>
            </a:extLst>
          </p:cNvPr>
          <p:cNvSpPr txBox="1"/>
          <p:nvPr/>
        </p:nvSpPr>
        <p:spPr>
          <a:xfrm>
            <a:off x="6283396" y="1256777"/>
            <a:ext cx="376177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[TP=40	FN=34  </a:t>
            </a:r>
          </a:p>
          <a:p>
            <a:r>
              <a:rPr lang="en-US" dirty="0">
                <a:latin typeface="Times New Roman" panose="02020603050405020304" pitchFamily="18" charset="0"/>
                <a:cs typeface="Times New Roman" panose="02020603050405020304" pitchFamily="18" charset="0"/>
              </a:rPr>
              <a:t>  FP=36 	TN=141]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accuracy is 0.7835</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3" name="Picture 2" descr="White / Colours / Polytec">
            <a:extLst>
              <a:ext uri="{FF2B5EF4-FFF2-40B4-BE49-F238E27FC236}">
                <a16:creationId xmlns:a16="http://schemas.microsoft.com/office/drawing/2014/main" id="{82B68CD1-BC0A-4A48-A72E-C92A17CE2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B9FE4A1-3344-4D88-B8F8-F905AE91DCA3}"/>
              </a:ext>
            </a:extLst>
          </p:cNvPr>
          <p:cNvPicPr>
            <a:picLocks noChangeAspect="1"/>
          </p:cNvPicPr>
          <p:nvPr/>
        </p:nvPicPr>
        <p:blipFill>
          <a:blip r:embed="rId6"/>
          <a:stretch>
            <a:fillRect/>
          </a:stretch>
        </p:blipFill>
        <p:spPr>
          <a:xfrm>
            <a:off x="573880" y="3563482"/>
            <a:ext cx="4400550" cy="2962275"/>
          </a:xfrm>
          <a:prstGeom prst="rect">
            <a:avLst/>
          </a:prstGeom>
        </p:spPr>
      </p:pic>
    </p:spTree>
    <p:extLst>
      <p:ext uri="{BB962C8B-B14F-4D97-AF65-F5344CB8AC3E}">
        <p14:creationId xmlns:p14="http://schemas.microsoft.com/office/powerpoint/2010/main" val="314026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82DE8-C5BD-46A1-9B16-BAAED3158805}"/>
              </a:ext>
            </a:extLst>
          </p:cNvPr>
          <p:cNvSpPr>
            <a:spLocks noGrp="1"/>
          </p:cNvSpPr>
          <p:nvPr>
            <p:ph idx="1"/>
          </p:nvPr>
        </p:nvSpPr>
        <p:spPr>
          <a:xfrm>
            <a:off x="729205" y="717630"/>
            <a:ext cx="9769033" cy="5454570"/>
          </a:xfrm>
        </p:spPr>
        <p:txBody>
          <a:bodyPr>
            <a:normAutofit/>
          </a:bodyPr>
          <a:lstStyle/>
          <a:p>
            <a:pPr algn="just">
              <a:buNone/>
            </a:pPr>
            <a:r>
              <a:rPr lang="en-US" sz="1800" b="1" dirty="0">
                <a:solidFill>
                  <a:schemeClr val="tx1"/>
                </a:solidFill>
                <a:latin typeface="Times New Roman" pitchFamily="18" charset="0"/>
                <a:cs typeface="Times New Roman" pitchFamily="18" charset="0"/>
              </a:rPr>
              <a:t>3. Decision Tree Classifier</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Decision Tree is a supervised machine learning algorithm used to solve classification problems. The main objective of using Decision Tree in this research work is the prediction of target class using decision rule taken from prior data. It uses nodes and internodes for the prediction and classification. Root nodes classify the instances with different features. Root nodes can have two or more branches while the leaf nodes represent classification.</a:t>
            </a:r>
          </a:p>
        </p:txBody>
      </p:sp>
      <p:pic>
        <p:nvPicPr>
          <p:cNvPr id="8194" name="Picture 2">
            <a:extLst>
              <a:ext uri="{FF2B5EF4-FFF2-40B4-BE49-F238E27FC236}">
                <a16:creationId xmlns:a16="http://schemas.microsoft.com/office/drawing/2014/main" id="{5410C87D-BAD9-46A3-8A9F-0766AD9CA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548" y="3225720"/>
            <a:ext cx="4343400" cy="291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125D912-7759-4C85-B32F-6133035BC42A}"/>
              </a:ext>
            </a:extLst>
          </p:cNvPr>
          <p:cNvSpPr txBox="1"/>
          <p:nvPr/>
        </p:nvSpPr>
        <p:spPr>
          <a:xfrm>
            <a:off x="7144353" y="3805882"/>
            <a:ext cx="376177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[TP=48	FN=26  </a:t>
            </a:r>
          </a:p>
          <a:p>
            <a:r>
              <a:rPr lang="en-US" dirty="0">
                <a:latin typeface="Times New Roman" panose="02020603050405020304" pitchFamily="18" charset="0"/>
                <a:cs typeface="Times New Roman" panose="02020603050405020304" pitchFamily="18" charset="0"/>
              </a:rPr>
              <a:t>  FP=31 	TN=126]</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accuracy is 0.7359</a:t>
            </a:r>
            <a:endParaRPr lang="en-IN" dirty="0">
              <a:latin typeface="Times New Roman" panose="02020603050405020304" pitchFamily="18" charset="0"/>
              <a:cs typeface="Times New Roman" panose="02020603050405020304" pitchFamily="18" charset="0"/>
            </a:endParaRPr>
          </a:p>
        </p:txBody>
      </p:sp>
      <p:pic>
        <p:nvPicPr>
          <p:cNvPr id="5" name="Picture 2" descr="White / Colours / Polytec">
            <a:extLst>
              <a:ext uri="{FF2B5EF4-FFF2-40B4-BE49-F238E27FC236}">
                <a16:creationId xmlns:a16="http://schemas.microsoft.com/office/drawing/2014/main" id="{0AF9C11A-EC0B-4125-8C7B-CB5C5433A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9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5138-A1CA-4343-B71D-D4C75C60DB44}"/>
              </a:ext>
            </a:extLst>
          </p:cNvPr>
          <p:cNvSpPr>
            <a:spLocks noGrp="1"/>
          </p:cNvSpPr>
          <p:nvPr>
            <p:ph type="title"/>
          </p:nvPr>
        </p:nvSpPr>
        <p:spPr>
          <a:xfrm>
            <a:off x="957531" y="302099"/>
            <a:ext cx="10058400" cy="1609344"/>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ABSTRACT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C83C01-5A1A-48D4-A76B-2ACB73F60757}"/>
              </a:ext>
            </a:extLst>
          </p:cNvPr>
          <p:cNvSpPr>
            <a:spLocks noGrp="1"/>
          </p:cNvSpPr>
          <p:nvPr>
            <p:ph idx="1"/>
          </p:nvPr>
        </p:nvSpPr>
        <p:spPr>
          <a:xfrm>
            <a:off x="957532" y="1700437"/>
            <a:ext cx="9808792" cy="4353122"/>
          </a:xfrm>
        </p:spPr>
        <p:txBody>
          <a:bodyPr>
            <a:noAutofit/>
          </a:bodyPr>
          <a:lstStyle/>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Diabetes has become a prevailing disease to the mankind from young to the old. </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There is a rapid increase in the growth of diabetic patients due to various causes such as bacterial or viral infection, toxic or chemical contents mix with the food, auto immune reaction, obesity, bad diet, change in lifestyles, eating habit, environment pollution, etc.</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Many complications occur if diabetes remain untreated and unidentified. Hence, diagnosis of the disease is very crucial to save the human life from diabetes.</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Data Analytics is a process of examining and identifying the hidden patterns from large amount of data to draw conclusions. In Medical care, this analytical process can be carried out using machine learning algorithms for analyzing medical data to build the machine learning models in order to carry out medical diagnoses.</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 The motive of this study is to explore the approaches to improve the accuracy in the prediction of diabetes using medical data with various machine learning algorithms and methods. Thus, four machine learning classification algorithms namely Naïve Bayes, Decision Tree, SVM and Random Forest are used in this study for the detection of diabetes at early stages.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White / Colours / Polytec">
            <a:extLst>
              <a:ext uri="{FF2B5EF4-FFF2-40B4-BE49-F238E27FC236}">
                <a16:creationId xmlns:a16="http://schemas.microsoft.com/office/drawing/2014/main" id="{65FF96A4-2F31-4EE5-9512-0AADB0C4B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88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8C8DA82-19AC-4E2D-AFEB-C88EB213C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610" y="2877889"/>
            <a:ext cx="3875087" cy="704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688A016A-1696-4B7E-A89E-F7448A858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92" y="1979553"/>
            <a:ext cx="5183915" cy="35790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2716949-F8CC-4033-9A5A-E8B3DF59A153}"/>
              </a:ext>
            </a:extLst>
          </p:cNvPr>
          <p:cNvSpPr/>
          <p:nvPr/>
        </p:nvSpPr>
        <p:spPr>
          <a:xfrm>
            <a:off x="6768345" y="2230646"/>
            <a:ext cx="1473993"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Hyper Tuning</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sp>
        <p:nvSpPr>
          <p:cNvPr id="6" name="Rectangle 5">
            <a:extLst>
              <a:ext uri="{FF2B5EF4-FFF2-40B4-BE49-F238E27FC236}">
                <a16:creationId xmlns:a16="http://schemas.microsoft.com/office/drawing/2014/main" id="{471C8C61-DAC4-46F6-A7D2-67B154A6EC57}"/>
              </a:ext>
            </a:extLst>
          </p:cNvPr>
          <p:cNvSpPr/>
          <p:nvPr/>
        </p:nvSpPr>
        <p:spPr>
          <a:xfrm>
            <a:off x="6434047" y="3675984"/>
            <a:ext cx="4961615"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The Best Obtained parameters using grid search are</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pic>
        <p:nvPicPr>
          <p:cNvPr id="7" name="Picture 6">
            <a:extLst>
              <a:ext uri="{FF2B5EF4-FFF2-40B4-BE49-F238E27FC236}">
                <a16:creationId xmlns:a16="http://schemas.microsoft.com/office/drawing/2014/main" id="{80B17E1C-1A92-41FF-A00B-E5B1A774D8EE}"/>
              </a:ext>
            </a:extLst>
          </p:cNvPr>
          <p:cNvPicPr>
            <a:picLocks noChangeAspect="1"/>
          </p:cNvPicPr>
          <p:nvPr/>
        </p:nvPicPr>
        <p:blipFill>
          <a:blip r:embed="rId4"/>
          <a:stretch>
            <a:fillRect/>
          </a:stretch>
        </p:blipFill>
        <p:spPr>
          <a:xfrm>
            <a:off x="6551899" y="4287553"/>
            <a:ext cx="4725909" cy="371192"/>
          </a:xfrm>
          <a:prstGeom prst="rect">
            <a:avLst/>
          </a:prstGeom>
        </p:spPr>
      </p:pic>
      <p:sp>
        <p:nvSpPr>
          <p:cNvPr id="8" name="Rectangle 7">
            <a:extLst>
              <a:ext uri="{FF2B5EF4-FFF2-40B4-BE49-F238E27FC236}">
                <a16:creationId xmlns:a16="http://schemas.microsoft.com/office/drawing/2014/main" id="{FCD4D758-BE48-48EE-8647-8EE2D0120026}"/>
              </a:ext>
            </a:extLst>
          </p:cNvPr>
          <p:cNvSpPr/>
          <p:nvPr/>
        </p:nvSpPr>
        <p:spPr>
          <a:xfrm>
            <a:off x="6551899" y="4784689"/>
            <a:ext cx="2871299"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Now , the accuracy is 0.9062</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pic>
        <p:nvPicPr>
          <p:cNvPr id="9" name="Picture 2" descr="White / Colours / Polytec">
            <a:extLst>
              <a:ext uri="{FF2B5EF4-FFF2-40B4-BE49-F238E27FC236}">
                <a16:creationId xmlns:a16="http://schemas.microsoft.com/office/drawing/2014/main" id="{50130711-4AA7-4C9D-B066-D350066BB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9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C29EC-A50C-4C60-AF9B-F761DA61ACB7}"/>
              </a:ext>
            </a:extLst>
          </p:cNvPr>
          <p:cNvSpPr>
            <a:spLocks noGrp="1"/>
          </p:cNvSpPr>
          <p:nvPr>
            <p:ph idx="1"/>
          </p:nvPr>
        </p:nvSpPr>
        <p:spPr>
          <a:xfrm>
            <a:off x="954102" y="636608"/>
            <a:ext cx="9416814" cy="5926237"/>
          </a:xfrm>
        </p:spPr>
        <p:txBody>
          <a:bodyPr/>
          <a:lstStyle/>
          <a:p>
            <a:pPr algn="just">
              <a:buNone/>
            </a:pPr>
            <a:r>
              <a:rPr lang="en-US" b="1" dirty="0">
                <a:solidFill>
                  <a:schemeClr val="tx1"/>
                </a:solidFill>
                <a:latin typeface="Times New Roman" panose="02020603050405020304" pitchFamily="18" charset="0"/>
                <a:cs typeface="Times New Roman" panose="02020603050405020304" pitchFamily="18" charset="0"/>
              </a:rPr>
              <a:t>4. Random Forest</a:t>
            </a:r>
          </a:p>
          <a:p>
            <a:pPr algn="just"/>
            <a:r>
              <a:rPr lang="en-US"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Random forest is a supervised machine learning algorithm which is used for both regression \ as well as classification. Similarly, random forest algorithm generates decision trees on samples of data and then gets the prediction from each of the tree and finally selects the best result. It is an effective method which is better than a single decision tree because it reduces the over-fitting by averaging the result.</a:t>
            </a:r>
            <a:endParaRPr lang="en-US" b="1" dirty="0">
              <a:solidFill>
                <a:schemeClr val="tx1"/>
              </a:solidFill>
              <a:latin typeface="Times New Roman" pitchFamily="18" charset="0"/>
              <a:cs typeface="Times New Roman" pitchFamily="18" charset="0"/>
            </a:endParaRPr>
          </a:p>
          <a:p>
            <a:endParaRPr lang="en-IN" dirty="0"/>
          </a:p>
        </p:txBody>
      </p:sp>
      <p:pic>
        <p:nvPicPr>
          <p:cNvPr id="10242" name="Picture 2">
            <a:extLst>
              <a:ext uri="{FF2B5EF4-FFF2-40B4-BE49-F238E27FC236}">
                <a16:creationId xmlns:a16="http://schemas.microsoft.com/office/drawing/2014/main" id="{4C52E061-D77D-42BC-937D-8D8422E42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498" y="2990228"/>
            <a:ext cx="4391025" cy="291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64F90CD-2878-4415-BB13-0B973D6B4628}"/>
              </a:ext>
            </a:extLst>
          </p:cNvPr>
          <p:cNvSpPr txBox="1"/>
          <p:nvPr/>
        </p:nvSpPr>
        <p:spPr>
          <a:xfrm>
            <a:off x="6410626" y="3708889"/>
            <a:ext cx="376177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[TP=40	FN=34  </a:t>
            </a:r>
          </a:p>
          <a:p>
            <a:r>
              <a:rPr lang="en-US" dirty="0">
                <a:latin typeface="Times New Roman" panose="02020603050405020304" pitchFamily="18" charset="0"/>
                <a:cs typeface="Times New Roman" panose="02020603050405020304" pitchFamily="18" charset="0"/>
              </a:rPr>
              <a:t>  FP=19 	TN=138]</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accuracy is 0.7705</a:t>
            </a:r>
            <a:endParaRPr lang="en-IN" dirty="0">
              <a:latin typeface="Times New Roman" panose="02020603050405020304" pitchFamily="18" charset="0"/>
              <a:cs typeface="Times New Roman" panose="02020603050405020304" pitchFamily="18" charset="0"/>
            </a:endParaRPr>
          </a:p>
        </p:txBody>
      </p:sp>
      <p:pic>
        <p:nvPicPr>
          <p:cNvPr id="5" name="Picture 2" descr="White / Colours / Polytec">
            <a:extLst>
              <a:ext uri="{FF2B5EF4-FFF2-40B4-BE49-F238E27FC236}">
                <a16:creationId xmlns:a16="http://schemas.microsoft.com/office/drawing/2014/main" id="{2698A1A6-DEC9-4915-AF0A-D76D219D3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1F1F71-9BB2-4949-B5BC-DD234EB52A78}"/>
              </a:ext>
            </a:extLst>
          </p:cNvPr>
          <p:cNvSpPr/>
          <p:nvPr/>
        </p:nvSpPr>
        <p:spPr>
          <a:xfrm>
            <a:off x="4829054" y="2249903"/>
            <a:ext cx="1473993"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Hyper Tuning</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pic>
        <p:nvPicPr>
          <p:cNvPr id="11266" name="Picture 2">
            <a:extLst>
              <a:ext uri="{FF2B5EF4-FFF2-40B4-BE49-F238E27FC236}">
                <a16:creationId xmlns:a16="http://schemas.microsoft.com/office/drawing/2014/main" id="{08222964-595E-4B5C-8FCF-FDC33E544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054" y="2803354"/>
            <a:ext cx="5665787"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4FFDF26-B3FB-4481-AE68-6FE77F309EC6}"/>
              </a:ext>
            </a:extLst>
          </p:cNvPr>
          <p:cNvSpPr/>
          <p:nvPr/>
        </p:nvSpPr>
        <p:spPr>
          <a:xfrm>
            <a:off x="4740888" y="3429000"/>
            <a:ext cx="4961615"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The Best Obtained parameters using grid search are</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pic>
        <p:nvPicPr>
          <p:cNvPr id="11267" name="Picture 3">
            <a:extLst>
              <a:ext uri="{FF2B5EF4-FFF2-40B4-BE49-F238E27FC236}">
                <a16:creationId xmlns:a16="http://schemas.microsoft.com/office/drawing/2014/main" id="{C9EAFBD3-3D1C-4D79-867A-326BD6143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054" y="4036161"/>
            <a:ext cx="6286500" cy="30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57D2FE8-3F25-4ED9-84E1-6C9103F307E6}"/>
              </a:ext>
            </a:extLst>
          </p:cNvPr>
          <p:cNvSpPr/>
          <p:nvPr/>
        </p:nvSpPr>
        <p:spPr>
          <a:xfrm>
            <a:off x="4829054" y="4577202"/>
            <a:ext cx="2871299" cy="369332"/>
          </a:xfrm>
          <a:prstGeom prst="rect">
            <a:avLst/>
          </a:prstGeom>
        </p:spPr>
        <p:txBody>
          <a:bodyPr wrap="none">
            <a:spAutoFit/>
          </a:bodyPr>
          <a:lstStyle/>
          <a:p>
            <a:pPr>
              <a:spcAft>
                <a:spcPts val="0"/>
              </a:spcAft>
            </a:pPr>
            <a:r>
              <a:rPr lang="en-US" kern="50" dirty="0">
                <a:latin typeface="Times New Roman" panose="02020603050405020304" pitchFamily="18" charset="0"/>
                <a:ea typeface="SimSun" panose="02010600030101010101" pitchFamily="2" charset="-122"/>
                <a:cs typeface="Lucida Sans" panose="020B0602030504020204" pitchFamily="34" charset="0"/>
              </a:rPr>
              <a:t>Now , the accuracy is 0.9166</a:t>
            </a:r>
            <a:endParaRPr lang="en-IN" kern="50" dirty="0">
              <a:latin typeface="Times New Roman" panose="02020603050405020304" pitchFamily="18" charset="0"/>
              <a:ea typeface="SimSun" panose="02010600030101010101" pitchFamily="2" charset="-122"/>
              <a:cs typeface="Lucida Sans" panose="020B0602030504020204" pitchFamily="34" charset="0"/>
            </a:endParaRPr>
          </a:p>
        </p:txBody>
      </p:sp>
      <p:pic>
        <p:nvPicPr>
          <p:cNvPr id="7" name="Picture 6">
            <a:extLst>
              <a:ext uri="{FF2B5EF4-FFF2-40B4-BE49-F238E27FC236}">
                <a16:creationId xmlns:a16="http://schemas.microsoft.com/office/drawing/2014/main" id="{9F5116D8-4A3E-4BB1-81EF-B1B12BE1967E}"/>
              </a:ext>
            </a:extLst>
          </p:cNvPr>
          <p:cNvPicPr>
            <a:picLocks noChangeAspect="1"/>
          </p:cNvPicPr>
          <p:nvPr/>
        </p:nvPicPr>
        <p:blipFill>
          <a:blip r:embed="rId4"/>
          <a:stretch>
            <a:fillRect/>
          </a:stretch>
        </p:blipFill>
        <p:spPr>
          <a:xfrm>
            <a:off x="299710" y="2226444"/>
            <a:ext cx="4346825" cy="2926334"/>
          </a:xfrm>
          <a:prstGeom prst="rect">
            <a:avLst/>
          </a:prstGeom>
        </p:spPr>
      </p:pic>
      <p:pic>
        <p:nvPicPr>
          <p:cNvPr id="8" name="Picture 2" descr="White / Colours / Polytec">
            <a:extLst>
              <a:ext uri="{FF2B5EF4-FFF2-40B4-BE49-F238E27FC236}">
                <a16:creationId xmlns:a16="http://schemas.microsoft.com/office/drawing/2014/main" id="{290D359E-AD14-4018-AC6B-A8F5D7701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5931" y="5304363"/>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55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7" y="1318467"/>
            <a:ext cx="10143235" cy="432000"/>
          </a:xfrm>
        </p:spPr>
        <p:txBody>
          <a:bodyPr>
            <a:normAutofit/>
          </a:bodyPr>
          <a:lstStyle/>
          <a:p>
            <a:pPr algn="ctr"/>
            <a:r>
              <a:rPr lang="en-US" sz="2800" b="1" dirty="0">
                <a:solidFill>
                  <a:schemeClr val="tx1"/>
                </a:solidFill>
                <a:latin typeface="Times New Roman" pitchFamily="18" charset="0"/>
                <a:cs typeface="Times New Roman" pitchFamily="18" charset="0"/>
              </a:rPr>
              <a:t>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43947047"/>
              </p:ext>
            </p:extLst>
          </p:nvPr>
        </p:nvGraphicFramePr>
        <p:xfrm>
          <a:off x="1169240" y="3125828"/>
          <a:ext cx="8661571" cy="2219960"/>
        </p:xfrm>
        <a:graphic>
          <a:graphicData uri="http://schemas.openxmlformats.org/drawingml/2006/table">
            <a:tbl>
              <a:tblPr firstRow="1" bandRow="1">
                <a:tableStyleId>{073A0DAA-6AF3-43AB-8588-CEC1D06C72B9}</a:tableStyleId>
              </a:tblPr>
              <a:tblGrid>
                <a:gridCol w="1759155">
                  <a:extLst>
                    <a:ext uri="{9D8B030D-6E8A-4147-A177-3AD203B41FA5}">
                      <a16:colId xmlns:a16="http://schemas.microsoft.com/office/drawing/2014/main" val="20000"/>
                    </a:ext>
                  </a:extLst>
                </a:gridCol>
                <a:gridCol w="868101">
                  <a:extLst>
                    <a:ext uri="{9D8B030D-6E8A-4147-A177-3AD203B41FA5}">
                      <a16:colId xmlns:a16="http://schemas.microsoft.com/office/drawing/2014/main" val="989418266"/>
                    </a:ext>
                  </a:extLst>
                </a:gridCol>
                <a:gridCol w="868101">
                  <a:extLst>
                    <a:ext uri="{9D8B030D-6E8A-4147-A177-3AD203B41FA5}">
                      <a16:colId xmlns:a16="http://schemas.microsoft.com/office/drawing/2014/main" val="3334893834"/>
                    </a:ext>
                  </a:extLst>
                </a:gridCol>
                <a:gridCol w="810228">
                  <a:extLst>
                    <a:ext uri="{9D8B030D-6E8A-4147-A177-3AD203B41FA5}">
                      <a16:colId xmlns:a16="http://schemas.microsoft.com/office/drawing/2014/main" val="3781730238"/>
                    </a:ext>
                  </a:extLst>
                </a:gridCol>
                <a:gridCol w="937550">
                  <a:extLst>
                    <a:ext uri="{9D8B030D-6E8A-4147-A177-3AD203B41FA5}">
                      <a16:colId xmlns:a16="http://schemas.microsoft.com/office/drawing/2014/main" val="3348899784"/>
                    </a:ext>
                  </a:extLst>
                </a:gridCol>
                <a:gridCol w="879676">
                  <a:extLst>
                    <a:ext uri="{9D8B030D-6E8A-4147-A177-3AD203B41FA5}">
                      <a16:colId xmlns:a16="http://schemas.microsoft.com/office/drawing/2014/main" val="20001"/>
                    </a:ext>
                  </a:extLst>
                </a:gridCol>
                <a:gridCol w="833377">
                  <a:extLst>
                    <a:ext uri="{9D8B030D-6E8A-4147-A177-3AD203B41FA5}">
                      <a16:colId xmlns:a16="http://schemas.microsoft.com/office/drawing/2014/main" val="20002"/>
                    </a:ext>
                  </a:extLst>
                </a:gridCol>
                <a:gridCol w="891250">
                  <a:extLst>
                    <a:ext uri="{9D8B030D-6E8A-4147-A177-3AD203B41FA5}">
                      <a16:colId xmlns:a16="http://schemas.microsoft.com/office/drawing/2014/main" val="20003"/>
                    </a:ext>
                  </a:extLst>
                </a:gridCol>
                <a:gridCol w="814133">
                  <a:extLst>
                    <a:ext uri="{9D8B030D-6E8A-4147-A177-3AD203B41FA5}">
                      <a16:colId xmlns:a16="http://schemas.microsoft.com/office/drawing/2014/main" val="20004"/>
                    </a:ext>
                  </a:extLst>
                </a:gridCol>
              </a:tblGrid>
              <a:tr h="370840">
                <a:tc>
                  <a:txBody>
                    <a:bodyPr/>
                    <a:lstStyle/>
                    <a:p>
                      <a:pPr algn="ctr"/>
                      <a:r>
                        <a:rPr lang="en-GB" b="1" dirty="0"/>
                        <a:t>Algorithms</a:t>
                      </a:r>
                      <a:endParaRPr lang="en-US" b="1" dirty="0"/>
                    </a:p>
                  </a:txBody>
                  <a:tcPr/>
                </a:tc>
                <a:tc gridSpan="2">
                  <a:txBody>
                    <a:bodyPr/>
                    <a:lstStyle/>
                    <a:p>
                      <a:pPr algn="ctr"/>
                      <a:r>
                        <a:rPr lang="en-GB" dirty="0"/>
                        <a:t>Precision</a:t>
                      </a:r>
                      <a:endParaRPr lang="en-US" dirty="0"/>
                    </a:p>
                  </a:txBody>
                  <a:tcPr/>
                </a:tc>
                <a:tc hMerge="1">
                  <a:txBody>
                    <a:bodyPr/>
                    <a:lstStyle/>
                    <a:p>
                      <a:endParaRPr lang="en-IN"/>
                    </a:p>
                  </a:txBody>
                  <a:tcPr/>
                </a:tc>
                <a:tc gridSpan="2">
                  <a:txBody>
                    <a:bodyPr/>
                    <a:lstStyle/>
                    <a:p>
                      <a:pPr algn="ctr"/>
                      <a:r>
                        <a:rPr lang="en-GB" dirty="0"/>
                        <a:t>F1-score</a:t>
                      </a:r>
                      <a:endParaRPr lang="en-US" dirty="0"/>
                    </a:p>
                  </a:txBody>
                  <a:tcPr/>
                </a:tc>
                <a:tc hMerge="1">
                  <a:txBody>
                    <a:bodyPr/>
                    <a:lstStyle/>
                    <a:p>
                      <a:endParaRPr lang="en-IN"/>
                    </a:p>
                  </a:txBody>
                  <a:tcPr/>
                </a:tc>
                <a:tc gridSpan="2">
                  <a:txBody>
                    <a:bodyPr/>
                    <a:lstStyle/>
                    <a:p>
                      <a:pPr algn="ctr"/>
                      <a:r>
                        <a:rPr lang="en-GB" dirty="0"/>
                        <a:t>Accuracy %</a:t>
                      </a:r>
                      <a:endParaRPr lang="en-US" dirty="0"/>
                    </a:p>
                  </a:txBody>
                  <a:tcPr/>
                </a:tc>
                <a:tc hMerge="1">
                  <a:txBody>
                    <a:bodyPr/>
                    <a:lstStyle/>
                    <a:p>
                      <a:endParaRPr lang="en-IN"/>
                    </a:p>
                  </a:txBody>
                  <a:tcPr/>
                </a:tc>
                <a:tc gridSpan="2">
                  <a:txBody>
                    <a:bodyPr/>
                    <a:lstStyle/>
                    <a:p>
                      <a:pPr algn="ctr"/>
                      <a:r>
                        <a:rPr lang="en-GB" dirty="0"/>
                        <a:t>Recall</a:t>
                      </a:r>
                      <a:endParaRPr lang="en-US" dirty="0"/>
                    </a:p>
                  </a:txBody>
                  <a:tcPr/>
                </a:tc>
                <a:tc hMerge="1">
                  <a:txBody>
                    <a:bodyPr/>
                    <a:lstStyle/>
                    <a:p>
                      <a:endParaRPr lang="en-IN"/>
                    </a:p>
                  </a:txBody>
                  <a:tcPr/>
                </a:tc>
                <a:extLst>
                  <a:ext uri="{0D108BD9-81ED-4DB2-BD59-A6C34878D82A}">
                    <a16:rowId xmlns:a16="http://schemas.microsoft.com/office/drawing/2014/main" val="10000"/>
                  </a:ext>
                </a:extLst>
              </a:tr>
              <a:tr h="370840">
                <a:tc>
                  <a:txBody>
                    <a:bodyPr/>
                    <a:lstStyle/>
                    <a:p>
                      <a:endParaRPr lang="en-US" b="1" dirty="0"/>
                    </a:p>
                  </a:txBody>
                  <a:tcPr>
                    <a:solidFill>
                      <a:schemeClr val="tx2"/>
                    </a:solidFill>
                  </a:tcPr>
                </a:tc>
                <a:tc>
                  <a:txBody>
                    <a:bodyPr/>
                    <a:lstStyle/>
                    <a:p>
                      <a:r>
                        <a:rPr lang="en-US" sz="1800" b="1" kern="1200" dirty="0">
                          <a:solidFill>
                            <a:schemeClr val="dk1"/>
                          </a:solidFill>
                          <a:latin typeface="+mn-lt"/>
                          <a:ea typeface="+mn-ea"/>
                          <a:cs typeface="+mn-cs"/>
                        </a:rPr>
                        <a:t>WH</a:t>
                      </a:r>
                    </a:p>
                  </a:txBody>
                  <a:tcPr>
                    <a:solidFill>
                      <a:schemeClr val="tx2"/>
                    </a:solidFill>
                  </a:tcPr>
                </a:tc>
                <a:tc>
                  <a:txBody>
                    <a:bodyPr/>
                    <a:lstStyle/>
                    <a:p>
                      <a:r>
                        <a:rPr lang="en-US" sz="1800" b="1" kern="1200" baseline="0" dirty="0">
                          <a:solidFill>
                            <a:schemeClr val="dk1"/>
                          </a:solidFill>
                          <a:latin typeface="+mn-lt"/>
                          <a:ea typeface="+mn-ea"/>
                          <a:cs typeface="+mn-cs"/>
                        </a:rPr>
                        <a:t>WOH</a:t>
                      </a:r>
                      <a:endParaRPr lang="en-US" sz="1800" b="1" kern="1200" dirty="0">
                        <a:solidFill>
                          <a:schemeClr val="dk1"/>
                        </a:solidFill>
                        <a:latin typeface="+mn-lt"/>
                        <a:ea typeface="+mn-ea"/>
                        <a:cs typeface="+mn-cs"/>
                      </a:endParaRPr>
                    </a:p>
                  </a:txBody>
                  <a:tcP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WH</a:t>
                      </a:r>
                    </a:p>
                  </a:txBody>
                  <a:tcP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WOH</a:t>
                      </a:r>
                      <a:endParaRPr lang="en-US" sz="1800" b="1" kern="1200" dirty="0">
                        <a:solidFill>
                          <a:schemeClr val="dk1"/>
                        </a:solidFill>
                        <a:latin typeface="+mn-lt"/>
                        <a:ea typeface="+mn-ea"/>
                        <a:cs typeface="+mn-cs"/>
                      </a:endParaRPr>
                    </a:p>
                  </a:txBody>
                  <a:tcP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WH</a:t>
                      </a:r>
                    </a:p>
                  </a:txBody>
                  <a:tcP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WOH</a:t>
                      </a:r>
                      <a:endParaRPr lang="en-US" sz="1800" b="1" kern="1200" dirty="0">
                        <a:solidFill>
                          <a:schemeClr val="dk1"/>
                        </a:solidFill>
                        <a:latin typeface="+mn-lt"/>
                        <a:ea typeface="+mn-ea"/>
                        <a:cs typeface="+mn-cs"/>
                      </a:endParaRPr>
                    </a:p>
                  </a:txBody>
                  <a:tcPr>
                    <a:solidFill>
                      <a:schemeClr val="tx2"/>
                    </a:solidFill>
                  </a:tcPr>
                </a:tc>
                <a:tc>
                  <a:txBody>
                    <a:bodyPr/>
                    <a:lstStyle/>
                    <a:p>
                      <a:r>
                        <a:rPr lang="en-US" sz="1800" b="1" kern="1200" dirty="0">
                          <a:solidFill>
                            <a:schemeClr val="dk1"/>
                          </a:solidFill>
                          <a:latin typeface="+mn-lt"/>
                          <a:ea typeface="+mn-ea"/>
                          <a:cs typeface="+mn-cs"/>
                        </a:rPr>
                        <a:t>WH</a:t>
                      </a:r>
                    </a:p>
                  </a:txBody>
                  <a:tcPr>
                    <a:solidFill>
                      <a:schemeClr val="tx2"/>
                    </a:solidFill>
                  </a:tcPr>
                </a:tc>
                <a:tc>
                  <a:txBody>
                    <a:bodyPr/>
                    <a:lstStyle/>
                    <a:p>
                      <a:r>
                        <a:rPr lang="en-US" sz="1800" b="1" kern="1200" baseline="0" dirty="0">
                          <a:solidFill>
                            <a:schemeClr val="dk1"/>
                          </a:solidFill>
                          <a:latin typeface="+mn-lt"/>
                          <a:ea typeface="+mn-ea"/>
                          <a:cs typeface="+mn-cs"/>
                        </a:rPr>
                        <a:t>WOH</a:t>
                      </a:r>
                      <a:endParaRPr lang="en-US" sz="1800" b="1" kern="1200" dirty="0">
                        <a:solidFill>
                          <a:schemeClr val="dk1"/>
                        </a:solidFill>
                        <a:latin typeface="+mn-lt"/>
                        <a:ea typeface="+mn-ea"/>
                        <a:cs typeface="+mn-cs"/>
                      </a:endParaRPr>
                    </a:p>
                  </a:txBody>
                  <a:tcPr>
                    <a:solidFill>
                      <a:schemeClr val="tx2"/>
                    </a:solidFill>
                  </a:tcPr>
                </a:tc>
                <a:extLst>
                  <a:ext uri="{0D108BD9-81ED-4DB2-BD59-A6C34878D82A}">
                    <a16:rowId xmlns:a16="http://schemas.microsoft.com/office/drawing/2014/main" val="191489795"/>
                  </a:ext>
                </a:extLst>
              </a:tr>
              <a:tr h="370840">
                <a:tc>
                  <a:txBody>
                    <a:bodyPr/>
                    <a:lstStyle/>
                    <a:p>
                      <a:r>
                        <a:rPr lang="en-GB" b="1" dirty="0"/>
                        <a:t>Naive Bayes</a:t>
                      </a:r>
                      <a:endParaRPr lang="en-US" b="1" dirty="0"/>
                    </a:p>
                  </a:txBody>
                  <a:tcPr/>
                </a:tc>
                <a:tc>
                  <a:txBody>
                    <a:bodyPr/>
                    <a:lstStyle/>
                    <a:p>
                      <a:pPr marL="69850">
                        <a:lnSpc>
                          <a:spcPct val="100000"/>
                        </a:lnSpc>
                        <a:spcBef>
                          <a:spcPts val="5"/>
                        </a:spcBef>
                        <a:spcAft>
                          <a:spcPts val="0"/>
                        </a:spcAft>
                      </a:pPr>
                      <a:r>
                        <a:rPr lang="en-US" sz="1800" b="1" baseline="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tc>
                <a:tc>
                  <a:txBody>
                    <a:bodyPr/>
                    <a:lstStyle/>
                    <a:p>
                      <a:pPr marL="67310">
                        <a:lnSpc>
                          <a:spcPct val="100000"/>
                        </a:lnSpc>
                        <a:spcBef>
                          <a:spcPts val="5"/>
                        </a:spcBef>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0.58</a:t>
                      </a:r>
                    </a:p>
                  </a:txBody>
                  <a:tcPr marL="0" marR="0" marT="0" marB="0"/>
                </a:tc>
                <a:tc>
                  <a:txBody>
                    <a:bodyPr/>
                    <a:lstStyle/>
                    <a:p>
                      <a:pPr marL="70485">
                        <a:lnSpc>
                          <a:spcPct val="100000"/>
                        </a:lnSpc>
                        <a:spcBef>
                          <a:spcPts val="5"/>
                        </a:spcBef>
                        <a:spcAft>
                          <a:spcPts val="0"/>
                        </a:spcAft>
                      </a:pPr>
                      <a:r>
                        <a:rPr lang="en-US" sz="1800" b="1" baseline="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baseline="0" dirty="0">
                          <a:effectLst/>
                          <a:latin typeface="Times New Roman" panose="02020603050405020304" pitchFamily="18" charset="0"/>
                          <a:ea typeface="Times New Roman" panose="02020603050405020304" pitchFamily="18" charset="0"/>
                          <a:cs typeface="Times New Roman" panose="02020603050405020304" pitchFamily="18" charset="0"/>
                        </a:rPr>
                        <a:t>76.2</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baseline="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baseline="0" dirty="0">
                          <a:effectLst/>
                          <a:latin typeface="Times New Roman" panose="02020603050405020304" pitchFamily="18" charset="0"/>
                          <a:ea typeface="Times New Roman" panose="02020603050405020304" pitchFamily="18" charset="0"/>
                          <a:cs typeface="Times New Roman" panose="02020603050405020304" pitchFamily="18" charset="0"/>
                        </a:rPr>
                        <a:t>0.51</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70840">
                <a:tc>
                  <a:txBody>
                    <a:bodyPr/>
                    <a:lstStyle/>
                    <a:p>
                      <a:r>
                        <a:rPr lang="en-GB" b="1" dirty="0"/>
                        <a:t>SVM</a:t>
                      </a:r>
                      <a:endParaRPr lang="en-US" b="1" dirty="0"/>
                    </a:p>
                  </a:txBody>
                  <a:tcPr/>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0.61</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80.20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78.3</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0.59</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0.54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70840">
                <a:tc>
                  <a:txBody>
                    <a:bodyPr/>
                    <a:lstStyle/>
                    <a:p>
                      <a:r>
                        <a:rPr lang="en-GB" b="1" dirty="0"/>
                        <a:t>Random Forest</a:t>
                      </a:r>
                      <a:endParaRPr lang="en-US" b="1" dirty="0"/>
                    </a:p>
                  </a:txBody>
                  <a:tcPr/>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0.89</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91.66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77.0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0.86</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0.54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0">
                <a:tc>
                  <a:txBody>
                    <a:bodyPr/>
                    <a:lstStyle/>
                    <a:p>
                      <a:r>
                        <a:rPr lang="en-GB" b="1" dirty="0"/>
                        <a:t>Decision Tree</a:t>
                      </a:r>
                      <a:endParaRPr lang="en-US" b="1" dirty="0"/>
                    </a:p>
                  </a:txBody>
                  <a:tcPr/>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0.85 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0.62</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90.62</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73.0</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0.88</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0.64</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729AD83E-CAC9-46A3-8294-55FB5B0D718D}"/>
              </a:ext>
            </a:extLst>
          </p:cNvPr>
          <p:cNvSpPr txBox="1"/>
          <p:nvPr/>
        </p:nvSpPr>
        <p:spPr>
          <a:xfrm>
            <a:off x="1107433" y="2114982"/>
            <a:ext cx="878518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Comparative performance of classification Techniques on various measures.</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2" descr="White / Colours / Polytec">
            <a:extLst>
              <a:ext uri="{FF2B5EF4-FFF2-40B4-BE49-F238E27FC236}">
                <a16:creationId xmlns:a16="http://schemas.microsoft.com/office/drawing/2014/main" id="{5783CDD9-F69A-41A7-A353-86394B192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D6D4EC9-AAB4-4DC6-ADF6-752437A09BD5}"/>
              </a:ext>
            </a:extLst>
          </p:cNvPr>
          <p:cNvSpPr/>
          <p:nvPr/>
        </p:nvSpPr>
        <p:spPr>
          <a:xfrm>
            <a:off x="2624654" y="5510248"/>
            <a:ext cx="5750741" cy="400110"/>
          </a:xfrm>
          <a:prstGeom prst="rect">
            <a:avLst/>
          </a:prstGeom>
        </p:spPr>
        <p:txBody>
          <a:bodyPr wrap="none">
            <a:spAutoFit/>
          </a:bodyPr>
          <a:lstStyle/>
          <a:p>
            <a:r>
              <a:rPr lang="en-US" sz="2000" b="1" dirty="0">
                <a:solidFill>
                  <a:schemeClr val="accent2">
                    <a:lumMod val="75000"/>
                  </a:schemeClr>
                </a:solidFill>
                <a:cs typeface="Times New Roman" pitchFamily="18" charset="0"/>
              </a:rPr>
              <a:t> </a:t>
            </a:r>
            <a:r>
              <a:rPr lang="en-US" b="1" dirty="0">
                <a:cs typeface="Times New Roman" pitchFamily="18" charset="0"/>
              </a:rPr>
              <a:t>WH-With Hyper tuning       WOH-With out Hyper tuning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686" y="978938"/>
            <a:ext cx="10058400" cy="340064"/>
          </a:xfrm>
        </p:spPr>
        <p:txBody>
          <a:bodyPr>
            <a:normAutofit/>
          </a:bodyPr>
          <a:lstStyle/>
          <a:p>
            <a:r>
              <a:rPr lang="en-IN" sz="2000" b="1" dirty="0">
                <a:solidFill>
                  <a:schemeClr val="tx1"/>
                </a:solidFill>
                <a:latin typeface="Times New Roman" pitchFamily="18" charset="0"/>
                <a:cs typeface="Times New Roman" pitchFamily="18" charset="0"/>
              </a:rPr>
              <a:t>Graphs for various performance measures:</a:t>
            </a:r>
            <a:endParaRPr lang="en-US" sz="2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48124" y="1678396"/>
            <a:ext cx="10058400" cy="4050792"/>
          </a:xfrm>
        </p:spPr>
        <p:txBody>
          <a:bodyPr/>
          <a:lstStyle/>
          <a:p>
            <a:pPr marL="457200" indent="-457200">
              <a:buNone/>
            </a:pPr>
            <a:r>
              <a:rPr lang="en-GB" sz="1800" dirty="0">
                <a:latin typeface="Times New Roman" pitchFamily="18" charset="0"/>
                <a:cs typeface="Times New Roman" pitchFamily="18" charset="0"/>
              </a:rPr>
              <a:t>a) Precision                                                                b) Accuracy</a:t>
            </a:r>
          </a:p>
          <a:p>
            <a:pPr marL="457200" indent="-457200">
              <a:buNone/>
            </a:pPr>
            <a:endParaRPr lang="en-GB" dirty="0"/>
          </a:p>
          <a:p>
            <a:pPr marL="457200" indent="-457200">
              <a:buNone/>
            </a:pPr>
            <a:endParaRPr lang="en-US" dirty="0"/>
          </a:p>
        </p:txBody>
      </p:sp>
      <p:pic>
        <p:nvPicPr>
          <p:cNvPr id="7" name="Picture 2" descr="White / Colours / Polytec">
            <a:extLst>
              <a:ext uri="{FF2B5EF4-FFF2-40B4-BE49-F238E27FC236}">
                <a16:creationId xmlns:a16="http://schemas.microsoft.com/office/drawing/2014/main" id="{767E5149-D17C-4C3F-957B-C8F6123D3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4E0E2C-B402-4EDD-93A3-E24DDA6FDE87}"/>
              </a:ext>
            </a:extLst>
          </p:cNvPr>
          <p:cNvPicPr>
            <a:picLocks noChangeAspect="1"/>
          </p:cNvPicPr>
          <p:nvPr/>
        </p:nvPicPr>
        <p:blipFill>
          <a:blip r:embed="rId3"/>
          <a:stretch>
            <a:fillRect/>
          </a:stretch>
        </p:blipFill>
        <p:spPr>
          <a:xfrm>
            <a:off x="457570" y="2064494"/>
            <a:ext cx="4767485" cy="2993395"/>
          </a:xfrm>
          <a:prstGeom prst="rect">
            <a:avLst/>
          </a:prstGeom>
        </p:spPr>
      </p:pic>
      <p:pic>
        <p:nvPicPr>
          <p:cNvPr id="5" name="Picture 4">
            <a:extLst>
              <a:ext uri="{FF2B5EF4-FFF2-40B4-BE49-F238E27FC236}">
                <a16:creationId xmlns:a16="http://schemas.microsoft.com/office/drawing/2014/main" id="{C795940C-45D2-4DD4-9295-D5C73F129E0E}"/>
              </a:ext>
            </a:extLst>
          </p:cNvPr>
          <p:cNvPicPr>
            <a:picLocks noChangeAspect="1"/>
          </p:cNvPicPr>
          <p:nvPr/>
        </p:nvPicPr>
        <p:blipFill>
          <a:blip r:embed="rId4"/>
          <a:stretch>
            <a:fillRect/>
          </a:stretch>
        </p:blipFill>
        <p:spPr>
          <a:xfrm>
            <a:off x="5509481" y="2088879"/>
            <a:ext cx="4712616" cy="294462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659" y="1655179"/>
            <a:ext cx="3957395" cy="2703514"/>
          </a:xfrm>
        </p:spPr>
        <p:txBody>
          <a:bodyPr/>
          <a:lstStyle/>
          <a:p>
            <a:pPr>
              <a:buNone/>
            </a:pPr>
            <a:r>
              <a:rPr lang="en-US" sz="1800" dirty="0">
                <a:latin typeface="Times New Roman" pitchFamily="18" charset="0"/>
                <a:cs typeface="Times New Roman" pitchFamily="18" charset="0"/>
              </a:rPr>
              <a:t>c) Recall</a:t>
            </a:r>
          </a:p>
          <a:p>
            <a:pPr>
              <a:buNone/>
            </a:pPr>
            <a:endParaRPr lang="en-US"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id="{E9B9F8C3-73F1-4775-A8CA-41F95FE826F3}"/>
              </a:ext>
            </a:extLst>
          </p:cNvPr>
          <p:cNvSpPr txBox="1">
            <a:spLocks/>
          </p:cNvSpPr>
          <p:nvPr/>
        </p:nvSpPr>
        <p:spPr>
          <a:xfrm>
            <a:off x="5915843" y="1655179"/>
            <a:ext cx="3957395" cy="270351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pitchFamily="2" charset="2"/>
              <a:buNone/>
            </a:pPr>
            <a:r>
              <a:rPr lang="en-US" sz="1800" dirty="0">
                <a:latin typeface="Times New Roman" pitchFamily="18" charset="0"/>
                <a:cs typeface="Times New Roman" pitchFamily="18" charset="0"/>
              </a:rPr>
              <a:t>d) f1_score</a:t>
            </a:r>
          </a:p>
          <a:p>
            <a:pPr>
              <a:buFont typeface="Wingdings" pitchFamily="2" charset="2"/>
              <a:buNone/>
            </a:pPr>
            <a:endParaRPr lang="en-US" dirty="0">
              <a:latin typeface="Times New Roman" pitchFamily="18" charset="0"/>
              <a:cs typeface="Times New Roman" pitchFamily="18" charset="0"/>
            </a:endParaRPr>
          </a:p>
        </p:txBody>
      </p:sp>
      <p:pic>
        <p:nvPicPr>
          <p:cNvPr id="6" name="Picture 2" descr="White / Colours / Polytec">
            <a:extLst>
              <a:ext uri="{FF2B5EF4-FFF2-40B4-BE49-F238E27FC236}">
                <a16:creationId xmlns:a16="http://schemas.microsoft.com/office/drawing/2014/main" id="{8CF96262-49AF-4B9A-B684-C00DE55D9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hite / Colours / Polytec">
            <a:extLst>
              <a:ext uri="{FF2B5EF4-FFF2-40B4-BE49-F238E27FC236}">
                <a16:creationId xmlns:a16="http://schemas.microsoft.com/office/drawing/2014/main" id="{CF65B33D-08F7-418D-851F-1E5DF1AF2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8331" y="5445188"/>
            <a:ext cx="1063228" cy="15215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9018DAB-E20F-4DDC-9929-39F50E722F4B}"/>
              </a:ext>
            </a:extLst>
          </p:cNvPr>
          <p:cNvPicPr>
            <a:picLocks noChangeAspect="1"/>
          </p:cNvPicPr>
          <p:nvPr/>
        </p:nvPicPr>
        <p:blipFill>
          <a:blip r:embed="rId3"/>
          <a:stretch>
            <a:fillRect/>
          </a:stretch>
        </p:blipFill>
        <p:spPr>
          <a:xfrm>
            <a:off x="544636" y="1901819"/>
            <a:ext cx="4804064" cy="3054361"/>
          </a:xfrm>
          <a:prstGeom prst="rect">
            <a:avLst/>
          </a:prstGeom>
        </p:spPr>
      </p:pic>
      <p:pic>
        <p:nvPicPr>
          <p:cNvPr id="4" name="Picture 3">
            <a:extLst>
              <a:ext uri="{FF2B5EF4-FFF2-40B4-BE49-F238E27FC236}">
                <a16:creationId xmlns:a16="http://schemas.microsoft.com/office/drawing/2014/main" id="{7674500C-FB06-4B51-8A8D-E9863BB0309B}"/>
              </a:ext>
            </a:extLst>
          </p:cNvPr>
          <p:cNvPicPr>
            <a:picLocks noChangeAspect="1"/>
          </p:cNvPicPr>
          <p:nvPr/>
        </p:nvPicPr>
        <p:blipFill>
          <a:blip r:embed="rId4"/>
          <a:stretch>
            <a:fillRect/>
          </a:stretch>
        </p:blipFill>
        <p:spPr>
          <a:xfrm>
            <a:off x="5729918" y="1951010"/>
            <a:ext cx="4737003" cy="30543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600-070B-43C4-8C6B-B8D4946D73DE}"/>
              </a:ext>
            </a:extLst>
          </p:cNvPr>
          <p:cNvSpPr>
            <a:spLocks noGrp="1"/>
          </p:cNvSpPr>
          <p:nvPr>
            <p:ph type="title"/>
          </p:nvPr>
        </p:nvSpPr>
        <p:spPr>
          <a:xfrm>
            <a:off x="0" y="778143"/>
            <a:ext cx="10058400" cy="1609344"/>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EA0B0A-EC91-43B9-B416-D1C777449BBA}"/>
              </a:ext>
            </a:extLst>
          </p:cNvPr>
          <p:cNvSpPr>
            <a:spLocks noGrp="1"/>
          </p:cNvSpPr>
          <p:nvPr>
            <p:ph idx="1"/>
          </p:nvPr>
        </p:nvSpPr>
        <p:spPr>
          <a:xfrm>
            <a:off x="1066800" y="2391213"/>
            <a:ext cx="8841129" cy="3688644"/>
          </a:xfrm>
        </p:spPr>
        <p:txBody>
          <a:bodyPr>
            <a:normAutofit/>
          </a:bodyPr>
          <a:lstStyle/>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One of the most crucial real-life medical problems is the identification of diabetes at its early stage. In this experiment, systematic efforts are made in developing a system which in turn results in the prognostication of dreadful disease like diabetes. During this experiment, four machine learning classification techniques are studied and evaluated on various performance measures. Pima Indians Diabetes Database(PIDD) is used in order to perform experiments. Results of the proposed study determine the adequacy of the designed system with highest accuracy of 91.66 % using the Random forest classification technique. In future, the developed system with the used machine learning classification techniques can be used to predict other diseases. In future, extension and improvement can be made in the automation of diabetes analysis with the help of various other supervised machine learning algorithms. </a:t>
            </a:r>
          </a:p>
          <a:p>
            <a:pPr algn="just">
              <a:lnSpc>
                <a:spcPct val="100000"/>
              </a:lnSpc>
            </a:pPr>
            <a:endParaRPr lang="en-IN" dirty="0">
              <a:latin typeface="Times New Roman" panose="02020603050405020304" pitchFamily="18" charset="0"/>
              <a:cs typeface="Times New Roman" panose="02020603050405020304" pitchFamily="18" charset="0"/>
            </a:endParaRPr>
          </a:p>
        </p:txBody>
      </p:sp>
      <p:pic>
        <p:nvPicPr>
          <p:cNvPr id="4" name="Picture 2" descr="White / Colours / Polytec">
            <a:extLst>
              <a:ext uri="{FF2B5EF4-FFF2-40B4-BE49-F238E27FC236}">
                <a16:creationId xmlns:a16="http://schemas.microsoft.com/office/drawing/2014/main" id="{D1645D4E-DD28-47D4-9A7B-F4800565A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ccept">
            <a:extLst>
              <a:ext uri="{FF2B5EF4-FFF2-40B4-BE49-F238E27FC236}">
                <a16:creationId xmlns:a16="http://schemas.microsoft.com/office/drawing/2014/main" id="{359AB2A2-D0AD-4BF0-8D1F-82CB3C0AB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2817" y="-48670"/>
            <a:ext cx="6584950" cy="6584950"/>
          </a:xfrm>
          <a:prstGeom prst="rect">
            <a:avLst/>
          </a:prstGeom>
        </p:spPr>
      </p:pic>
      <p:sp>
        <p:nvSpPr>
          <p:cNvPr id="2" name="Title 1">
            <a:extLst>
              <a:ext uri="{FF2B5EF4-FFF2-40B4-BE49-F238E27FC236}">
                <a16:creationId xmlns:a16="http://schemas.microsoft.com/office/drawing/2014/main" id="{BD9B5FF9-BF44-4DE9-BD1D-51B37E110AB7}"/>
              </a:ext>
            </a:extLst>
          </p:cNvPr>
          <p:cNvSpPr>
            <a:spLocks noGrp="1"/>
          </p:cNvSpPr>
          <p:nvPr>
            <p:ph type="ctrTitle"/>
          </p:nvPr>
        </p:nvSpPr>
        <p:spPr>
          <a:xfrm>
            <a:off x="5573044" y="3674372"/>
            <a:ext cx="5085650" cy="1870007"/>
          </a:xfrm>
        </p:spPr>
        <p:txBody>
          <a:bodyPr vert="horz" lIns="91440" tIns="45720" rIns="91440" bIns="45720" rtlCol="0" anchor="b">
            <a:normAutofit/>
          </a:bodyPr>
          <a:lstStyle/>
          <a:p>
            <a:r>
              <a:rPr lang="en-US" sz="6600" dirty="0">
                <a:latin typeface="Bauhaus 93" panose="04030905020B02020C02" pitchFamily="82" charset="0"/>
              </a:rPr>
              <a:t>THANK YOU</a:t>
            </a:r>
          </a:p>
        </p:txBody>
      </p:sp>
      <p:pic>
        <p:nvPicPr>
          <p:cNvPr id="4" name="Picture 2" descr="White / Colours / Polytec">
            <a:extLst>
              <a:ext uri="{FF2B5EF4-FFF2-40B4-BE49-F238E27FC236}">
                <a16:creationId xmlns:a16="http://schemas.microsoft.com/office/drawing/2014/main" id="{9119B556-1611-4FC7-91CC-DB09EBACB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07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30B8-24D5-43E9-AC23-9331D493E4F2}"/>
              </a:ext>
            </a:extLst>
          </p:cNvPr>
          <p:cNvSpPr>
            <a:spLocks noGrp="1"/>
          </p:cNvSpPr>
          <p:nvPr>
            <p:ph type="title"/>
          </p:nvPr>
        </p:nvSpPr>
        <p:spPr>
          <a:xfrm>
            <a:off x="368710" y="-182301"/>
            <a:ext cx="10058400" cy="1609344"/>
          </a:xfrm>
        </p:spPr>
        <p:txBody>
          <a:bodyPr>
            <a:normAutofit fontScale="90000"/>
          </a:bodyPr>
          <a:lstStyle/>
          <a:p>
            <a:pPr algn="ctr"/>
            <a:br>
              <a:rPr lang="en" sz="2800" b="1" dirty="0">
                <a:latin typeface="Times New Roman" panose="02020603050405020304" pitchFamily="18" charset="0"/>
                <a:cs typeface="Times New Roman" panose="02020603050405020304" pitchFamily="18" charset="0"/>
              </a:rPr>
            </a:br>
            <a:r>
              <a:rPr lang="en" sz="2800" b="1" dirty="0">
                <a:latin typeface="Times New Roman" panose="02020603050405020304" pitchFamily="18" charset="0"/>
                <a:cs typeface="Times New Roman" panose="02020603050405020304" pitchFamily="18" charset="0"/>
              </a:rPr>
              <a:t> </a:t>
            </a:r>
            <a:br>
              <a:rPr lang="en" sz="2800" b="1" dirty="0">
                <a:latin typeface="Times New Roman" panose="02020603050405020304" pitchFamily="18" charset="0"/>
                <a:cs typeface="Times New Roman" panose="02020603050405020304" pitchFamily="18" charset="0"/>
              </a:rPr>
            </a:br>
            <a:br>
              <a:rPr lang="en" sz="2800" b="1" dirty="0">
                <a:latin typeface="Times New Roman" panose="02020603050405020304" pitchFamily="18" charset="0"/>
                <a:cs typeface="Times New Roman" panose="02020603050405020304" pitchFamily="18" charset="0"/>
              </a:rPr>
            </a:br>
            <a:br>
              <a:rPr lang="en" sz="2800" b="1" dirty="0">
                <a:latin typeface="Times New Roman" panose="02020603050405020304" pitchFamily="18" charset="0"/>
                <a:cs typeface="Times New Roman" panose="02020603050405020304" pitchFamily="18" charset="0"/>
              </a:rPr>
            </a:br>
            <a:r>
              <a:rPr lang="en" sz="2800" b="1" dirty="0">
                <a:solidFill>
                  <a:schemeClr val="tx1"/>
                </a:solidFill>
                <a:latin typeface="Times New Roman" panose="02020603050405020304" pitchFamily="18" charset="0"/>
                <a:cs typeface="Times New Roman" panose="02020603050405020304" pitchFamily="18" charset="0"/>
              </a:rPr>
              <a:t>INTRODUCTION</a:t>
            </a:r>
            <a:br>
              <a:rPr lang="e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B1D74-4333-4871-BEBE-D03A43AAF9D9}"/>
              </a:ext>
            </a:extLst>
          </p:cNvPr>
          <p:cNvSpPr>
            <a:spLocks noGrp="1"/>
          </p:cNvSpPr>
          <p:nvPr>
            <p:ph idx="1"/>
          </p:nvPr>
        </p:nvSpPr>
        <p:spPr>
          <a:xfrm>
            <a:off x="822052" y="1838869"/>
            <a:ext cx="9605058" cy="1609344"/>
          </a:xfrm>
        </p:spPr>
        <p:txBody>
          <a:bodyPr anchor="ctr">
            <a:normAutofit/>
          </a:bodyPr>
          <a:lstStyle/>
          <a:p>
            <a:pPr marL="457200" lvl="0" indent="-342900" algn="just">
              <a:lnSpc>
                <a:spcPct val="100000"/>
              </a:lnSpc>
              <a:spcBef>
                <a:spcPts val="0"/>
              </a:spcBef>
              <a:buSzPts val="18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Diabetes is a chronic disease caused by the increase in blood sugar, mainly due to less production or no production of insulin in body(type1 diabetes) , or due to the fact that cells do not respond to the produced insulin(type2 diabetes) and is often called as a contemporary-society disease because widespread lack of regular exercise and rising obesity rates are some of the main contributing factors for it . There are three types of diabetes: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7B0909-3F90-43FA-8CDF-3623CA61433B}"/>
              </a:ext>
            </a:extLst>
          </p:cNvPr>
          <p:cNvSpPr txBox="1"/>
          <p:nvPr/>
        </p:nvSpPr>
        <p:spPr>
          <a:xfrm>
            <a:off x="-337678" y="4903332"/>
            <a:ext cx="4143735" cy="769441"/>
          </a:xfrm>
          <a:prstGeom prst="rect">
            <a:avLst/>
          </a:prstGeom>
          <a:noFill/>
        </p:spPr>
        <p:txBody>
          <a:bodyPr wrap="square" rtlCol="0">
            <a:spAutoFit/>
          </a:bodyPr>
          <a:lstStyle/>
          <a:p>
            <a:pPr marL="457200" indent="-457200" algn="ctr">
              <a:buAutoNum type="alphaUcPeriod"/>
            </a:pPr>
            <a:r>
              <a:rPr lang="en-US" sz="2400" b="1" dirty="0">
                <a:latin typeface="+mj-lt"/>
                <a:cs typeface="Times New Roman" panose="02020603050405020304" pitchFamily="18" charset="0"/>
              </a:rPr>
              <a:t>Type-1 Diabetes</a:t>
            </a:r>
          </a:p>
          <a:p>
            <a:pPr algn="ctr"/>
            <a:endParaRPr lang="en-IN" sz="2000" b="1" dirty="0">
              <a:latin typeface="+mj-lt"/>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98E847B-5B72-45ED-BB01-A814BAD6FD1B}"/>
              </a:ext>
            </a:extLst>
          </p:cNvPr>
          <p:cNvGraphicFramePr>
            <a:graphicFrameLocks/>
          </p:cNvGraphicFramePr>
          <p:nvPr>
            <p:extLst>
              <p:ext uri="{D42A27DB-BD31-4B8C-83A1-F6EECF244321}">
                <p14:modId xmlns:p14="http://schemas.microsoft.com/office/powerpoint/2010/main" val="3326328457"/>
              </p:ext>
            </p:extLst>
          </p:nvPr>
        </p:nvGraphicFramePr>
        <p:xfrm>
          <a:off x="3773347" y="2743200"/>
          <a:ext cx="7107105" cy="3878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6" name="Picture 4" descr="Medical pink pill icon Royalty Free Vector Image">
            <a:extLst>
              <a:ext uri="{FF2B5EF4-FFF2-40B4-BE49-F238E27FC236}">
                <a16:creationId xmlns:a16="http://schemas.microsoft.com/office/drawing/2014/main" id="{E9D9762C-8CCF-4400-BDB3-A187F69448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7510"/>
          <a:stretch/>
        </p:blipFill>
        <p:spPr bwMode="auto">
          <a:xfrm>
            <a:off x="1332684" y="3878591"/>
            <a:ext cx="837406" cy="803914"/>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8" name="Picture 2" descr="White / Colours / Polytec">
            <a:extLst>
              <a:ext uri="{FF2B5EF4-FFF2-40B4-BE49-F238E27FC236}">
                <a16:creationId xmlns:a16="http://schemas.microsoft.com/office/drawing/2014/main" id="{3BB48516-E1FA-482C-B1C0-908E5F64EC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27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E4D-1881-4A11-8DF8-EA544E6646BC}"/>
              </a:ext>
            </a:extLst>
          </p:cNvPr>
          <p:cNvSpPr>
            <a:spLocks noGrp="1"/>
          </p:cNvSpPr>
          <p:nvPr>
            <p:ph type="title"/>
          </p:nvPr>
        </p:nvSpPr>
        <p:spPr>
          <a:xfrm>
            <a:off x="1066800" y="195265"/>
            <a:ext cx="10058400" cy="1609344"/>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MOTIVATION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BEAD0-0EC3-49FC-8B56-9F7B354C4BFE}"/>
              </a:ext>
            </a:extLst>
          </p:cNvPr>
          <p:cNvSpPr>
            <a:spLocks noGrp="1"/>
          </p:cNvSpPr>
          <p:nvPr>
            <p:ph idx="1"/>
          </p:nvPr>
        </p:nvSpPr>
        <p:spPr>
          <a:xfrm>
            <a:off x="1066800" y="1612119"/>
            <a:ext cx="10058400" cy="4696081"/>
          </a:xfrm>
        </p:spPr>
        <p:txBody>
          <a:bodyPr>
            <a:normAutofit fontScale="25000" lnSpcReduction="20000"/>
          </a:bodyPr>
          <a:lstStyle/>
          <a:p>
            <a:pPr>
              <a:lnSpc>
                <a:spcPct val="120000"/>
              </a:lnSpc>
            </a:pPr>
            <a:r>
              <a:rPr lang="en-US" sz="7200" dirty="0">
                <a:solidFill>
                  <a:schemeClr val="tx1"/>
                </a:solidFill>
                <a:latin typeface="Times New Roman" panose="02020603050405020304" pitchFamily="18" charset="0"/>
                <a:cs typeface="Times New Roman" panose="02020603050405020304" pitchFamily="18" charset="0"/>
              </a:rPr>
              <a:t>“Prevention is always better than cure” but not always people who are affected are aware of it.</a:t>
            </a:r>
          </a:p>
          <a:p>
            <a:pPr>
              <a:lnSpc>
                <a:spcPct val="120000"/>
              </a:lnSpc>
            </a:pPr>
            <a:r>
              <a:rPr lang="en-US" sz="7200" dirty="0">
                <a:solidFill>
                  <a:schemeClr val="tx1"/>
                </a:solidFill>
                <a:latin typeface="Times New Roman" panose="02020603050405020304" pitchFamily="18" charset="0"/>
                <a:cs typeface="Times New Roman" panose="02020603050405020304" pitchFamily="18" charset="0"/>
              </a:rPr>
              <a:t> One third of the diabetic patients are not even aware of the disease until they reach the middle stages.</a:t>
            </a:r>
          </a:p>
          <a:p>
            <a:pPr>
              <a:lnSpc>
                <a:spcPct val="120000"/>
              </a:lnSpc>
            </a:pPr>
            <a:r>
              <a:rPr lang="en-US" sz="7200" dirty="0">
                <a:solidFill>
                  <a:schemeClr val="tx1"/>
                </a:solidFill>
                <a:latin typeface="Times New Roman" panose="02020603050405020304" pitchFamily="18" charset="0"/>
                <a:cs typeface="Times New Roman" panose="02020603050405020304" pitchFamily="18" charset="0"/>
              </a:rPr>
              <a:t> Proper medical checkups and awareness might help them in recognizing their symptoms beforehand. Thus, reducing the severity of the situation.</a:t>
            </a:r>
          </a:p>
          <a:p>
            <a:pPr>
              <a:lnSpc>
                <a:spcPct val="120000"/>
              </a:lnSpc>
            </a:pPr>
            <a:r>
              <a:rPr lang="en-US" sz="7200" dirty="0">
                <a:solidFill>
                  <a:schemeClr val="tx1"/>
                </a:solidFill>
                <a:latin typeface="Times New Roman" panose="02020603050405020304" pitchFamily="18" charset="0"/>
                <a:cs typeface="Times New Roman" panose="02020603050405020304" pitchFamily="18" charset="0"/>
              </a:rPr>
              <a:t> Some of the common symptoms of diabetes are as follows:</a:t>
            </a:r>
            <a:endParaRPr lang="en-IN" sz="72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Excessive thirst and hunger</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Frequent urination</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Weight loss or gain</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Fatigue</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Irritability</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Blurred vision</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Slow healing wounds</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Nausea</a:t>
            </a:r>
            <a:endParaRPr lang="en-IN" sz="7000" dirty="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ü"/>
            </a:pPr>
            <a:r>
              <a:rPr lang="en-US" sz="7000" dirty="0">
                <a:solidFill>
                  <a:schemeClr val="tx1"/>
                </a:solidFill>
                <a:latin typeface="Times New Roman" panose="02020603050405020304" pitchFamily="18" charset="0"/>
                <a:cs typeface="Times New Roman" panose="02020603050405020304" pitchFamily="18" charset="0"/>
              </a:rPr>
              <a:t>Skin infections</a:t>
            </a:r>
            <a:endParaRPr lang="en-IN" sz="7000" dirty="0">
              <a:solidFill>
                <a:schemeClr val="tx1"/>
              </a:solidFill>
              <a:latin typeface="Times New Roman" panose="02020603050405020304" pitchFamily="18" charset="0"/>
              <a:cs typeface="Times New Roman" panose="02020603050405020304" pitchFamily="18" charset="0"/>
            </a:endParaRPr>
          </a:p>
          <a:p>
            <a:pPr>
              <a:lnSpc>
                <a:spcPct val="120000"/>
              </a:lnSpc>
            </a:pPr>
            <a:endParaRPr lang="en-IN" dirty="0"/>
          </a:p>
        </p:txBody>
      </p:sp>
      <p:pic>
        <p:nvPicPr>
          <p:cNvPr id="4" name="Picture 2" descr="White / Colours / Polytec">
            <a:extLst>
              <a:ext uri="{FF2B5EF4-FFF2-40B4-BE49-F238E27FC236}">
                <a16:creationId xmlns:a16="http://schemas.microsoft.com/office/drawing/2014/main" id="{BEEA24C1-5771-43B8-B4A1-8D549C414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9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C5E57-4A5B-4218-93D4-0EE800498322}"/>
              </a:ext>
            </a:extLst>
          </p:cNvPr>
          <p:cNvSpPr>
            <a:spLocks noGrp="1"/>
          </p:cNvSpPr>
          <p:nvPr>
            <p:ph idx="1"/>
          </p:nvPr>
        </p:nvSpPr>
        <p:spPr>
          <a:xfrm>
            <a:off x="1066800" y="1551007"/>
            <a:ext cx="9434052" cy="4864261"/>
          </a:xfrm>
        </p:spPr>
        <p:txBody>
          <a:bodyPr/>
          <a:lstStyle/>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Issues related to diabetes:</a:t>
            </a:r>
            <a:endParaRPr lang="en-IN" sz="1800" dirty="0">
              <a:solidFill>
                <a:schemeClr val="tx1"/>
              </a:solidFill>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People with type-2 diabetes are mostly addicted to insulin to maintain sugar levels but excess of insulin decreases the metabolism of body.</a:t>
            </a:r>
            <a:endParaRPr lang="en-IN" dirty="0">
              <a:solidFill>
                <a:schemeClr val="tx1"/>
              </a:solidFill>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Sudden decrease in blood levels and glucose levels can cause death.</a:t>
            </a:r>
            <a:endParaRPr lang="en-IN" dirty="0">
              <a:solidFill>
                <a:schemeClr val="tx1"/>
              </a:solidFill>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Using medicines does not cure diabetes as such proper diet should be maintained.</a:t>
            </a:r>
            <a:endParaRPr lang="en-IN" dirty="0">
              <a:solidFill>
                <a:schemeClr val="tx1"/>
              </a:solidFill>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If a person affected with diabetes also has any other disease it is not cured due to power of this dreadful disease.</a:t>
            </a:r>
            <a:endParaRPr lang="en-IN"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Many techniques have been discovered to find the causes of diabetes and cure it. To increase the awareness of the disease priorly a diabetic predicting technique should be implemented which solves the above problems to some extent. To implement the technique, we use machine learning algorithms that can predict the approximate number of diabetic patients. Along with machine learning algorithms, data mining is also used to maintain the large amount of data.</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dirty="0"/>
          </a:p>
        </p:txBody>
      </p:sp>
      <p:pic>
        <p:nvPicPr>
          <p:cNvPr id="4" name="Picture 2" descr="White / Colours / Polytec">
            <a:extLst>
              <a:ext uri="{FF2B5EF4-FFF2-40B4-BE49-F238E27FC236}">
                <a16:creationId xmlns:a16="http://schemas.microsoft.com/office/drawing/2014/main" id="{9268646F-BA88-4F66-9F14-DCE8DA089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485-DDC9-44CC-88EE-4D21544DDA72}"/>
              </a:ext>
            </a:extLst>
          </p:cNvPr>
          <p:cNvSpPr>
            <a:spLocks noGrp="1"/>
          </p:cNvSpPr>
          <p:nvPr>
            <p:ph type="title"/>
          </p:nvPr>
        </p:nvSpPr>
        <p:spPr>
          <a:xfrm>
            <a:off x="1066800" y="222358"/>
            <a:ext cx="10058400" cy="1609344"/>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DATASET AND ITS FEATURES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87E6A1-3B7F-4379-8DFE-B00F477EE87E}"/>
              </a:ext>
            </a:extLst>
          </p:cNvPr>
          <p:cNvSpPr>
            <a:spLocks noGrp="1"/>
          </p:cNvSpPr>
          <p:nvPr>
            <p:ph idx="1"/>
          </p:nvPr>
        </p:nvSpPr>
        <p:spPr>
          <a:xfrm>
            <a:off x="1148870" y="2510029"/>
            <a:ext cx="10058400" cy="4050792"/>
          </a:xfrm>
        </p:spPr>
        <p:txBody>
          <a:bodyPr/>
          <a:lstStyle/>
          <a:p>
            <a:pPr marL="0" indent="0">
              <a:lnSpc>
                <a:spcPct val="100000"/>
              </a:lnSpc>
              <a:buNone/>
            </a:pPr>
            <a:br>
              <a:rPr lang="en-US" dirty="0"/>
            </a:br>
            <a:endParaRPr lang="en-IN" dirty="0"/>
          </a:p>
        </p:txBody>
      </p:sp>
      <p:graphicFrame>
        <p:nvGraphicFramePr>
          <p:cNvPr id="4" name="Table 3">
            <a:extLst>
              <a:ext uri="{FF2B5EF4-FFF2-40B4-BE49-F238E27FC236}">
                <a16:creationId xmlns:a16="http://schemas.microsoft.com/office/drawing/2014/main" id="{8F64E19F-6CE3-42D7-963B-54C74F8C8A4A}"/>
              </a:ext>
            </a:extLst>
          </p:cNvPr>
          <p:cNvGraphicFramePr>
            <a:graphicFrameLocks noGrp="1"/>
          </p:cNvGraphicFramePr>
          <p:nvPr>
            <p:extLst>
              <p:ext uri="{D42A27DB-BD31-4B8C-83A1-F6EECF244321}">
                <p14:modId xmlns:p14="http://schemas.microsoft.com/office/powerpoint/2010/main" val="296484971"/>
              </p:ext>
            </p:extLst>
          </p:nvPr>
        </p:nvGraphicFramePr>
        <p:xfrm>
          <a:off x="1695446" y="5276548"/>
          <a:ext cx="7436979" cy="888968"/>
        </p:xfrm>
        <a:graphic>
          <a:graphicData uri="http://schemas.openxmlformats.org/drawingml/2006/table">
            <a:tbl>
              <a:tblPr firstRow="1" firstCol="1" bandRow="1">
                <a:tableStyleId>{073A0DAA-6AF3-43AB-8588-CEC1D06C72B9}</a:tableStyleId>
              </a:tblPr>
              <a:tblGrid>
                <a:gridCol w="2572802">
                  <a:extLst>
                    <a:ext uri="{9D8B030D-6E8A-4147-A177-3AD203B41FA5}">
                      <a16:colId xmlns:a16="http://schemas.microsoft.com/office/drawing/2014/main" val="1248156092"/>
                    </a:ext>
                  </a:extLst>
                </a:gridCol>
                <a:gridCol w="2384628">
                  <a:extLst>
                    <a:ext uri="{9D8B030D-6E8A-4147-A177-3AD203B41FA5}">
                      <a16:colId xmlns:a16="http://schemas.microsoft.com/office/drawing/2014/main" val="2990519697"/>
                    </a:ext>
                  </a:extLst>
                </a:gridCol>
                <a:gridCol w="2479549">
                  <a:extLst>
                    <a:ext uri="{9D8B030D-6E8A-4147-A177-3AD203B41FA5}">
                      <a16:colId xmlns:a16="http://schemas.microsoft.com/office/drawing/2014/main" val="3939009133"/>
                    </a:ext>
                  </a:extLst>
                </a:gridCol>
              </a:tblGrid>
              <a:tr h="573871">
                <a:tc>
                  <a:txBody>
                    <a:bodyPr/>
                    <a:lstStyle/>
                    <a:p>
                      <a:pPr algn="ctr">
                        <a:spcAft>
                          <a:spcPts val="0"/>
                        </a:spcAft>
                      </a:pPr>
                      <a:r>
                        <a:rPr lang="en-US" sz="1600" dirty="0">
                          <a:effectLst/>
                        </a:rPr>
                        <a:t>Dataset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dirty="0">
                          <a:effectLst/>
                        </a:rPr>
                        <a:t>Number of Parameters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dirty="0">
                          <a:effectLst/>
                        </a:rPr>
                        <a:t>Number of Samples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9965104"/>
                  </a:ext>
                </a:extLst>
              </a:tr>
              <a:tr h="315097">
                <a:tc>
                  <a:txBody>
                    <a:bodyPr/>
                    <a:lstStyle/>
                    <a:p>
                      <a:pPr algn="ctr">
                        <a:spcAft>
                          <a:spcPts val="0"/>
                        </a:spcAft>
                      </a:pPr>
                      <a:r>
                        <a:rPr lang="en-US" sz="1600" dirty="0">
                          <a:solidFill>
                            <a:schemeClr val="tx1"/>
                          </a:solidFill>
                          <a:effectLst/>
                        </a:rPr>
                        <a:t>PIDD</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algn="ctr">
                        <a:spcAft>
                          <a:spcPts val="0"/>
                        </a:spcAft>
                      </a:pPr>
                      <a:r>
                        <a:rPr lang="en-US" sz="1600" dirty="0">
                          <a:effectLst/>
                        </a:rPr>
                        <a:t>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dirty="0">
                          <a:effectLst/>
                        </a:rPr>
                        <a:t>768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8482245"/>
                  </a:ext>
                </a:extLst>
              </a:tr>
            </a:tbl>
          </a:graphicData>
        </a:graphic>
      </p:graphicFrame>
      <p:sp>
        <p:nvSpPr>
          <p:cNvPr id="5" name="Rectangle 1">
            <a:extLst>
              <a:ext uri="{FF2B5EF4-FFF2-40B4-BE49-F238E27FC236}">
                <a16:creationId xmlns:a16="http://schemas.microsoft.com/office/drawing/2014/main" id="{001C8C9F-3725-4D51-A268-ED0E252550B1}"/>
              </a:ext>
            </a:extLst>
          </p:cNvPr>
          <p:cNvSpPr>
            <a:spLocks noChangeArrowheads="1"/>
          </p:cNvSpPr>
          <p:nvPr/>
        </p:nvSpPr>
        <p:spPr bwMode="auto">
          <a:xfrm>
            <a:off x="1148870" y="1754015"/>
            <a:ext cx="893935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is originally from the National Institute of Diabetes and Digestive and Kidney Diseases. The objective of the dataset is to diagnostically predict whether or not a patient has diabetes, based on certain diagnostic measurements included in the dataset. In particular, all patients here are females at least 21 years old of Pima Indian heritage. PIDD- Pima Indian Diabetes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is carried out on Diabetes Dataset namely (PIDD), which is taken from UCI Repository. This dataset consists of 768 instances of female patients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are at least 21 years old of Pima Indian heritage.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comprises of numeric valued 8 attributes where value of one class ’0’ is tested negative for diabetes and value of another class ’1’ is tested positive for diabetes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6922C-E7D6-42E2-BE1D-D007BB5735CC}"/>
              </a:ext>
            </a:extLst>
          </p:cNvPr>
          <p:cNvSpPr txBox="1"/>
          <p:nvPr/>
        </p:nvSpPr>
        <p:spPr>
          <a:xfrm>
            <a:off x="3781904" y="4881243"/>
            <a:ext cx="3264061" cy="584775"/>
          </a:xfrm>
          <a:prstGeom prst="rect">
            <a:avLst/>
          </a:prstGeom>
          <a:noFill/>
        </p:spPr>
        <p:txBody>
          <a:bodyPr wrap="square" rtlCol="0">
            <a:spAutoFit/>
          </a:bodyPr>
          <a:lstStyle/>
          <a:p>
            <a:pPr algn="ctr"/>
            <a:r>
              <a:rPr lang="en-US" alt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1: Dataset Description</a:t>
            </a:r>
            <a:endParaRPr lang="en-US" altLang="en-US" sz="1400" dirty="0">
              <a:latin typeface="Times New Roman" panose="02020603050405020304" pitchFamily="18" charset="0"/>
              <a:cs typeface="Times New Roman" panose="02020603050405020304" pitchFamily="18" charset="0"/>
            </a:endParaRPr>
          </a:p>
          <a:p>
            <a:endParaRPr lang="en-IN" dirty="0"/>
          </a:p>
        </p:txBody>
      </p:sp>
      <p:pic>
        <p:nvPicPr>
          <p:cNvPr id="7" name="Picture 2" descr="White / Colours / Polytec">
            <a:extLst>
              <a:ext uri="{FF2B5EF4-FFF2-40B4-BE49-F238E27FC236}">
                <a16:creationId xmlns:a16="http://schemas.microsoft.com/office/drawing/2014/main" id="{DA2AC6C4-41DA-4C91-AF0C-2ADD91727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6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756-C798-496F-A684-AEEC33AA40CD}"/>
              </a:ext>
            </a:extLst>
          </p:cNvPr>
          <p:cNvSpPr>
            <a:spLocks noGrp="1"/>
          </p:cNvSpPr>
          <p:nvPr>
            <p:ph type="title"/>
          </p:nvPr>
        </p:nvSpPr>
        <p:spPr>
          <a:xfrm>
            <a:off x="920114" y="22702"/>
            <a:ext cx="10058400" cy="1609344"/>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FEATURES IN PIMA INDIAN DIABETES DATASET</a:t>
            </a:r>
            <a:endParaRPr lang="en-IN"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ACA1DE0-9047-4816-AECF-CF3330914CDC}"/>
              </a:ext>
            </a:extLst>
          </p:cNvPr>
          <p:cNvGraphicFramePr>
            <a:graphicFrameLocks noGrp="1"/>
          </p:cNvGraphicFramePr>
          <p:nvPr>
            <p:ph idx="1"/>
            <p:extLst>
              <p:ext uri="{D42A27DB-BD31-4B8C-83A1-F6EECF244321}">
                <p14:modId xmlns:p14="http://schemas.microsoft.com/office/powerpoint/2010/main" val="1130841057"/>
              </p:ext>
            </p:extLst>
          </p:nvPr>
        </p:nvGraphicFramePr>
        <p:xfrm>
          <a:off x="1840229" y="1188873"/>
          <a:ext cx="8218169" cy="5122666"/>
        </p:xfrm>
        <a:graphic>
          <a:graphicData uri="http://schemas.openxmlformats.org/drawingml/2006/table">
            <a:tbl>
              <a:tblPr/>
              <a:tblGrid>
                <a:gridCol w="2477128">
                  <a:extLst>
                    <a:ext uri="{9D8B030D-6E8A-4147-A177-3AD203B41FA5}">
                      <a16:colId xmlns:a16="http://schemas.microsoft.com/office/drawing/2014/main" val="3160878501"/>
                    </a:ext>
                  </a:extLst>
                </a:gridCol>
                <a:gridCol w="2991543">
                  <a:extLst>
                    <a:ext uri="{9D8B030D-6E8A-4147-A177-3AD203B41FA5}">
                      <a16:colId xmlns:a16="http://schemas.microsoft.com/office/drawing/2014/main" val="1211947850"/>
                    </a:ext>
                  </a:extLst>
                </a:gridCol>
                <a:gridCol w="2749498">
                  <a:extLst>
                    <a:ext uri="{9D8B030D-6E8A-4147-A177-3AD203B41FA5}">
                      <a16:colId xmlns:a16="http://schemas.microsoft.com/office/drawing/2014/main" val="1377318893"/>
                    </a:ext>
                  </a:extLst>
                </a:gridCol>
              </a:tblGrid>
              <a:tr h="0">
                <a:tc>
                  <a:txBody>
                    <a:bodyPr/>
                    <a:lstStyle/>
                    <a:p>
                      <a:pPr algn="ctr" rtl="0" fontAlgn="t">
                        <a:spcBef>
                          <a:spcPts val="0"/>
                        </a:spcBef>
                        <a:spcAft>
                          <a:spcPts val="0"/>
                        </a:spcAft>
                      </a:pPr>
                      <a:r>
                        <a:rPr lang="en-IN" sz="1400" b="1" u="none" strike="noStrike" dirty="0">
                          <a:effectLst/>
                          <a:latin typeface="Times New Roman" panose="02020603050405020304" pitchFamily="18" charset="0"/>
                          <a:cs typeface="Times New Roman" panose="02020603050405020304" pitchFamily="18" charset="0"/>
                        </a:rPr>
                        <a:t>Feature in data</a:t>
                      </a:r>
                      <a:endParaRPr lang="en-IN" sz="1400" b="1"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ctr" rtl="0" fontAlgn="t">
                        <a:spcBef>
                          <a:spcPts val="0"/>
                        </a:spcBef>
                        <a:spcAft>
                          <a:spcPts val="0"/>
                        </a:spcAft>
                      </a:pPr>
                      <a:r>
                        <a:rPr lang="en-IN" sz="1400" b="1" u="none" strike="noStrike" dirty="0">
                          <a:effectLst/>
                          <a:latin typeface="Times New Roman" panose="02020603050405020304" pitchFamily="18" charset="0"/>
                          <a:cs typeface="Times New Roman" panose="02020603050405020304" pitchFamily="18" charset="0"/>
                        </a:rPr>
                        <a:t>Description</a:t>
                      </a:r>
                      <a:endParaRPr lang="en-IN" sz="1400" b="1"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ctr" rtl="0" fontAlgn="t">
                        <a:spcBef>
                          <a:spcPts val="0"/>
                        </a:spcBef>
                        <a:spcAft>
                          <a:spcPts val="0"/>
                        </a:spcAft>
                      </a:pPr>
                      <a:r>
                        <a:rPr lang="en-IN" sz="1400" b="1" u="none" strike="noStrike" dirty="0">
                          <a:effectLst/>
                          <a:latin typeface="Times New Roman" panose="02020603050405020304" pitchFamily="18" charset="0"/>
                          <a:cs typeface="Times New Roman" panose="02020603050405020304" pitchFamily="18" charset="0"/>
                        </a:rPr>
                        <a:t>Type</a:t>
                      </a:r>
                      <a:endParaRPr lang="en-IN" sz="1400" b="1"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3819468755"/>
                  </a:ext>
                </a:extLst>
              </a:tr>
              <a:tr h="488630">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Pregnancies</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A record of the number of times the patient pregnant.</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610511393"/>
                  </a:ext>
                </a:extLst>
              </a:tr>
              <a:tr h="625447">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Plasma glucose</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Plasma glucose concentration</a:t>
                      </a:r>
                      <a:endParaRPr lang="en-US" sz="14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measured using a two-hour</a:t>
                      </a:r>
                      <a:endParaRPr lang="en-US" sz="14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oral glucose tolerance test (mm Hg)</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2036628720"/>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BP</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Blood Pressure</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3662744786"/>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ST</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Skin Thickness(mm)</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3364086462"/>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Insulin</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Two-hour serum insulin (mu U/ ml)</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1164039656"/>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BMI</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Body mass index (weight Kg/height in (mm)2</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3943054480"/>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DPF</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Diabetes pedigree function</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4001323852"/>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Age</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Age of the patient (years)</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Numeric</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2524391097"/>
                  </a:ext>
                </a:extLst>
              </a:tr>
              <a:tr h="517948">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Outcome</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US" sz="1400" u="none" strike="noStrike" dirty="0">
                          <a:effectLst/>
                          <a:latin typeface="Times New Roman" panose="02020603050405020304" pitchFamily="18" charset="0"/>
                          <a:cs typeface="Times New Roman" panose="02020603050405020304" pitchFamily="18" charset="0"/>
                        </a:rPr>
                        <a:t>Whether the patient will be affected with diabetics or not.</a:t>
                      </a:r>
                      <a:endParaRPr lang="en-US" sz="1400" dirty="0">
                        <a:effectLst/>
                        <a:latin typeface="Times New Roman" panose="02020603050405020304" pitchFamily="18" charset="0"/>
                        <a:cs typeface="Times New Roman" panose="02020603050405020304" pitchFamily="18" charset="0"/>
                      </a:endParaRPr>
                    </a:p>
                  </a:txBody>
                  <a:tcPr marL="52712" marR="52712" marT="36145" marB="36145"/>
                </a:tc>
                <a:tc>
                  <a:txBody>
                    <a:bodyPr/>
                    <a:lstStyle/>
                    <a:p>
                      <a:pPr algn="just" rtl="0" fontAlgn="t">
                        <a:spcBef>
                          <a:spcPts val="0"/>
                        </a:spcBef>
                        <a:spcAft>
                          <a:spcPts val="0"/>
                        </a:spcAft>
                      </a:pPr>
                      <a:r>
                        <a:rPr lang="en-IN" sz="1400" u="none" strike="noStrike" dirty="0">
                          <a:effectLst/>
                          <a:latin typeface="Times New Roman" panose="02020603050405020304" pitchFamily="18" charset="0"/>
                          <a:cs typeface="Times New Roman" panose="02020603050405020304" pitchFamily="18" charset="0"/>
                        </a:rPr>
                        <a:t>Nominal</a:t>
                      </a:r>
                      <a:endParaRPr lang="en-IN" sz="1400" dirty="0">
                        <a:effectLst/>
                        <a:latin typeface="Times New Roman" panose="02020603050405020304" pitchFamily="18" charset="0"/>
                        <a:cs typeface="Times New Roman" panose="02020603050405020304" pitchFamily="18" charset="0"/>
                      </a:endParaRPr>
                    </a:p>
                  </a:txBody>
                  <a:tcPr marL="52712" marR="52712" marT="36145" marB="36145"/>
                </a:tc>
                <a:extLst>
                  <a:ext uri="{0D108BD9-81ED-4DB2-BD59-A6C34878D82A}">
                    <a16:rowId xmlns:a16="http://schemas.microsoft.com/office/drawing/2014/main" val="2678943850"/>
                  </a:ext>
                </a:extLst>
              </a:tr>
            </a:tbl>
          </a:graphicData>
        </a:graphic>
      </p:graphicFrame>
      <p:sp>
        <p:nvSpPr>
          <p:cNvPr id="5" name="Rectangle 1">
            <a:extLst>
              <a:ext uri="{FF2B5EF4-FFF2-40B4-BE49-F238E27FC236}">
                <a16:creationId xmlns:a16="http://schemas.microsoft.com/office/drawing/2014/main" id="{98CB5C3A-B7D6-41EC-8825-1BC6ACA3E12E}"/>
              </a:ext>
            </a:extLst>
          </p:cNvPr>
          <p:cNvSpPr>
            <a:spLocks noChangeArrowheads="1"/>
          </p:cNvSpPr>
          <p:nvPr/>
        </p:nvSpPr>
        <p:spPr bwMode="auto">
          <a:xfrm>
            <a:off x="-2385530" y="-34238"/>
            <a:ext cx="16366183" cy="51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pic>
        <p:nvPicPr>
          <p:cNvPr id="6" name="Picture 2" descr="White / Colours / Polytec">
            <a:extLst>
              <a:ext uri="{FF2B5EF4-FFF2-40B4-BE49-F238E27FC236}">
                <a16:creationId xmlns:a16="http://schemas.microsoft.com/office/drawing/2014/main" id="{6A0365D7-53C3-444E-9610-79662601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45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2412-15EB-4773-8916-B319B79CF6DF}"/>
              </a:ext>
            </a:extLst>
          </p:cNvPr>
          <p:cNvSpPr>
            <a:spLocks noGrp="1"/>
          </p:cNvSpPr>
          <p:nvPr>
            <p:ph type="title"/>
          </p:nvPr>
        </p:nvSpPr>
        <p:spPr>
          <a:xfrm>
            <a:off x="936498" y="138485"/>
            <a:ext cx="10058400" cy="1609344"/>
          </a:xfrm>
        </p:spPr>
        <p:txBody>
          <a:bodyPr>
            <a:normAutofit/>
          </a:bodyPr>
          <a:lstStyle/>
          <a:p>
            <a:pPr algn="ctr"/>
            <a:r>
              <a:rPr lang="en" sz="2800" b="1" dirty="0">
                <a:solidFill>
                  <a:schemeClr val="tx1"/>
                </a:solidFill>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SAMPLE </a:t>
            </a:r>
            <a:r>
              <a:rPr lang="en" sz="2800" b="1" dirty="0">
                <a:solidFill>
                  <a:schemeClr val="tx1"/>
                </a:solidFill>
                <a:latin typeface="Times New Roman" panose="02020603050405020304" pitchFamily="18" charset="0"/>
                <a:cs typeface="Times New Roman" panose="02020603050405020304" pitchFamily="18" charset="0"/>
              </a:rPr>
              <a:t>DATASET</a:t>
            </a:r>
            <a:endParaRPr lang="en-IN"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27B6B7C-F383-45FA-A876-3C71F800CA98}"/>
              </a:ext>
            </a:extLst>
          </p:cNvPr>
          <p:cNvGraphicFramePr>
            <a:graphicFrameLocks noGrp="1"/>
          </p:cNvGraphicFramePr>
          <p:nvPr>
            <p:ph idx="1"/>
            <p:extLst>
              <p:ext uri="{D42A27DB-BD31-4B8C-83A1-F6EECF244321}">
                <p14:modId xmlns:p14="http://schemas.microsoft.com/office/powerpoint/2010/main" val="4169261707"/>
              </p:ext>
            </p:extLst>
          </p:nvPr>
        </p:nvGraphicFramePr>
        <p:xfrm>
          <a:off x="2023110" y="1747830"/>
          <a:ext cx="7886700" cy="4564350"/>
        </p:xfrm>
        <a:graphic>
          <a:graphicData uri="http://schemas.openxmlformats.org/drawingml/2006/table">
            <a:tbl>
              <a:tblPr/>
              <a:tblGrid>
                <a:gridCol w="763905">
                  <a:extLst>
                    <a:ext uri="{9D8B030D-6E8A-4147-A177-3AD203B41FA5}">
                      <a16:colId xmlns:a16="http://schemas.microsoft.com/office/drawing/2014/main" val="2786181114"/>
                    </a:ext>
                  </a:extLst>
                </a:gridCol>
                <a:gridCol w="1293495">
                  <a:extLst>
                    <a:ext uri="{9D8B030D-6E8A-4147-A177-3AD203B41FA5}">
                      <a16:colId xmlns:a16="http://schemas.microsoft.com/office/drawing/2014/main" val="2960453494"/>
                    </a:ext>
                  </a:extLst>
                </a:gridCol>
                <a:gridCol w="651510">
                  <a:extLst>
                    <a:ext uri="{9D8B030D-6E8A-4147-A177-3AD203B41FA5}">
                      <a16:colId xmlns:a16="http://schemas.microsoft.com/office/drawing/2014/main" val="3149863101"/>
                    </a:ext>
                  </a:extLst>
                </a:gridCol>
                <a:gridCol w="571500">
                  <a:extLst>
                    <a:ext uri="{9D8B030D-6E8A-4147-A177-3AD203B41FA5}">
                      <a16:colId xmlns:a16="http://schemas.microsoft.com/office/drawing/2014/main" val="497255908"/>
                    </a:ext>
                  </a:extLst>
                </a:gridCol>
                <a:gridCol w="539115">
                  <a:extLst>
                    <a:ext uri="{9D8B030D-6E8A-4147-A177-3AD203B41FA5}">
                      <a16:colId xmlns:a16="http://schemas.microsoft.com/office/drawing/2014/main" val="1643913883"/>
                    </a:ext>
                  </a:extLst>
                </a:gridCol>
                <a:gridCol w="878205">
                  <a:extLst>
                    <a:ext uri="{9D8B030D-6E8A-4147-A177-3AD203B41FA5}">
                      <a16:colId xmlns:a16="http://schemas.microsoft.com/office/drawing/2014/main" val="3366754822"/>
                    </a:ext>
                  </a:extLst>
                </a:gridCol>
                <a:gridCol w="649605">
                  <a:extLst>
                    <a:ext uri="{9D8B030D-6E8A-4147-A177-3AD203B41FA5}">
                      <a16:colId xmlns:a16="http://schemas.microsoft.com/office/drawing/2014/main" val="3561803900"/>
                    </a:ext>
                  </a:extLst>
                </a:gridCol>
                <a:gridCol w="763905">
                  <a:extLst>
                    <a:ext uri="{9D8B030D-6E8A-4147-A177-3AD203B41FA5}">
                      <a16:colId xmlns:a16="http://schemas.microsoft.com/office/drawing/2014/main" val="4078167174"/>
                    </a:ext>
                  </a:extLst>
                </a:gridCol>
                <a:gridCol w="763905">
                  <a:extLst>
                    <a:ext uri="{9D8B030D-6E8A-4147-A177-3AD203B41FA5}">
                      <a16:colId xmlns:a16="http://schemas.microsoft.com/office/drawing/2014/main" val="2118949277"/>
                    </a:ext>
                  </a:extLst>
                </a:gridCol>
                <a:gridCol w="1011555">
                  <a:extLst>
                    <a:ext uri="{9D8B030D-6E8A-4147-A177-3AD203B41FA5}">
                      <a16:colId xmlns:a16="http://schemas.microsoft.com/office/drawing/2014/main" val="2708115587"/>
                    </a:ext>
                  </a:extLst>
                </a:gridCol>
              </a:tblGrid>
              <a:tr h="321000">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S.no</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pregnancies</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PG</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BP</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ST</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Insulin</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BMI</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DPF</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Age</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b="1" u="none" strike="noStrike" dirty="0">
                          <a:effectLst/>
                          <a:latin typeface="Times New Roman" panose="02020603050405020304" pitchFamily="18" charset="0"/>
                          <a:cs typeface="Times New Roman" panose="02020603050405020304" pitchFamily="18" charset="0"/>
                        </a:rPr>
                        <a:t>Outcome</a:t>
                      </a:r>
                      <a:endParaRPr lang="en-IN" sz="1800" b="1"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817052368"/>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1</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148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72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33.6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0.627</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3728319767"/>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2</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85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66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29</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26.6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0.351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371927078"/>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3</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183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64</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23.3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0.672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1171621785"/>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4</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89</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66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94</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28.1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0.167</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2258244616"/>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5</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137</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40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168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43.1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2.288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2703701474"/>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6</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116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74</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25.6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0.201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2291144041"/>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7</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78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88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0.248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3273191681"/>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8</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115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35.3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0.134</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29</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1503285838"/>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9</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197</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70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45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543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30.5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0.158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53</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1313655002"/>
                  </a:ext>
                </a:extLst>
              </a:tr>
              <a:tr h="421706">
                <a:tc>
                  <a:txBody>
                    <a:bodyPr/>
                    <a:lstStyle/>
                    <a:p>
                      <a:pPr rtl="0" fontAlgn="t">
                        <a:spcBef>
                          <a:spcPts val="0"/>
                        </a:spcBef>
                        <a:spcAft>
                          <a:spcPts val="0"/>
                        </a:spcAft>
                      </a:pPr>
                      <a:r>
                        <a:rPr lang="en-IN" sz="1800" b="0" u="none" strike="noStrike" dirty="0">
                          <a:effectLst/>
                          <a:latin typeface="Times New Roman" panose="02020603050405020304" pitchFamily="18" charset="0"/>
                          <a:cs typeface="Times New Roman" panose="02020603050405020304" pitchFamily="18" charset="0"/>
                        </a:rPr>
                        <a:t>10</a:t>
                      </a:r>
                      <a:endParaRPr lang="en-IN" sz="1800" b="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8</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125</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96</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0.232</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54</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tc>
                  <a:txBody>
                    <a:bodyPr/>
                    <a:lstStyle/>
                    <a:p>
                      <a:pPr rtl="0" fontAlgn="t">
                        <a:spcBef>
                          <a:spcPts val="0"/>
                        </a:spcBef>
                        <a:spcAft>
                          <a:spcPts val="0"/>
                        </a:spcAft>
                      </a:pPr>
                      <a:r>
                        <a:rPr lang="en-IN" sz="1800" u="none" strike="noStrike"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53207" marR="53207" marT="36485" marB="36485"/>
                </a:tc>
                <a:extLst>
                  <a:ext uri="{0D108BD9-81ED-4DB2-BD59-A6C34878D82A}">
                    <a16:rowId xmlns:a16="http://schemas.microsoft.com/office/drawing/2014/main" val="4056649512"/>
                  </a:ext>
                </a:extLst>
              </a:tr>
            </a:tbl>
          </a:graphicData>
        </a:graphic>
      </p:graphicFrame>
      <p:sp>
        <p:nvSpPr>
          <p:cNvPr id="5" name="Rectangle 1">
            <a:extLst>
              <a:ext uri="{FF2B5EF4-FFF2-40B4-BE49-F238E27FC236}">
                <a16:creationId xmlns:a16="http://schemas.microsoft.com/office/drawing/2014/main" id="{260BE629-76EC-4643-BC54-EA7368DDC7B9}"/>
              </a:ext>
            </a:extLst>
          </p:cNvPr>
          <p:cNvSpPr>
            <a:spLocks noChangeArrowheads="1"/>
          </p:cNvSpPr>
          <p:nvPr/>
        </p:nvSpPr>
        <p:spPr bwMode="auto">
          <a:xfrm>
            <a:off x="-848400" y="-95504"/>
            <a:ext cx="14143272" cy="46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pic>
        <p:nvPicPr>
          <p:cNvPr id="6" name="Picture 2" descr="White / Colours / Polytec">
            <a:extLst>
              <a:ext uri="{FF2B5EF4-FFF2-40B4-BE49-F238E27FC236}">
                <a16:creationId xmlns:a16="http://schemas.microsoft.com/office/drawing/2014/main" id="{ED06142D-4276-4931-BD0F-9AC57E984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21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F1CA-9AB9-48B6-9747-260543E5F2ED}"/>
              </a:ext>
            </a:extLst>
          </p:cNvPr>
          <p:cNvSpPr>
            <a:spLocks noGrp="1"/>
          </p:cNvSpPr>
          <p:nvPr>
            <p:ph type="title"/>
          </p:nvPr>
        </p:nvSpPr>
        <p:spPr>
          <a:xfrm>
            <a:off x="664734" y="-118872"/>
            <a:ext cx="10058400" cy="1609344"/>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METHODOLOGY</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12" name="Content Placeholder 3">
            <a:extLst>
              <a:ext uri="{FF2B5EF4-FFF2-40B4-BE49-F238E27FC236}">
                <a16:creationId xmlns:a16="http://schemas.microsoft.com/office/drawing/2014/main" id="{D4EFA63C-1185-4EBF-B93E-272084F0633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190" y="1724627"/>
            <a:ext cx="7604567" cy="4896091"/>
          </a:xfrm>
          <a:prstGeom prst="rect">
            <a:avLst/>
          </a:prstGeom>
          <a:noFill/>
          <a:ln>
            <a:noFill/>
          </a:ln>
        </p:spPr>
      </p:pic>
      <p:sp>
        <p:nvSpPr>
          <p:cNvPr id="5" name="TextBox 4">
            <a:extLst>
              <a:ext uri="{FF2B5EF4-FFF2-40B4-BE49-F238E27FC236}">
                <a16:creationId xmlns:a16="http://schemas.microsoft.com/office/drawing/2014/main" id="{0F1312C2-ED05-4D86-8712-B5A55137CF47}"/>
              </a:ext>
            </a:extLst>
          </p:cNvPr>
          <p:cNvSpPr txBox="1"/>
          <p:nvPr/>
        </p:nvSpPr>
        <p:spPr>
          <a:xfrm>
            <a:off x="810229" y="891251"/>
            <a:ext cx="9912906" cy="923330"/>
          </a:xfrm>
          <a:prstGeom prst="rect">
            <a:avLst/>
          </a:prstGeom>
          <a:noFill/>
        </p:spPr>
        <p:txBody>
          <a:bodyPr wrap="square" rtlCol="0">
            <a:spAutoFit/>
          </a:bodyPr>
          <a:lstStyle/>
          <a:p>
            <a:pPr algn="ctr"/>
            <a:r>
              <a:rPr lang="en-US" dirty="0">
                <a:latin typeface="Times New Roman" pitchFamily="18" charset="0"/>
                <a:cs typeface="Times New Roman" pitchFamily="18" charset="0"/>
              </a:rPr>
              <a:t>The proposed model diagram is presented in the figure below. This framework presents the sequence and flow of the experimental process followed in this work.</a:t>
            </a:r>
          </a:p>
          <a:p>
            <a:endParaRPr lang="en-IN" dirty="0"/>
          </a:p>
        </p:txBody>
      </p:sp>
      <p:pic>
        <p:nvPicPr>
          <p:cNvPr id="6" name="Picture 2" descr="White / Colours / Polytec">
            <a:extLst>
              <a:ext uri="{FF2B5EF4-FFF2-40B4-BE49-F238E27FC236}">
                <a16:creationId xmlns:a16="http://schemas.microsoft.com/office/drawing/2014/main" id="{8881B4B3-B09B-4ED4-9667-25D241B11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5931" y="5292788"/>
            <a:ext cx="1063228" cy="152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51066"/>
      </p:ext>
    </p:extLst>
  </p:cSld>
  <p:clrMapOvr>
    <a:masterClrMapping/>
  </p:clrMapOvr>
</p:sld>
</file>

<file path=ppt/theme/theme1.xml><?xml version="1.0" encoding="utf-8"?>
<a:theme xmlns:a="http://schemas.openxmlformats.org/drawingml/2006/main" name="Theme1">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CB35167E-8CBD-4496-BC68-7F167F0ECC93}" vid="{F6F6990A-9F01-431D-B4C2-3B96CFDAA36C}"/>
    </a:ext>
  </a:extLst>
</a:theme>
</file>

<file path=docProps/app.xml><?xml version="1.0" encoding="utf-8"?>
<Properties xmlns="http://schemas.openxmlformats.org/officeDocument/2006/extended-properties" xmlns:vt="http://schemas.openxmlformats.org/officeDocument/2006/docPropsVTypes">
  <TotalTime>214</TotalTime>
  <Words>2350</Words>
  <Application>Microsoft Office PowerPoint</Application>
  <PresentationFormat>Widescreen</PresentationFormat>
  <Paragraphs>358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Bauhaus 93</vt:lpstr>
      <vt:lpstr>Corbel</vt:lpstr>
      <vt:lpstr>Courier New</vt:lpstr>
      <vt:lpstr>Times New Roman</vt:lpstr>
      <vt:lpstr>Wingdings</vt:lpstr>
      <vt:lpstr>Theme1</vt:lpstr>
      <vt:lpstr>CONTENTS</vt:lpstr>
      <vt:lpstr>ABSTRACT</vt:lpstr>
      <vt:lpstr>     INTRODUCTION </vt:lpstr>
      <vt:lpstr>MOTIVATION</vt:lpstr>
      <vt:lpstr>PowerPoint Presentation</vt:lpstr>
      <vt:lpstr>DATASET AND ITS FEATURES</vt:lpstr>
      <vt:lpstr>FEATURES IN PIMA INDIAN DIABETES DATASET</vt:lpstr>
      <vt:lpstr> SAMPLE DATASET</vt:lpstr>
      <vt:lpstr>METHODOLOGY </vt:lpstr>
      <vt:lpstr>CONFUSION MATRIX: </vt:lpstr>
      <vt:lpstr>PERFORMANCE MEASURES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Graphs for various performance measures: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GESTATIONAL DIABETES PROGNOSTICATION USING CLASSIFICATION TECHNIQUES</dc:title>
  <dc:creator>Sakshi</dc:creator>
  <cp:lastModifiedBy>Rohith Sai Manikanta Ankkam (Student)</cp:lastModifiedBy>
  <cp:revision>14</cp:revision>
  <dcterms:created xsi:type="dcterms:W3CDTF">2020-05-14T14:12:48Z</dcterms:created>
  <dcterms:modified xsi:type="dcterms:W3CDTF">2022-12-08T23:31:29Z</dcterms:modified>
</cp:coreProperties>
</file>