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261" r:id="rId5"/>
    <p:sldId id="274" r:id="rId6"/>
    <p:sldId id="275" r:id="rId7"/>
    <p:sldId id="260" r:id="rId8"/>
    <p:sldId id="265" r:id="rId9"/>
    <p:sldId id="268" r:id="rId10"/>
    <p:sldId id="266" r:id="rId11"/>
    <p:sldId id="269" r:id="rId12"/>
    <p:sldId id="270" r:id="rId13"/>
    <p:sldId id="271" r:id="rId14"/>
    <p:sldId id="267" r:id="rId15"/>
    <p:sldId id="272" r:id="rId16"/>
    <p:sldId id="273" r:id="rId17"/>
    <p:sldId id="263" r:id="rId18"/>
    <p:sldId id="276"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gqbIHAAHxKlkP0xTwBY50tiZm1X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7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6" name="Google Shape;7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99517df894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99517df89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0952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99517df894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99517df89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7066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99517df894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99517df89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9383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99517df894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99517df89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6380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99517df894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99517df89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99517df89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99517df89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99517df89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99517df89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99517df894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9517df894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99517df894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9517df894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720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99517df894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9517df894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2298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99517df894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99517df89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99517df894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99517df89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2432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99517df894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99517df89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076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
        <p:cNvGrpSpPr/>
        <p:nvPr/>
      </p:nvGrpSpPr>
      <p:grpSpPr>
        <a:xfrm>
          <a:off x="0" y="0"/>
          <a:ext cx="0" cy="0"/>
          <a:chOff x="0" y="0"/>
          <a:chExt cx="0" cy="0"/>
        </a:xfrm>
      </p:grpSpPr>
      <p:sp>
        <p:nvSpPr>
          <p:cNvPr id="11" name="Google Shape;11;p12"/>
          <p:cNvSpPr/>
          <p:nvPr/>
        </p:nvSpPr>
        <p:spPr>
          <a:xfrm>
            <a:off x="-4088943" y="4309241"/>
            <a:ext cx="6842234" cy="6842234"/>
          </a:xfrm>
          <a:prstGeom prst="ellipse">
            <a:avLst/>
          </a:prstGeom>
          <a:noFill/>
          <a:ln w="952500" cap="flat" cmpd="sng">
            <a:solidFill>
              <a:srgbClr val="0077BD">
                <a:alpha val="13725"/>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 name="Google Shape;12;p12"/>
          <p:cNvSpPr/>
          <p:nvPr/>
        </p:nvSpPr>
        <p:spPr>
          <a:xfrm>
            <a:off x="9657633" y="-4008395"/>
            <a:ext cx="6842234" cy="6842234"/>
          </a:xfrm>
          <a:prstGeom prst="ellipse">
            <a:avLst/>
          </a:prstGeom>
          <a:noFill/>
          <a:ln w="952500" cap="flat" cmpd="sng">
            <a:solidFill>
              <a:srgbClr val="0077BD">
                <a:alpha val="13725"/>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 name="Google Shape;13;p12"/>
          <p:cNvSpPr txBox="1">
            <a:spLocks noGrp="1"/>
          </p:cNvSpPr>
          <p:nvPr>
            <p:ph type="title"/>
          </p:nvPr>
        </p:nvSpPr>
        <p:spPr>
          <a:xfrm>
            <a:off x="422552" y="1709738"/>
            <a:ext cx="11346896" cy="285273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0077BD"/>
              </a:buClr>
              <a:buSzPts val="4500"/>
              <a:buFont typeface="Arial"/>
              <a:buNone/>
              <a:defRPr sz="4500" b="1" i="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12"/>
          <p:cNvSpPr txBox="1">
            <a:spLocks noGrp="1"/>
          </p:cNvSpPr>
          <p:nvPr>
            <p:ph type="body" idx="1"/>
          </p:nvPr>
        </p:nvSpPr>
        <p:spPr>
          <a:xfrm>
            <a:off x="422551" y="4589463"/>
            <a:ext cx="11346895" cy="1500187"/>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rgbClr val="888888"/>
              </a:buClr>
              <a:buSzPts val="2400"/>
              <a:buNone/>
              <a:defRPr sz="2400" b="0" i="0">
                <a:solidFill>
                  <a:srgbClr val="888888"/>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pic>
        <p:nvPicPr>
          <p:cNvPr id="15" name="Google Shape;15;p12"/>
          <p:cNvPicPr preferRelativeResize="0"/>
          <p:nvPr/>
        </p:nvPicPr>
        <p:blipFill rotWithShape="1">
          <a:blip r:embed="rId2">
            <a:alphaModFix/>
          </a:blip>
          <a:srcRect/>
          <a:stretch/>
        </p:blipFill>
        <p:spPr>
          <a:xfrm>
            <a:off x="422552" y="768350"/>
            <a:ext cx="11140719" cy="193105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14"/>
          <p:cNvSpPr txBox="1">
            <a:spLocks noGrp="1"/>
          </p:cNvSpPr>
          <p:nvPr>
            <p:ph type="title"/>
          </p:nvPr>
        </p:nvSpPr>
        <p:spPr>
          <a:xfrm>
            <a:off x="570155" y="365125"/>
            <a:ext cx="11106838"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77BD"/>
              </a:buClr>
              <a:buSzPts val="4400"/>
              <a:buFont typeface="Arial"/>
              <a:buNone/>
              <a:defRPr>
                <a:solidFill>
                  <a:srgbClr val="0077B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4"/>
          <p:cNvSpPr txBox="1">
            <a:spLocks noGrp="1"/>
          </p:cNvSpPr>
          <p:nvPr>
            <p:ph type="body" idx="1"/>
          </p:nvPr>
        </p:nvSpPr>
        <p:spPr>
          <a:xfrm>
            <a:off x="570154" y="1825625"/>
            <a:ext cx="11106837" cy="352405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5" name="Google Shape;25;p14"/>
          <p:cNvPicPr preferRelativeResize="0"/>
          <p:nvPr/>
        </p:nvPicPr>
        <p:blipFill rotWithShape="1">
          <a:blip r:embed="rId2">
            <a:alphaModFix/>
          </a:blip>
          <a:srcRect/>
          <a:stretch/>
        </p:blipFill>
        <p:spPr>
          <a:xfrm>
            <a:off x="575508" y="5547657"/>
            <a:ext cx="2462005" cy="827286"/>
          </a:xfrm>
          <a:prstGeom prst="rect">
            <a:avLst/>
          </a:prstGeom>
          <a:noFill/>
          <a:ln>
            <a:noFill/>
          </a:ln>
        </p:spPr>
      </p:pic>
      <p:sp>
        <p:nvSpPr>
          <p:cNvPr id="26" name="Google Shape;26;p14"/>
          <p:cNvSpPr/>
          <p:nvPr/>
        </p:nvSpPr>
        <p:spPr>
          <a:xfrm>
            <a:off x="-5127749" y="19216"/>
            <a:ext cx="6842234" cy="6842234"/>
          </a:xfrm>
          <a:prstGeom prst="ellipse">
            <a:avLst/>
          </a:prstGeom>
          <a:noFill/>
          <a:ln w="952500" cap="flat" cmpd="sng">
            <a:solidFill>
              <a:srgbClr val="0077BD">
                <a:alpha val="13725"/>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 name="Google Shape;27;p14"/>
          <p:cNvSpPr/>
          <p:nvPr/>
        </p:nvSpPr>
        <p:spPr>
          <a:xfrm>
            <a:off x="10531362" y="19216"/>
            <a:ext cx="6842234" cy="6842234"/>
          </a:xfrm>
          <a:prstGeom prst="ellipse">
            <a:avLst/>
          </a:prstGeom>
          <a:noFill/>
          <a:ln w="952500" cap="flat" cmpd="sng">
            <a:solidFill>
              <a:srgbClr val="0077BD">
                <a:alpha val="13725"/>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28"/>
        <p:cNvGrpSpPr/>
        <p:nvPr/>
      </p:nvGrpSpPr>
      <p:grpSpPr>
        <a:xfrm>
          <a:off x="0" y="0"/>
          <a:ext cx="0" cy="0"/>
          <a:chOff x="0" y="0"/>
          <a:chExt cx="0" cy="0"/>
        </a:xfrm>
      </p:grpSpPr>
      <p:sp>
        <p:nvSpPr>
          <p:cNvPr id="29" name="Google Shape;29;p17"/>
          <p:cNvSpPr txBox="1">
            <a:spLocks noGrp="1"/>
          </p:cNvSpPr>
          <p:nvPr>
            <p:ph type="title"/>
          </p:nvPr>
        </p:nvSpPr>
        <p:spPr>
          <a:xfrm>
            <a:off x="570155" y="585841"/>
            <a:ext cx="8479252" cy="8272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77BD"/>
              </a:buClr>
              <a:buSzPts val="4400"/>
              <a:buFont typeface="Arial"/>
              <a:buNone/>
              <a:defRPr>
                <a:solidFill>
                  <a:srgbClr val="0077B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7"/>
          <p:cNvSpPr txBox="1">
            <a:spLocks noGrp="1"/>
          </p:cNvSpPr>
          <p:nvPr>
            <p:ph type="body" idx="1"/>
          </p:nvPr>
        </p:nvSpPr>
        <p:spPr>
          <a:xfrm>
            <a:off x="570154" y="1825625"/>
            <a:ext cx="11106837" cy="352405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7"/>
          <p:cNvSpPr/>
          <p:nvPr/>
        </p:nvSpPr>
        <p:spPr>
          <a:xfrm>
            <a:off x="2674883" y="-6298872"/>
            <a:ext cx="6842234" cy="6842234"/>
          </a:xfrm>
          <a:prstGeom prst="ellipse">
            <a:avLst/>
          </a:prstGeom>
          <a:noFill/>
          <a:ln w="952500" cap="flat" cmpd="sng">
            <a:solidFill>
              <a:srgbClr val="0077BD">
                <a:alpha val="13725"/>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 name="Google Shape;32;p17"/>
          <p:cNvSpPr/>
          <p:nvPr/>
        </p:nvSpPr>
        <p:spPr>
          <a:xfrm>
            <a:off x="2702455" y="6631940"/>
            <a:ext cx="6842234" cy="6842234"/>
          </a:xfrm>
          <a:prstGeom prst="ellipse">
            <a:avLst/>
          </a:prstGeom>
          <a:noFill/>
          <a:ln w="952500" cap="flat" cmpd="sng">
            <a:solidFill>
              <a:srgbClr val="0077BD">
                <a:alpha val="13725"/>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3" name="Google Shape;33;p17"/>
          <p:cNvPicPr preferRelativeResize="0"/>
          <p:nvPr/>
        </p:nvPicPr>
        <p:blipFill rotWithShape="1">
          <a:blip r:embed="rId2">
            <a:alphaModFix/>
          </a:blip>
          <a:srcRect/>
          <a:stretch/>
        </p:blipFill>
        <p:spPr>
          <a:xfrm>
            <a:off x="575508" y="5547657"/>
            <a:ext cx="2462005" cy="82728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20"/>
          <p:cNvSpPr txBox="1">
            <a:spLocks noGrp="1"/>
          </p:cNvSpPr>
          <p:nvPr>
            <p:ph type="title"/>
          </p:nvPr>
        </p:nvSpPr>
        <p:spPr>
          <a:xfrm>
            <a:off x="566177"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77BD"/>
              </a:buClr>
              <a:buSzPts val="4400"/>
              <a:buFont typeface="Arial"/>
              <a:buNone/>
              <a:defRPr b="1" i="0">
                <a:solidFill>
                  <a:srgbClr val="0077BD"/>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0"/>
          <p:cNvSpPr txBox="1">
            <a:spLocks noGrp="1"/>
          </p:cNvSpPr>
          <p:nvPr>
            <p:ph type="body" idx="1"/>
          </p:nvPr>
        </p:nvSpPr>
        <p:spPr>
          <a:xfrm>
            <a:off x="566177"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0077BD"/>
              </a:buClr>
              <a:buSzPts val="2400"/>
              <a:buNone/>
              <a:defRPr sz="2400" b="1" i="0">
                <a:solidFill>
                  <a:srgbClr val="0077BD"/>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7" name="Google Shape;37;p20"/>
          <p:cNvSpPr txBox="1">
            <a:spLocks noGrp="1"/>
          </p:cNvSpPr>
          <p:nvPr>
            <p:ph type="body" idx="2"/>
          </p:nvPr>
        </p:nvSpPr>
        <p:spPr>
          <a:xfrm>
            <a:off x="566177" y="2505075"/>
            <a:ext cx="5157787" cy="288673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0"/>
          <p:cNvSpPr txBox="1">
            <a:spLocks noGrp="1"/>
          </p:cNvSpPr>
          <p:nvPr>
            <p:ph type="body" idx="3"/>
          </p:nvPr>
        </p:nvSpPr>
        <p:spPr>
          <a:xfrm>
            <a:off x="5898589"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0077BD"/>
              </a:buClr>
              <a:buSzPts val="2400"/>
              <a:buNone/>
              <a:defRPr sz="2400" b="1" i="0">
                <a:solidFill>
                  <a:srgbClr val="0077BD"/>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0"/>
          <p:cNvSpPr txBox="1">
            <a:spLocks noGrp="1"/>
          </p:cNvSpPr>
          <p:nvPr>
            <p:ph type="body" idx="4"/>
          </p:nvPr>
        </p:nvSpPr>
        <p:spPr>
          <a:xfrm>
            <a:off x="5898589" y="2505075"/>
            <a:ext cx="5183188" cy="288673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40" name="Google Shape;40;p20"/>
          <p:cNvPicPr preferRelativeResize="0"/>
          <p:nvPr/>
        </p:nvPicPr>
        <p:blipFill rotWithShape="1">
          <a:blip r:embed="rId2">
            <a:alphaModFix/>
          </a:blip>
          <a:srcRect/>
          <a:stretch/>
        </p:blipFill>
        <p:spPr>
          <a:xfrm>
            <a:off x="575508" y="5547657"/>
            <a:ext cx="2462005" cy="827286"/>
          </a:xfrm>
          <a:prstGeom prst="rect">
            <a:avLst/>
          </a:prstGeom>
          <a:noFill/>
          <a:ln>
            <a:noFill/>
          </a:ln>
        </p:spPr>
      </p:pic>
      <p:sp>
        <p:nvSpPr>
          <p:cNvPr id="41" name="Google Shape;41;p20"/>
          <p:cNvSpPr/>
          <p:nvPr/>
        </p:nvSpPr>
        <p:spPr>
          <a:xfrm>
            <a:off x="-4432667" y="513419"/>
            <a:ext cx="6842234" cy="6842234"/>
          </a:xfrm>
          <a:prstGeom prst="ellipse">
            <a:avLst/>
          </a:prstGeom>
          <a:noFill/>
          <a:ln w="952500" cap="flat" cmpd="sng">
            <a:solidFill>
              <a:srgbClr val="0077BD">
                <a:alpha val="13725"/>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42"/>
        <p:cNvGrpSpPr/>
        <p:nvPr/>
      </p:nvGrpSpPr>
      <p:grpSpPr>
        <a:xfrm>
          <a:off x="0" y="0"/>
          <a:ext cx="0" cy="0"/>
          <a:chOff x="0" y="0"/>
          <a:chExt cx="0" cy="0"/>
        </a:xfrm>
      </p:grpSpPr>
      <p:sp>
        <p:nvSpPr>
          <p:cNvPr id="43" name="Google Shape;43;p19"/>
          <p:cNvSpPr txBox="1">
            <a:spLocks noGrp="1"/>
          </p:cNvSpPr>
          <p:nvPr>
            <p:ph type="title"/>
          </p:nvPr>
        </p:nvSpPr>
        <p:spPr>
          <a:xfrm>
            <a:off x="559397"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77B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9"/>
          <p:cNvSpPr txBox="1">
            <a:spLocks noGrp="1"/>
          </p:cNvSpPr>
          <p:nvPr>
            <p:ph type="body" idx="1"/>
          </p:nvPr>
        </p:nvSpPr>
        <p:spPr>
          <a:xfrm>
            <a:off x="559397" y="1825625"/>
            <a:ext cx="5181600" cy="356618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9"/>
          <p:cNvSpPr txBox="1">
            <a:spLocks noGrp="1"/>
          </p:cNvSpPr>
          <p:nvPr>
            <p:ph type="body" idx="2"/>
          </p:nvPr>
        </p:nvSpPr>
        <p:spPr>
          <a:xfrm>
            <a:off x="5893397" y="1825625"/>
            <a:ext cx="5181600" cy="356618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9"/>
          <p:cNvSpPr/>
          <p:nvPr/>
        </p:nvSpPr>
        <p:spPr>
          <a:xfrm>
            <a:off x="7130991" y="513419"/>
            <a:ext cx="6842234" cy="6842234"/>
          </a:xfrm>
          <a:prstGeom prst="ellipse">
            <a:avLst/>
          </a:prstGeom>
          <a:noFill/>
          <a:ln w="952500" cap="flat" cmpd="sng">
            <a:solidFill>
              <a:srgbClr val="0077BD">
                <a:alpha val="13725"/>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47" name="Google Shape;47;p19"/>
          <p:cNvPicPr preferRelativeResize="0"/>
          <p:nvPr/>
        </p:nvPicPr>
        <p:blipFill rotWithShape="1">
          <a:blip r:embed="rId2">
            <a:alphaModFix/>
          </a:blip>
          <a:srcRect/>
          <a:stretch/>
        </p:blipFill>
        <p:spPr>
          <a:xfrm>
            <a:off x="9214986" y="614263"/>
            <a:ext cx="2462005" cy="82728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570155" y="365125"/>
            <a:ext cx="11106838"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77BD"/>
              </a:buClr>
              <a:buSzPts val="4400"/>
              <a:buFont typeface="Arial"/>
              <a:buNone/>
              <a:defRPr>
                <a:solidFill>
                  <a:srgbClr val="0077B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570154" y="1825625"/>
            <a:ext cx="11106837" cy="352405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5"/>
          <p:cNvSpPr/>
          <p:nvPr/>
        </p:nvSpPr>
        <p:spPr>
          <a:xfrm>
            <a:off x="-5127749" y="19216"/>
            <a:ext cx="6842234" cy="6842234"/>
          </a:xfrm>
          <a:prstGeom prst="ellipse">
            <a:avLst/>
          </a:prstGeom>
          <a:noFill/>
          <a:ln w="952500" cap="flat" cmpd="sng">
            <a:solidFill>
              <a:srgbClr val="0077BD">
                <a:alpha val="13725"/>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 name="Google Shape;52;p15"/>
          <p:cNvSpPr/>
          <p:nvPr/>
        </p:nvSpPr>
        <p:spPr>
          <a:xfrm>
            <a:off x="10531362" y="19216"/>
            <a:ext cx="6842234" cy="6842234"/>
          </a:xfrm>
          <a:prstGeom prst="ellipse">
            <a:avLst/>
          </a:prstGeom>
          <a:noFill/>
          <a:ln w="952500" cap="flat" cmpd="sng">
            <a:solidFill>
              <a:srgbClr val="0077BD">
                <a:alpha val="13725"/>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53" name="Google Shape;53;p15"/>
          <p:cNvPicPr preferRelativeResize="0"/>
          <p:nvPr/>
        </p:nvPicPr>
        <p:blipFill rotWithShape="1">
          <a:blip r:embed="rId2">
            <a:alphaModFix/>
          </a:blip>
          <a:srcRect/>
          <a:stretch/>
        </p:blipFill>
        <p:spPr>
          <a:xfrm>
            <a:off x="9214986" y="614263"/>
            <a:ext cx="2462005" cy="82728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_Title Slide" type="title">
  <p:cSld name="TITLE">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612228" y="3056267"/>
            <a:ext cx="10573363"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77BD"/>
              </a:buClr>
              <a:buSzPts val="5000"/>
              <a:buFont typeface="Arial"/>
              <a:buNone/>
              <a:defRPr sz="5000" b="1" i="0">
                <a:solidFill>
                  <a:srgbClr val="0077BD"/>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3"/>
          <p:cNvSpPr txBox="1">
            <a:spLocks noGrp="1"/>
          </p:cNvSpPr>
          <p:nvPr>
            <p:ph type="subTitle" idx="1"/>
          </p:nvPr>
        </p:nvSpPr>
        <p:spPr>
          <a:xfrm>
            <a:off x="612228" y="5593000"/>
            <a:ext cx="10573363" cy="873539"/>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rgbClr val="7F7F7F"/>
              </a:buClr>
              <a:buSzPts val="2400"/>
              <a:buNone/>
              <a:defRPr sz="2400" b="1" i="0">
                <a:solidFill>
                  <a:srgbClr val="7F7F7F"/>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57" name="Google Shape;57;p13"/>
          <p:cNvPicPr preferRelativeResize="0"/>
          <p:nvPr/>
        </p:nvPicPr>
        <p:blipFill rotWithShape="1">
          <a:blip r:embed="rId2">
            <a:alphaModFix/>
          </a:blip>
          <a:srcRect/>
          <a:stretch/>
        </p:blipFill>
        <p:spPr>
          <a:xfrm>
            <a:off x="4080092" y="1041400"/>
            <a:ext cx="7105499" cy="2387600"/>
          </a:xfrm>
          <a:prstGeom prst="rect">
            <a:avLst/>
          </a:prstGeom>
          <a:noFill/>
          <a:ln>
            <a:noFill/>
          </a:ln>
        </p:spPr>
      </p:pic>
      <p:sp>
        <p:nvSpPr>
          <p:cNvPr id="58" name="Google Shape;58;p13"/>
          <p:cNvSpPr/>
          <p:nvPr/>
        </p:nvSpPr>
        <p:spPr>
          <a:xfrm>
            <a:off x="-4088943" y="-3785967"/>
            <a:ext cx="6842234" cy="6842234"/>
          </a:xfrm>
          <a:prstGeom prst="ellipse">
            <a:avLst/>
          </a:prstGeom>
          <a:noFill/>
          <a:ln w="952500" cap="flat" cmpd="sng">
            <a:solidFill>
              <a:srgbClr val="0077BD">
                <a:alpha val="13725"/>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 name="Google Shape;59;p13"/>
          <p:cNvSpPr/>
          <p:nvPr/>
        </p:nvSpPr>
        <p:spPr>
          <a:xfrm>
            <a:off x="9169661" y="4037617"/>
            <a:ext cx="6842234" cy="6842234"/>
          </a:xfrm>
          <a:prstGeom prst="ellipse">
            <a:avLst/>
          </a:prstGeom>
          <a:noFill/>
          <a:ln w="952500" cap="flat" cmpd="sng">
            <a:solidFill>
              <a:srgbClr val="0077BD">
                <a:alpha val="13725"/>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0"/>
        <p:cNvGrpSpPr/>
        <p:nvPr/>
      </p:nvGrpSpPr>
      <p:grpSpPr>
        <a:xfrm>
          <a:off x="0" y="0"/>
          <a:ext cx="0" cy="0"/>
          <a:chOff x="0" y="0"/>
          <a:chExt cx="0" cy="0"/>
        </a:xfrm>
      </p:grpSpPr>
      <p:sp>
        <p:nvSpPr>
          <p:cNvPr id="61" name="Google Shape;61;p18"/>
          <p:cNvSpPr txBox="1">
            <a:spLocks noGrp="1"/>
          </p:cNvSpPr>
          <p:nvPr>
            <p:ph type="title"/>
          </p:nvPr>
        </p:nvSpPr>
        <p:spPr>
          <a:xfrm>
            <a:off x="559397"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77B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8"/>
          <p:cNvSpPr txBox="1">
            <a:spLocks noGrp="1"/>
          </p:cNvSpPr>
          <p:nvPr>
            <p:ph type="body" idx="1"/>
          </p:nvPr>
        </p:nvSpPr>
        <p:spPr>
          <a:xfrm>
            <a:off x="559397" y="1825625"/>
            <a:ext cx="5181600" cy="356618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18"/>
          <p:cNvSpPr txBox="1">
            <a:spLocks noGrp="1"/>
          </p:cNvSpPr>
          <p:nvPr>
            <p:ph type="body" idx="2"/>
          </p:nvPr>
        </p:nvSpPr>
        <p:spPr>
          <a:xfrm>
            <a:off x="5893397" y="1825625"/>
            <a:ext cx="5181600" cy="356618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64" name="Google Shape;64;p18"/>
          <p:cNvPicPr preferRelativeResize="0"/>
          <p:nvPr/>
        </p:nvPicPr>
        <p:blipFill rotWithShape="1">
          <a:blip r:embed="rId2">
            <a:alphaModFix/>
          </a:blip>
          <a:srcRect/>
          <a:stretch/>
        </p:blipFill>
        <p:spPr>
          <a:xfrm>
            <a:off x="575508" y="5547657"/>
            <a:ext cx="2462005" cy="827286"/>
          </a:xfrm>
          <a:prstGeom prst="rect">
            <a:avLst/>
          </a:prstGeom>
          <a:noFill/>
          <a:ln>
            <a:noFill/>
          </a:ln>
        </p:spPr>
      </p:pic>
      <p:sp>
        <p:nvSpPr>
          <p:cNvPr id="65" name="Google Shape;65;p18"/>
          <p:cNvSpPr/>
          <p:nvPr/>
        </p:nvSpPr>
        <p:spPr>
          <a:xfrm>
            <a:off x="7130991" y="513419"/>
            <a:ext cx="6842234" cy="6842234"/>
          </a:xfrm>
          <a:prstGeom prst="ellipse">
            <a:avLst/>
          </a:prstGeom>
          <a:noFill/>
          <a:ln w="952500" cap="flat" cmpd="sng">
            <a:solidFill>
              <a:srgbClr val="0077BD">
                <a:alpha val="13725"/>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Comparison">
  <p:cSld name="1_Comparison">
    <p:spTree>
      <p:nvGrpSpPr>
        <p:cNvPr id="1" name="Shape 66"/>
        <p:cNvGrpSpPr/>
        <p:nvPr/>
      </p:nvGrpSpPr>
      <p:grpSpPr>
        <a:xfrm>
          <a:off x="0" y="0"/>
          <a:ext cx="0" cy="0"/>
          <a:chOff x="0" y="0"/>
          <a:chExt cx="0" cy="0"/>
        </a:xfrm>
      </p:grpSpPr>
      <p:sp>
        <p:nvSpPr>
          <p:cNvPr id="67" name="Google Shape;67;p21"/>
          <p:cNvSpPr/>
          <p:nvPr/>
        </p:nvSpPr>
        <p:spPr>
          <a:xfrm>
            <a:off x="-4432667" y="513419"/>
            <a:ext cx="6842234" cy="6842234"/>
          </a:xfrm>
          <a:prstGeom prst="ellipse">
            <a:avLst/>
          </a:prstGeom>
          <a:noFill/>
          <a:ln w="952500" cap="flat" cmpd="sng">
            <a:solidFill>
              <a:srgbClr val="0077BD">
                <a:alpha val="13725"/>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8" name="Google Shape;68;p21"/>
          <p:cNvSpPr txBox="1">
            <a:spLocks noGrp="1"/>
          </p:cNvSpPr>
          <p:nvPr>
            <p:ph type="title"/>
          </p:nvPr>
        </p:nvSpPr>
        <p:spPr>
          <a:xfrm>
            <a:off x="566177"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77BD"/>
              </a:buClr>
              <a:buSzPts val="4400"/>
              <a:buFont typeface="Arial"/>
              <a:buNone/>
              <a:defRPr b="1" i="0">
                <a:solidFill>
                  <a:srgbClr val="0077BD"/>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1"/>
          <p:cNvSpPr txBox="1">
            <a:spLocks noGrp="1"/>
          </p:cNvSpPr>
          <p:nvPr>
            <p:ph type="body" idx="1"/>
          </p:nvPr>
        </p:nvSpPr>
        <p:spPr>
          <a:xfrm>
            <a:off x="566177"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0077BD"/>
              </a:buClr>
              <a:buSzPts val="2400"/>
              <a:buNone/>
              <a:defRPr sz="2400" b="1" i="0">
                <a:solidFill>
                  <a:srgbClr val="0077BD"/>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0" name="Google Shape;70;p21"/>
          <p:cNvSpPr txBox="1">
            <a:spLocks noGrp="1"/>
          </p:cNvSpPr>
          <p:nvPr>
            <p:ph type="body" idx="2"/>
          </p:nvPr>
        </p:nvSpPr>
        <p:spPr>
          <a:xfrm>
            <a:off x="566177" y="2505075"/>
            <a:ext cx="5157787" cy="288673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1"/>
          <p:cNvSpPr txBox="1">
            <a:spLocks noGrp="1"/>
          </p:cNvSpPr>
          <p:nvPr>
            <p:ph type="body" idx="3"/>
          </p:nvPr>
        </p:nvSpPr>
        <p:spPr>
          <a:xfrm>
            <a:off x="5898589"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0077BD"/>
              </a:buClr>
              <a:buSzPts val="2400"/>
              <a:buNone/>
              <a:defRPr sz="2400" b="1" i="0">
                <a:solidFill>
                  <a:srgbClr val="0077BD"/>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2" name="Google Shape;72;p21"/>
          <p:cNvSpPr txBox="1">
            <a:spLocks noGrp="1"/>
          </p:cNvSpPr>
          <p:nvPr>
            <p:ph type="body" idx="4"/>
          </p:nvPr>
        </p:nvSpPr>
        <p:spPr>
          <a:xfrm>
            <a:off x="5898589" y="2505075"/>
            <a:ext cx="5183188" cy="288673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73" name="Google Shape;73;p21"/>
          <p:cNvPicPr preferRelativeResize="0"/>
          <p:nvPr/>
        </p:nvPicPr>
        <p:blipFill rotWithShape="1">
          <a:blip r:embed="rId2">
            <a:alphaModFix/>
          </a:blip>
          <a:srcRect/>
          <a:stretch/>
        </p:blipFill>
        <p:spPr>
          <a:xfrm>
            <a:off x="9214986" y="614263"/>
            <a:ext cx="2462005" cy="82728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152400" y="152400"/>
            <a:ext cx="11885407" cy="6549615"/>
          </a:xfrm>
          <a:prstGeom prst="rect">
            <a:avLst/>
          </a:prstGeom>
          <a:noFill/>
          <a:ln w="317500" cap="flat" cmpd="sng">
            <a:solidFill>
              <a:srgbClr val="0041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7;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0077BD"/>
              </a:buClr>
              <a:buSzPts val="4400"/>
              <a:buFont typeface="Arial"/>
              <a:buNone/>
              <a:defRPr sz="4400" b="1" i="0" u="none" strike="noStrike" cap="none">
                <a:solidFill>
                  <a:srgbClr val="0077BD"/>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68300" algn="l" rtl="0">
              <a:lnSpc>
                <a:spcPct val="90000"/>
              </a:lnSpc>
              <a:spcBef>
                <a:spcPts val="5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2pPr>
            <a:lvl3pPr marL="1371600" marR="0" lvl="2" indent="-368300" algn="l" rtl="0">
              <a:lnSpc>
                <a:spcPct val="90000"/>
              </a:lnSpc>
              <a:spcBef>
                <a:spcPts val="5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3pPr>
            <a:lvl4pPr marL="1828800" marR="0" lvl="3" indent="-368300" algn="l" rtl="0">
              <a:lnSpc>
                <a:spcPct val="90000"/>
              </a:lnSpc>
              <a:spcBef>
                <a:spcPts val="5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4pPr>
            <a:lvl5pPr marL="2286000" marR="0" lvl="4" indent="-368300" algn="l" rtl="0">
              <a:lnSpc>
                <a:spcPct val="90000"/>
              </a:lnSpc>
              <a:spcBef>
                <a:spcPts val="5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p:nvPr/>
        </p:nvSpPr>
        <p:spPr>
          <a:xfrm>
            <a:off x="11805920" y="6461761"/>
            <a:ext cx="396838" cy="3962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lt1"/>
                </a:solidFill>
                <a:latin typeface="Arial"/>
                <a:ea typeface="Arial"/>
                <a:cs typeface="Arial"/>
                <a:sym typeface="Arial"/>
              </a:rPr>
              <a:t>‹#›</a:t>
            </a:fld>
            <a:endParaRPr sz="12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saintpetersuniversity1-my.sharepoint.com/:u:/g/personal/rsanku_saintpeters_edu/EUcWOjEKfo1EqCotX7tN6wMBSk36pr8bDekeRTFY2leVgw?e=fr4vh1"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mailto:skailasakoti@saintpeters.edu"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atasets/oscarm524/predicting-returns-of-discounted-articles-sales"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
          <p:cNvSpPr txBox="1">
            <a:spLocks noGrp="1"/>
          </p:cNvSpPr>
          <p:nvPr>
            <p:ph type="title"/>
          </p:nvPr>
        </p:nvSpPr>
        <p:spPr>
          <a:xfrm>
            <a:off x="422552" y="1709738"/>
            <a:ext cx="11346896" cy="2852737"/>
          </a:xfrm>
          <a:noFill/>
          <a:ln>
            <a:noFill/>
          </a:ln>
        </p:spPr>
        <p:txBody>
          <a:bodyPr spcFirstLastPara="1" wrap="square" lIns="91425" tIns="45700" rIns="91425" bIns="45700" anchor="b" anchorCtr="0">
            <a:normAutofit/>
          </a:bodyPr>
          <a:lstStyle/>
          <a:p>
            <a:pPr lvl="0"/>
            <a:r>
              <a:rPr lang="en-US"/>
              <a:t>Template</a:t>
            </a:r>
          </a:p>
        </p:txBody>
      </p:sp>
      <p:sp>
        <p:nvSpPr>
          <p:cNvPr id="79" name="Google Shape;79;p1"/>
          <p:cNvSpPr txBox="1">
            <a:spLocks noGrp="1"/>
          </p:cNvSpPr>
          <p:nvPr>
            <p:ph type="body" idx="1"/>
          </p:nvPr>
        </p:nvSpPr>
        <p:spPr>
          <a:xfrm>
            <a:off x="422551" y="4589463"/>
            <a:ext cx="11346895" cy="1500187"/>
          </a:xfrm>
          <a:noFill/>
          <a:ln>
            <a:noFill/>
          </a:ln>
        </p:spPr>
        <p:txBody>
          <a:bodyPr spcFirstLastPara="1" wrap="square" lIns="91425" tIns="45700" rIns="91425" bIns="45700" anchor="t" anchorCtr="0">
            <a:normAutofit/>
          </a:bodyPr>
          <a:lstStyle/>
          <a:p>
            <a:pPr lvl="0"/>
            <a:r>
              <a:rPr lang="en-US" dirty="0"/>
              <a:t>11/17/2023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1000"/>
                                        <p:tgtEl>
                                          <p:spTgt spid="78"/>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9"/>
                                        </p:tgtEl>
                                        <p:attrNameLst>
                                          <p:attrName>style.visibility</p:attrName>
                                        </p:attrNameLst>
                                      </p:cBhvr>
                                      <p:to>
                                        <p:strVal val="visible"/>
                                      </p:to>
                                    </p:set>
                                    <p:animEffect transition="in" filter="fade">
                                      <p:cBhvr>
                                        <p:cTn id="11" dur="10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299517df894_0_46"/>
          <p:cNvSpPr txBox="1">
            <a:spLocks noGrp="1"/>
          </p:cNvSpPr>
          <p:nvPr>
            <p:ph type="title"/>
          </p:nvPr>
        </p:nvSpPr>
        <p:spPr>
          <a:xfrm>
            <a:off x="559397"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600" dirty="0"/>
              <a:t>Data Analysis</a:t>
            </a:r>
            <a:br>
              <a:rPr lang="en-US" sz="3600" dirty="0"/>
            </a:br>
            <a:r>
              <a:rPr lang="en-US" sz="2000" dirty="0"/>
              <a:t>distribution of Return-quantity and Distribution of SizeCode </a:t>
            </a:r>
            <a:endParaRPr sz="3600" dirty="0"/>
          </a:p>
        </p:txBody>
      </p:sp>
      <p:pic>
        <p:nvPicPr>
          <p:cNvPr id="6" name="Picture 5">
            <a:extLst>
              <a:ext uri="{FF2B5EF4-FFF2-40B4-BE49-F238E27FC236}">
                <a16:creationId xmlns:a16="http://schemas.microsoft.com/office/drawing/2014/main" id="{C1FD84A8-F04E-F2E0-D69E-526BA0B97CF7}"/>
              </a:ext>
            </a:extLst>
          </p:cNvPr>
          <p:cNvPicPr>
            <a:picLocks noChangeAspect="1"/>
          </p:cNvPicPr>
          <p:nvPr/>
        </p:nvPicPr>
        <p:blipFill>
          <a:blip r:embed="rId3"/>
          <a:stretch>
            <a:fillRect/>
          </a:stretch>
        </p:blipFill>
        <p:spPr>
          <a:xfrm>
            <a:off x="628235" y="1800088"/>
            <a:ext cx="5221959" cy="4531097"/>
          </a:xfrm>
          <a:prstGeom prst="rect">
            <a:avLst/>
          </a:prstGeom>
        </p:spPr>
      </p:pic>
      <p:pic>
        <p:nvPicPr>
          <p:cNvPr id="8" name="Picture 7">
            <a:extLst>
              <a:ext uri="{FF2B5EF4-FFF2-40B4-BE49-F238E27FC236}">
                <a16:creationId xmlns:a16="http://schemas.microsoft.com/office/drawing/2014/main" id="{289D11B5-ADA0-C2C1-E3CB-D5CAD25199C4}"/>
              </a:ext>
            </a:extLst>
          </p:cNvPr>
          <p:cNvPicPr>
            <a:picLocks noChangeAspect="1"/>
          </p:cNvPicPr>
          <p:nvPr/>
        </p:nvPicPr>
        <p:blipFill>
          <a:blip r:embed="rId4"/>
          <a:stretch>
            <a:fillRect/>
          </a:stretch>
        </p:blipFill>
        <p:spPr>
          <a:xfrm>
            <a:off x="5781368" y="1917289"/>
            <a:ext cx="5782397" cy="4296697"/>
          </a:xfrm>
          <a:prstGeom prst="rect">
            <a:avLst/>
          </a:prstGeom>
        </p:spPr>
      </p:pic>
    </p:spTree>
    <p:extLst>
      <p:ext uri="{BB962C8B-B14F-4D97-AF65-F5344CB8AC3E}">
        <p14:creationId xmlns:p14="http://schemas.microsoft.com/office/powerpoint/2010/main" val="1101012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299517df894_0_46"/>
          <p:cNvSpPr txBox="1">
            <a:spLocks noGrp="1"/>
          </p:cNvSpPr>
          <p:nvPr>
            <p:ph type="title"/>
          </p:nvPr>
        </p:nvSpPr>
        <p:spPr>
          <a:xfrm>
            <a:off x="559397" y="365125"/>
            <a:ext cx="10515600" cy="13257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US" sz="3600" dirty="0"/>
              <a:t>Data Analysis</a:t>
            </a:r>
            <a:br>
              <a:rPr lang="en-US" sz="3600" dirty="0"/>
            </a:br>
            <a:r>
              <a:rPr lang="en-US" sz="2000" dirty="0"/>
              <a:t>Highest returns by customer(1070653)  </a:t>
            </a:r>
            <a:br>
              <a:rPr lang="en-US" sz="2000" dirty="0"/>
            </a:br>
            <a:r>
              <a:rPr lang="en-US" sz="2000" dirty="0"/>
              <a:t>Highest return by product(1002029)</a:t>
            </a:r>
            <a:br>
              <a:rPr lang="en-US" sz="3600" dirty="0"/>
            </a:br>
            <a:endParaRPr sz="3600" dirty="0"/>
          </a:p>
        </p:txBody>
      </p:sp>
      <p:pic>
        <p:nvPicPr>
          <p:cNvPr id="3" name="Picture 2">
            <a:extLst>
              <a:ext uri="{FF2B5EF4-FFF2-40B4-BE49-F238E27FC236}">
                <a16:creationId xmlns:a16="http://schemas.microsoft.com/office/drawing/2014/main" id="{4F8519A1-9E8D-0ADF-01B8-F81E347519E4}"/>
              </a:ext>
            </a:extLst>
          </p:cNvPr>
          <p:cNvPicPr>
            <a:picLocks noChangeAspect="1"/>
          </p:cNvPicPr>
          <p:nvPr/>
        </p:nvPicPr>
        <p:blipFill>
          <a:blip r:embed="rId3"/>
          <a:stretch>
            <a:fillRect/>
          </a:stretch>
        </p:blipFill>
        <p:spPr>
          <a:xfrm>
            <a:off x="559398" y="1917289"/>
            <a:ext cx="5212138" cy="4575585"/>
          </a:xfrm>
          <a:prstGeom prst="rect">
            <a:avLst/>
          </a:prstGeom>
        </p:spPr>
      </p:pic>
      <p:pic>
        <p:nvPicPr>
          <p:cNvPr id="6" name="Picture 5">
            <a:extLst>
              <a:ext uri="{FF2B5EF4-FFF2-40B4-BE49-F238E27FC236}">
                <a16:creationId xmlns:a16="http://schemas.microsoft.com/office/drawing/2014/main" id="{D4A27052-BDBF-8300-FE84-B031F8F76AE6}"/>
              </a:ext>
            </a:extLst>
          </p:cNvPr>
          <p:cNvPicPr>
            <a:picLocks noChangeAspect="1"/>
          </p:cNvPicPr>
          <p:nvPr/>
        </p:nvPicPr>
        <p:blipFill>
          <a:blip r:embed="rId4"/>
          <a:stretch>
            <a:fillRect/>
          </a:stretch>
        </p:blipFill>
        <p:spPr>
          <a:xfrm>
            <a:off x="5856526" y="1917289"/>
            <a:ext cx="5515930" cy="4575585"/>
          </a:xfrm>
          <a:prstGeom prst="rect">
            <a:avLst/>
          </a:prstGeom>
        </p:spPr>
      </p:pic>
    </p:spTree>
    <p:extLst>
      <p:ext uri="{BB962C8B-B14F-4D97-AF65-F5344CB8AC3E}">
        <p14:creationId xmlns:p14="http://schemas.microsoft.com/office/powerpoint/2010/main" val="4149291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299517df894_0_46"/>
          <p:cNvSpPr txBox="1">
            <a:spLocks noGrp="1"/>
          </p:cNvSpPr>
          <p:nvPr>
            <p:ph type="title"/>
          </p:nvPr>
        </p:nvSpPr>
        <p:spPr>
          <a:xfrm>
            <a:off x="559397" y="365125"/>
            <a:ext cx="10515600" cy="13257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US" sz="3100" dirty="0"/>
              <a:t>Data Analysis</a:t>
            </a:r>
            <a:br>
              <a:rPr lang="en-US" sz="3600" dirty="0"/>
            </a:br>
            <a:r>
              <a:rPr lang="en-US" sz="2000" dirty="0"/>
              <a:t>The return quantity positively correlated with article-ID, colorCode,  </a:t>
            </a:r>
            <a:br>
              <a:rPr lang="en-US" sz="2000" dirty="0"/>
            </a:br>
            <a:r>
              <a:rPr lang="en-US" sz="2000" dirty="0"/>
              <a:t>sizeCode, quantity, and price.</a:t>
            </a:r>
            <a:br>
              <a:rPr lang="en-US" sz="2000" dirty="0"/>
            </a:br>
            <a:endParaRPr sz="3600" dirty="0"/>
          </a:p>
        </p:txBody>
      </p:sp>
      <p:pic>
        <p:nvPicPr>
          <p:cNvPr id="3" name="Picture 2">
            <a:extLst>
              <a:ext uri="{FF2B5EF4-FFF2-40B4-BE49-F238E27FC236}">
                <a16:creationId xmlns:a16="http://schemas.microsoft.com/office/drawing/2014/main" id="{C48CAEB8-D2EC-7A30-4273-BAC27E212B12}"/>
              </a:ext>
            </a:extLst>
          </p:cNvPr>
          <p:cNvPicPr>
            <a:picLocks noChangeAspect="1"/>
          </p:cNvPicPr>
          <p:nvPr/>
        </p:nvPicPr>
        <p:blipFill>
          <a:blip r:embed="rId3"/>
          <a:stretch>
            <a:fillRect/>
          </a:stretch>
        </p:blipFill>
        <p:spPr>
          <a:xfrm>
            <a:off x="559398" y="1543665"/>
            <a:ext cx="9420344" cy="4779604"/>
          </a:xfrm>
          <a:prstGeom prst="rect">
            <a:avLst/>
          </a:prstGeom>
        </p:spPr>
      </p:pic>
    </p:spTree>
    <p:extLst>
      <p:ext uri="{BB962C8B-B14F-4D97-AF65-F5344CB8AC3E}">
        <p14:creationId xmlns:p14="http://schemas.microsoft.com/office/powerpoint/2010/main" val="3396015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D5CB8-7582-13EA-2B2A-A3E9627431FE}"/>
              </a:ext>
            </a:extLst>
          </p:cNvPr>
          <p:cNvSpPr>
            <a:spLocks noGrp="1"/>
          </p:cNvSpPr>
          <p:nvPr>
            <p:ph type="title"/>
          </p:nvPr>
        </p:nvSpPr>
        <p:spPr>
          <a:xfrm>
            <a:off x="539733" y="324466"/>
            <a:ext cx="10515600" cy="1710352"/>
          </a:xfrm>
        </p:spPr>
        <p:txBody>
          <a:bodyPr>
            <a:normAutofit fontScale="90000"/>
          </a:bodyPr>
          <a:lstStyle/>
          <a:p>
            <a:r>
              <a:rPr lang="en-US" sz="3200" dirty="0"/>
              <a:t>Preparing data for Model</a:t>
            </a:r>
            <a:br>
              <a:rPr lang="en-US" sz="3600" dirty="0"/>
            </a:br>
            <a:r>
              <a:rPr lang="en-US" sz="1800" dirty="0"/>
              <a:t>Based on the correlation analysis we select the article, size, colorCode</a:t>
            </a:r>
            <a:br>
              <a:rPr lang="en-US" sz="1800" dirty="0"/>
            </a:br>
            <a:r>
              <a:rPr lang="en-US" sz="1800" dirty="0"/>
              <a:t>to predict return quantity, we have divided 75% of the data 25 testing.</a:t>
            </a:r>
            <a:br>
              <a:rPr lang="en-US" sz="1800" dirty="0"/>
            </a:br>
            <a:r>
              <a:rPr lang="en-US" sz="1800" dirty="0"/>
              <a:t>We have converted target variable into two categories 0 is not returned and remaining</a:t>
            </a:r>
            <a:br>
              <a:rPr lang="en-US" sz="1800" dirty="0"/>
            </a:br>
            <a:r>
              <a:rPr lang="en-US" sz="1800" dirty="0"/>
              <a:t>are Returned.</a:t>
            </a:r>
            <a:br>
              <a:rPr lang="en-US" sz="1800" dirty="0"/>
            </a:br>
            <a:endParaRPr lang="en-US" sz="3600" dirty="0"/>
          </a:p>
        </p:txBody>
      </p:sp>
      <p:pic>
        <p:nvPicPr>
          <p:cNvPr id="4" name="Picture 3">
            <a:extLst>
              <a:ext uri="{FF2B5EF4-FFF2-40B4-BE49-F238E27FC236}">
                <a16:creationId xmlns:a16="http://schemas.microsoft.com/office/drawing/2014/main" id="{C823F188-3B3F-32BF-979A-D28BB892C801}"/>
              </a:ext>
            </a:extLst>
          </p:cNvPr>
          <p:cNvPicPr>
            <a:picLocks noChangeAspect="1"/>
          </p:cNvPicPr>
          <p:nvPr/>
        </p:nvPicPr>
        <p:blipFill>
          <a:blip r:embed="rId2"/>
          <a:stretch>
            <a:fillRect/>
          </a:stretch>
        </p:blipFill>
        <p:spPr>
          <a:xfrm>
            <a:off x="951117" y="2034817"/>
            <a:ext cx="10506075" cy="3628563"/>
          </a:xfrm>
          <a:prstGeom prst="rect">
            <a:avLst/>
          </a:prstGeom>
        </p:spPr>
      </p:pic>
    </p:spTree>
    <p:extLst>
      <p:ext uri="{BB962C8B-B14F-4D97-AF65-F5344CB8AC3E}">
        <p14:creationId xmlns:p14="http://schemas.microsoft.com/office/powerpoint/2010/main" val="2280748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299517df894_0_46"/>
          <p:cNvSpPr txBox="1">
            <a:spLocks noGrp="1"/>
          </p:cNvSpPr>
          <p:nvPr>
            <p:ph type="title"/>
          </p:nvPr>
        </p:nvSpPr>
        <p:spPr>
          <a:xfrm>
            <a:off x="559397" y="365125"/>
            <a:ext cx="10515600" cy="13257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US" sz="3100" dirty="0"/>
              <a:t>Model Selection</a:t>
            </a:r>
            <a:br>
              <a:rPr lang="en-US" sz="3600" dirty="0"/>
            </a:br>
            <a:r>
              <a:rPr lang="en-US" sz="1800" dirty="0">
                <a:solidFill>
                  <a:schemeClr val="accent5">
                    <a:lumMod val="75000"/>
                  </a:schemeClr>
                </a:solidFill>
              </a:rPr>
              <a:t>The</a:t>
            </a:r>
            <a:r>
              <a:rPr lang="en-US" sz="1800" dirty="0"/>
              <a:t> </a:t>
            </a:r>
            <a:r>
              <a:rPr lang="en-US" sz="1800" i="0" dirty="0">
                <a:solidFill>
                  <a:schemeClr val="accent5">
                    <a:lumMod val="75000"/>
                  </a:schemeClr>
                </a:solidFill>
                <a:effectLst/>
                <a:latin typeface="Söhne"/>
              </a:rPr>
              <a:t>categorizing articles with size code and color code into 'returned' and 'not returned’. </a:t>
            </a:r>
            <a:br>
              <a:rPr lang="en-US" sz="1800" i="0" dirty="0">
                <a:solidFill>
                  <a:schemeClr val="accent5">
                    <a:lumMod val="75000"/>
                  </a:schemeClr>
                </a:solidFill>
                <a:effectLst/>
                <a:latin typeface="Söhne"/>
              </a:rPr>
            </a:br>
            <a:r>
              <a:rPr lang="en-US" sz="1800" i="0" dirty="0">
                <a:solidFill>
                  <a:schemeClr val="accent5">
                    <a:lumMod val="75000"/>
                  </a:schemeClr>
                </a:solidFill>
                <a:effectLst/>
                <a:latin typeface="Söhne"/>
              </a:rPr>
              <a:t>As our target variable is categorical </a:t>
            </a:r>
            <a:br>
              <a:rPr lang="en-US" sz="1800" i="0" dirty="0">
                <a:solidFill>
                  <a:schemeClr val="accent5">
                    <a:lumMod val="75000"/>
                  </a:schemeClr>
                </a:solidFill>
                <a:effectLst/>
                <a:latin typeface="Söhne"/>
              </a:rPr>
            </a:br>
            <a:r>
              <a:rPr lang="en-US" sz="1800" i="0" dirty="0">
                <a:solidFill>
                  <a:schemeClr val="accent5">
                    <a:lumMod val="75000"/>
                  </a:schemeClr>
                </a:solidFill>
                <a:effectLst/>
                <a:latin typeface="Söhne"/>
              </a:rPr>
              <a:t>so, we have chosen Logistic Regression, Random Forest, and XGBoost</a:t>
            </a:r>
            <a:r>
              <a:rPr lang="en-US" sz="1800" dirty="0">
                <a:solidFill>
                  <a:schemeClr val="accent5">
                    <a:lumMod val="75000"/>
                  </a:schemeClr>
                </a:solidFill>
                <a:latin typeface="Söhne"/>
              </a:rPr>
              <a:t>.</a:t>
            </a:r>
            <a:br>
              <a:rPr lang="en-US" sz="1800" dirty="0">
                <a:solidFill>
                  <a:schemeClr val="accent5">
                    <a:lumMod val="75000"/>
                  </a:schemeClr>
                </a:solidFill>
                <a:latin typeface="Söhne"/>
              </a:rPr>
            </a:br>
            <a:r>
              <a:rPr lang="en-US" sz="1800" dirty="0">
                <a:solidFill>
                  <a:schemeClr val="accent5">
                    <a:lumMod val="75000"/>
                  </a:schemeClr>
                </a:solidFill>
                <a:latin typeface="Söhne"/>
              </a:rPr>
              <a:t>Below are the accuracy scores for training and testing.</a:t>
            </a:r>
            <a:endParaRPr sz="1600" dirty="0">
              <a:solidFill>
                <a:schemeClr val="accent5">
                  <a:lumMod val="75000"/>
                </a:schemeClr>
              </a:solidFill>
            </a:endParaRPr>
          </a:p>
        </p:txBody>
      </p:sp>
      <p:pic>
        <p:nvPicPr>
          <p:cNvPr id="3" name="Picture 2">
            <a:extLst>
              <a:ext uri="{FF2B5EF4-FFF2-40B4-BE49-F238E27FC236}">
                <a16:creationId xmlns:a16="http://schemas.microsoft.com/office/drawing/2014/main" id="{D39AC4A3-6D47-EE7F-5B86-DE57A0C41F12}"/>
              </a:ext>
            </a:extLst>
          </p:cNvPr>
          <p:cNvPicPr>
            <a:picLocks noChangeAspect="1"/>
          </p:cNvPicPr>
          <p:nvPr/>
        </p:nvPicPr>
        <p:blipFill>
          <a:blip r:embed="rId3"/>
          <a:stretch>
            <a:fillRect/>
          </a:stretch>
        </p:blipFill>
        <p:spPr>
          <a:xfrm>
            <a:off x="753565" y="2005785"/>
            <a:ext cx="10382249" cy="1533832"/>
          </a:xfrm>
          <a:prstGeom prst="rect">
            <a:avLst/>
          </a:prstGeom>
        </p:spPr>
      </p:pic>
      <p:pic>
        <p:nvPicPr>
          <p:cNvPr id="5" name="Picture 4">
            <a:extLst>
              <a:ext uri="{FF2B5EF4-FFF2-40B4-BE49-F238E27FC236}">
                <a16:creationId xmlns:a16="http://schemas.microsoft.com/office/drawing/2014/main" id="{ECECD5FC-1557-7678-C0B7-305FFF73FCD3}"/>
              </a:ext>
            </a:extLst>
          </p:cNvPr>
          <p:cNvPicPr>
            <a:picLocks noChangeAspect="1"/>
          </p:cNvPicPr>
          <p:nvPr/>
        </p:nvPicPr>
        <p:blipFill>
          <a:blip r:embed="rId4"/>
          <a:stretch>
            <a:fillRect/>
          </a:stretch>
        </p:blipFill>
        <p:spPr>
          <a:xfrm>
            <a:off x="814386" y="3633293"/>
            <a:ext cx="10260609" cy="1427827"/>
          </a:xfrm>
          <a:prstGeom prst="rect">
            <a:avLst/>
          </a:prstGeom>
        </p:spPr>
      </p:pic>
      <p:pic>
        <p:nvPicPr>
          <p:cNvPr id="7" name="Picture 6">
            <a:extLst>
              <a:ext uri="{FF2B5EF4-FFF2-40B4-BE49-F238E27FC236}">
                <a16:creationId xmlns:a16="http://schemas.microsoft.com/office/drawing/2014/main" id="{9B8D3151-684B-1D22-CEB9-D63971EF966D}"/>
              </a:ext>
            </a:extLst>
          </p:cNvPr>
          <p:cNvPicPr>
            <a:picLocks noChangeAspect="1"/>
          </p:cNvPicPr>
          <p:nvPr/>
        </p:nvPicPr>
        <p:blipFill>
          <a:blip r:embed="rId5"/>
          <a:stretch>
            <a:fillRect/>
          </a:stretch>
        </p:blipFill>
        <p:spPr>
          <a:xfrm>
            <a:off x="692745" y="5154796"/>
            <a:ext cx="10382250" cy="1325701"/>
          </a:xfrm>
          <a:prstGeom prst="rect">
            <a:avLst/>
          </a:prstGeom>
        </p:spPr>
      </p:pic>
    </p:spTree>
    <p:extLst>
      <p:ext uri="{BB962C8B-B14F-4D97-AF65-F5344CB8AC3E}">
        <p14:creationId xmlns:p14="http://schemas.microsoft.com/office/powerpoint/2010/main" val="1486955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291FF-059F-FD9C-5F5A-AAD4EA0AE376}"/>
              </a:ext>
            </a:extLst>
          </p:cNvPr>
          <p:cNvSpPr>
            <a:spLocks noGrp="1"/>
          </p:cNvSpPr>
          <p:nvPr>
            <p:ph type="title"/>
          </p:nvPr>
        </p:nvSpPr>
        <p:spPr>
          <a:xfrm>
            <a:off x="559397" y="432619"/>
            <a:ext cx="10515600" cy="1258069"/>
          </a:xfrm>
        </p:spPr>
        <p:txBody>
          <a:bodyPr>
            <a:normAutofit fontScale="90000"/>
          </a:bodyPr>
          <a:lstStyle/>
          <a:p>
            <a:br>
              <a:rPr lang="en-US" sz="3200" dirty="0"/>
            </a:br>
            <a:r>
              <a:rPr lang="en-US" sz="3200" dirty="0"/>
              <a:t>Model comparison</a:t>
            </a:r>
            <a:br>
              <a:rPr lang="en-US" sz="3600" dirty="0"/>
            </a:br>
            <a:r>
              <a:rPr lang="en-US" sz="2000" dirty="0"/>
              <a:t>Based on comparing all models by their accuracy we have selected random </a:t>
            </a:r>
            <a:br>
              <a:rPr lang="en-US" sz="2000" dirty="0"/>
            </a:br>
            <a:r>
              <a:rPr lang="en-US" sz="2000" dirty="0"/>
              <a:t>forest Model, Training Accuracy, and Testing Accuracy are high.</a:t>
            </a:r>
            <a:br>
              <a:rPr lang="en-US" sz="2000" dirty="0"/>
            </a:br>
            <a:endParaRPr lang="en-US" sz="3600" dirty="0"/>
          </a:p>
        </p:txBody>
      </p:sp>
      <p:pic>
        <p:nvPicPr>
          <p:cNvPr id="6" name="Picture 5">
            <a:extLst>
              <a:ext uri="{FF2B5EF4-FFF2-40B4-BE49-F238E27FC236}">
                <a16:creationId xmlns:a16="http://schemas.microsoft.com/office/drawing/2014/main" id="{29118D13-C15E-84FB-ECD6-948D018D54AC}"/>
              </a:ext>
            </a:extLst>
          </p:cNvPr>
          <p:cNvPicPr>
            <a:picLocks noChangeAspect="1"/>
          </p:cNvPicPr>
          <p:nvPr/>
        </p:nvPicPr>
        <p:blipFill>
          <a:blip r:embed="rId2"/>
          <a:stretch>
            <a:fillRect/>
          </a:stretch>
        </p:blipFill>
        <p:spPr>
          <a:xfrm>
            <a:off x="3504975" y="1645765"/>
            <a:ext cx="5182049" cy="3566469"/>
          </a:xfrm>
          <a:prstGeom prst="rect">
            <a:avLst/>
          </a:prstGeom>
        </p:spPr>
      </p:pic>
      <p:pic>
        <p:nvPicPr>
          <p:cNvPr id="8" name="Picture 7">
            <a:extLst>
              <a:ext uri="{FF2B5EF4-FFF2-40B4-BE49-F238E27FC236}">
                <a16:creationId xmlns:a16="http://schemas.microsoft.com/office/drawing/2014/main" id="{BF8AF99C-D113-B501-17F8-F291A1780D67}"/>
              </a:ext>
            </a:extLst>
          </p:cNvPr>
          <p:cNvPicPr>
            <a:picLocks noChangeAspect="1"/>
          </p:cNvPicPr>
          <p:nvPr/>
        </p:nvPicPr>
        <p:blipFill>
          <a:blip r:embed="rId3"/>
          <a:stretch>
            <a:fillRect/>
          </a:stretch>
        </p:blipFill>
        <p:spPr>
          <a:xfrm>
            <a:off x="559397" y="1936494"/>
            <a:ext cx="8997558" cy="4287325"/>
          </a:xfrm>
          <a:prstGeom prst="rect">
            <a:avLst/>
          </a:prstGeom>
        </p:spPr>
      </p:pic>
    </p:spTree>
    <p:extLst>
      <p:ext uri="{BB962C8B-B14F-4D97-AF65-F5344CB8AC3E}">
        <p14:creationId xmlns:p14="http://schemas.microsoft.com/office/powerpoint/2010/main" val="3683627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8AE4F-388F-2309-C3A0-992D521FB4B9}"/>
              </a:ext>
            </a:extLst>
          </p:cNvPr>
          <p:cNvSpPr>
            <a:spLocks noGrp="1"/>
          </p:cNvSpPr>
          <p:nvPr>
            <p:ph type="title"/>
          </p:nvPr>
        </p:nvSpPr>
        <p:spPr/>
        <p:txBody>
          <a:bodyPr>
            <a:normAutofit fontScale="90000"/>
          </a:bodyPr>
          <a:lstStyle/>
          <a:p>
            <a:br>
              <a:rPr lang="en-US" sz="3600" dirty="0"/>
            </a:br>
            <a:r>
              <a:rPr lang="en-US" sz="3600" dirty="0"/>
              <a:t>Random Forest Model on Return </a:t>
            </a:r>
            <a:br>
              <a:rPr lang="en-US" sz="3600" dirty="0"/>
            </a:br>
            <a:r>
              <a:rPr lang="en-US" sz="3600" dirty="0"/>
              <a:t>Prediction</a:t>
            </a:r>
            <a:br>
              <a:rPr lang="en-US" sz="3200" dirty="0"/>
            </a:br>
            <a:endParaRPr lang="en-US" sz="3200" dirty="0"/>
          </a:p>
        </p:txBody>
      </p:sp>
      <p:pic>
        <p:nvPicPr>
          <p:cNvPr id="6" name="Picture 5">
            <a:extLst>
              <a:ext uri="{FF2B5EF4-FFF2-40B4-BE49-F238E27FC236}">
                <a16:creationId xmlns:a16="http://schemas.microsoft.com/office/drawing/2014/main" id="{9A2DE2C7-CF96-7C0C-F5E8-364AB01E2267}"/>
              </a:ext>
            </a:extLst>
          </p:cNvPr>
          <p:cNvPicPr>
            <a:picLocks noChangeAspect="1"/>
          </p:cNvPicPr>
          <p:nvPr/>
        </p:nvPicPr>
        <p:blipFill>
          <a:blip r:embed="rId2"/>
          <a:stretch>
            <a:fillRect/>
          </a:stretch>
        </p:blipFill>
        <p:spPr>
          <a:xfrm>
            <a:off x="2983866" y="1862075"/>
            <a:ext cx="5182049" cy="3566469"/>
          </a:xfrm>
          <a:prstGeom prst="rect">
            <a:avLst/>
          </a:prstGeom>
        </p:spPr>
      </p:pic>
      <p:pic>
        <p:nvPicPr>
          <p:cNvPr id="8" name="Picture 7">
            <a:extLst>
              <a:ext uri="{FF2B5EF4-FFF2-40B4-BE49-F238E27FC236}">
                <a16:creationId xmlns:a16="http://schemas.microsoft.com/office/drawing/2014/main" id="{AE7AC71C-F33D-7C24-A52F-EC444A5C3D73}"/>
              </a:ext>
            </a:extLst>
          </p:cNvPr>
          <p:cNvPicPr>
            <a:picLocks noChangeAspect="1"/>
          </p:cNvPicPr>
          <p:nvPr/>
        </p:nvPicPr>
        <p:blipFill>
          <a:blip r:embed="rId3"/>
          <a:stretch>
            <a:fillRect/>
          </a:stretch>
        </p:blipFill>
        <p:spPr>
          <a:xfrm>
            <a:off x="695325" y="1862075"/>
            <a:ext cx="10129991" cy="4681600"/>
          </a:xfrm>
          <a:prstGeom prst="rect">
            <a:avLst/>
          </a:prstGeom>
        </p:spPr>
      </p:pic>
    </p:spTree>
    <p:extLst>
      <p:ext uri="{BB962C8B-B14F-4D97-AF65-F5344CB8AC3E}">
        <p14:creationId xmlns:p14="http://schemas.microsoft.com/office/powerpoint/2010/main" val="555637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299517df894_0_52"/>
          <p:cNvSpPr txBox="1">
            <a:spLocks noGrp="1"/>
          </p:cNvSpPr>
          <p:nvPr>
            <p:ph type="title"/>
          </p:nvPr>
        </p:nvSpPr>
        <p:spPr>
          <a:xfrm>
            <a:off x="1282700" y="585841"/>
            <a:ext cx="8479200" cy="827400"/>
          </a:xfrm>
          <a:prstGeom prst="rect">
            <a:avLst/>
          </a:prstGeom>
        </p:spPr>
        <p:txBody>
          <a:bodyPr spcFirstLastPara="1" wrap="square" lIns="91425" tIns="45700" rIns="91425" bIns="45700" anchor="ctr" anchorCtr="0">
            <a:normAutofit/>
          </a:bodyPr>
          <a:lstStyle/>
          <a:p>
            <a:pPr marL="0" lvl="0" indent="0" rtl="0">
              <a:spcBef>
                <a:spcPts val="0"/>
              </a:spcBef>
              <a:spcAft>
                <a:spcPts val="0"/>
              </a:spcAft>
              <a:buNone/>
            </a:pPr>
            <a:r>
              <a:rPr lang="en-US" sz="4000" dirty="0"/>
              <a:t>			   Conclusion</a:t>
            </a:r>
            <a:endParaRPr sz="4000" dirty="0"/>
          </a:p>
        </p:txBody>
      </p:sp>
      <p:sp>
        <p:nvSpPr>
          <p:cNvPr id="3" name="Text Placeholder 2">
            <a:extLst>
              <a:ext uri="{FF2B5EF4-FFF2-40B4-BE49-F238E27FC236}">
                <a16:creationId xmlns:a16="http://schemas.microsoft.com/office/drawing/2014/main" id="{816268B6-C11B-272C-69CB-AC3E935DEC3F}"/>
              </a:ext>
            </a:extLst>
          </p:cNvPr>
          <p:cNvSpPr>
            <a:spLocks noGrp="1" noChangeArrowheads="1"/>
          </p:cNvSpPr>
          <p:nvPr>
            <p:ph type="body" idx="1"/>
          </p:nvPr>
        </p:nvSpPr>
        <p:spPr bwMode="auto">
          <a:xfrm>
            <a:off x="1282700" y="1136243"/>
            <a:ext cx="9813668"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1800" dirty="0">
                <a:solidFill>
                  <a:schemeClr val="tx1"/>
                </a:solidFill>
                <a:latin typeface="Google Sans"/>
              </a:rPr>
              <a:t>Project </a:t>
            </a:r>
            <a:r>
              <a:rPr lang="en-US" altLang="en-US" sz="1800" dirty="0" err="1">
                <a:solidFill>
                  <a:schemeClr val="tx1"/>
                </a:solidFill>
                <a:latin typeface="Google Sans"/>
              </a:rPr>
              <a:t>Jupyter</a:t>
            </a:r>
            <a:r>
              <a:rPr lang="en-US" altLang="en-US" sz="1800" dirty="0">
                <a:solidFill>
                  <a:schemeClr val="tx1"/>
                </a:solidFill>
                <a:latin typeface="Google Sans"/>
              </a:rPr>
              <a:t> Notebook-  </a:t>
            </a:r>
            <a:r>
              <a:rPr lang="en-US" altLang="en-US" sz="1800" dirty="0" err="1">
                <a:solidFill>
                  <a:schemeClr val="tx1"/>
                </a:solidFill>
                <a:latin typeface="Google Sans"/>
                <a:hlinkClick r:id="rId3"/>
              </a:rPr>
              <a:t>ReturnPredication</a:t>
            </a:r>
            <a:endParaRPr lang="en-US" altLang="en-US" sz="1800" dirty="0">
              <a:solidFill>
                <a:schemeClr val="tx1"/>
              </a:solidFill>
              <a:latin typeface="Google Sans"/>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Google Sans"/>
            </a:endParaRPr>
          </a:p>
          <a:p>
            <a:pPr marL="0" marR="0" lvl="0" indent="0" defTabSz="914400" rtl="0" eaLnBrk="0" fontAlgn="base" latinLnBrk="0" hangingPunct="0">
              <a:lnSpc>
                <a:spcPct val="100000"/>
              </a:lnSpc>
              <a:spcBef>
                <a:spcPct val="0"/>
              </a:spcBef>
              <a:spcAft>
                <a:spcPct val="0"/>
              </a:spcAft>
              <a:buClrTx/>
              <a:buSzTx/>
              <a:buFontTx/>
              <a:buNone/>
              <a:tabLst/>
            </a:pPr>
            <a:r>
              <a:rPr lang="en-US" altLang="en-US" sz="1800" dirty="0">
                <a:solidFill>
                  <a:schemeClr val="tx1"/>
                </a:solidFill>
                <a:latin typeface="Google Sans"/>
              </a:rPr>
              <a:t>By </a:t>
            </a:r>
            <a:r>
              <a:rPr kumimoji="0" lang="en-US" altLang="en-US" sz="1800" b="0" i="0" u="none" strike="noStrike" cap="none" normalizeH="0" baseline="0" dirty="0">
                <a:ln>
                  <a:noFill/>
                </a:ln>
                <a:solidFill>
                  <a:schemeClr val="tx1"/>
                </a:solidFill>
                <a:effectLst/>
                <a:latin typeface="Google Sans"/>
              </a:rPr>
              <a:t>this</a:t>
            </a:r>
            <a:r>
              <a:rPr kumimoji="0" lang="en-US" altLang="en-US" sz="1800" b="0" i="0" u="none" strike="noStrike" cap="none" normalizeH="0" dirty="0">
                <a:ln>
                  <a:noFill/>
                </a:ln>
                <a:solidFill>
                  <a:schemeClr val="tx1"/>
                </a:solidFill>
                <a:effectLst/>
                <a:latin typeface="Google Sans"/>
              </a:rPr>
              <a:t> Project, By</a:t>
            </a:r>
            <a:r>
              <a:rPr kumimoji="0" lang="en-US" altLang="en-US" sz="1800" b="0" i="0" u="none" strike="noStrike" cap="none" normalizeH="0" baseline="0" dirty="0">
                <a:ln>
                  <a:noFill/>
                </a:ln>
                <a:solidFill>
                  <a:schemeClr val="tx1"/>
                </a:solidFill>
                <a:effectLst/>
                <a:latin typeface="Google Sans"/>
              </a:rPr>
              <a:t> analyzing key factors such as </a:t>
            </a:r>
            <a:r>
              <a:rPr lang="en-US" altLang="en-US" sz="1800" dirty="0">
                <a:solidFill>
                  <a:schemeClr val="tx1"/>
                </a:solidFill>
                <a:latin typeface="Google Sans"/>
              </a:rPr>
              <a:t>product, color and size </a:t>
            </a:r>
            <a:r>
              <a:rPr kumimoji="0" lang="en-US" altLang="en-US" sz="1800" b="0" i="0" u="none" strike="noStrike" cap="none" normalizeH="0" baseline="0" dirty="0">
                <a:ln>
                  <a:noFill/>
                </a:ln>
                <a:solidFill>
                  <a:schemeClr val="tx1"/>
                </a:solidFill>
                <a:effectLst/>
                <a:latin typeface="Google Sans"/>
              </a:rPr>
              <a:t>we can proactively identify and </a:t>
            </a:r>
            <a:endParaRPr lang="en-US" altLang="en-US" sz="1800" dirty="0">
              <a:solidFill>
                <a:schemeClr val="tx1"/>
              </a:solidFill>
              <a:latin typeface="Google Sans"/>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Google Sans"/>
              </a:rPr>
              <a:t>address inventory challenges, effectively reducing return-related losses. </a:t>
            </a:r>
            <a:endParaRPr lang="en-US" altLang="en-US" sz="1800" dirty="0">
              <a:solidFill>
                <a:schemeClr val="tx1"/>
              </a:solidFill>
              <a:latin typeface="Google Sans"/>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Google Sans"/>
              </a:rPr>
              <a:t>This data-driven approach not only enhances operational efficiency but also fosters greater customer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Google Sans"/>
              </a:rPr>
              <a:t>satisfaction by minimizing the occurrence of returns.</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Google Sans"/>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Google Sans"/>
            </a:endParaRPr>
          </a:p>
          <a:p>
            <a:pPr marL="0" marR="0" lvl="0" indent="0" defTabSz="914400" rtl="0" eaLnBrk="0" fontAlgn="base" latinLnBrk="0" hangingPunct="0">
              <a:lnSpc>
                <a:spcPct val="100000"/>
              </a:lnSpc>
              <a:spcBef>
                <a:spcPct val="0"/>
              </a:spcBef>
              <a:spcAft>
                <a:spcPct val="0"/>
              </a:spcAft>
              <a:buClrTx/>
              <a:buSzTx/>
              <a:buFontTx/>
              <a:buNone/>
              <a:tabLst/>
            </a:pPr>
            <a:r>
              <a:rPr lang="en-US" altLang="en-US" sz="1800" b="1" dirty="0">
                <a:solidFill>
                  <a:schemeClr val="tx1"/>
                </a:solidFill>
                <a:latin typeface="Google Sans"/>
              </a:rPr>
              <a:t>Solutions:</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800" dirty="0">
                <a:solidFill>
                  <a:schemeClr val="tx1"/>
                </a:solidFill>
                <a:latin typeface="Google Sans"/>
              </a:rPr>
              <a:t>Buy-Online- Return- Instore solution are implementing by big companies which helps reduce fraud returns.</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800" dirty="0">
                <a:solidFill>
                  <a:schemeClr val="tx1"/>
                </a:solidFill>
                <a:latin typeface="Google Sans"/>
              </a:rPr>
              <a:t>Engaging with customer return desk online or instore  to take feedback and now more about returns helps to understand returns reasons.</a:t>
            </a:r>
            <a:endParaRPr kumimoji="0" lang="en-US" altLang="en-US" sz="1800" b="0" i="0" u="none" strike="noStrike" cap="none" normalizeH="0" baseline="0" dirty="0">
              <a:ln>
                <a:noFill/>
              </a:ln>
              <a:solidFill>
                <a:schemeClr val="tx1"/>
              </a:solidFill>
              <a:effectLst/>
              <a:latin typeface="Google Sans"/>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Google Sans"/>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456F8-6A65-2275-0450-868FD5516164}"/>
              </a:ext>
            </a:extLst>
          </p:cNvPr>
          <p:cNvSpPr>
            <a:spLocks noGrp="1"/>
          </p:cNvSpPr>
          <p:nvPr>
            <p:ph type="title"/>
          </p:nvPr>
        </p:nvSpPr>
        <p:spPr/>
        <p:txBody>
          <a:bodyPr/>
          <a:lstStyle/>
          <a:p>
            <a:pPr algn="ctr"/>
            <a:r>
              <a:rPr lang="en-US" dirty="0"/>
              <a:t>Questions And Answers</a:t>
            </a:r>
          </a:p>
        </p:txBody>
      </p:sp>
      <p:sp>
        <p:nvSpPr>
          <p:cNvPr id="3" name="Text Placeholder 2">
            <a:extLst>
              <a:ext uri="{FF2B5EF4-FFF2-40B4-BE49-F238E27FC236}">
                <a16:creationId xmlns:a16="http://schemas.microsoft.com/office/drawing/2014/main" id="{663A084C-EDF4-D5C7-92AD-3B0704D532AB}"/>
              </a:ext>
            </a:extLst>
          </p:cNvPr>
          <p:cNvSpPr>
            <a:spLocks noGrp="1"/>
          </p:cNvSpPr>
          <p:nvPr>
            <p:ph type="body" idx="1"/>
          </p:nvPr>
        </p:nvSpPr>
        <p:spPr/>
        <p:txBody>
          <a:bodyPr/>
          <a:lstStyle/>
          <a:p>
            <a:pPr marL="114300" indent="0">
              <a:buNone/>
            </a:pPr>
            <a:r>
              <a:rPr lang="en-US" dirty="0"/>
              <a:t>Preferred Time – 12.30 pm</a:t>
            </a:r>
          </a:p>
        </p:txBody>
      </p:sp>
    </p:spTree>
    <p:extLst>
      <p:ext uri="{BB962C8B-B14F-4D97-AF65-F5344CB8AC3E}">
        <p14:creationId xmlns:p14="http://schemas.microsoft.com/office/powerpoint/2010/main" val="3012629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299517df894_0_15"/>
          <p:cNvSpPr txBox="1">
            <a:spLocks noGrp="1"/>
          </p:cNvSpPr>
          <p:nvPr>
            <p:ph type="title"/>
          </p:nvPr>
        </p:nvSpPr>
        <p:spPr>
          <a:xfrm>
            <a:off x="559397" y="365125"/>
            <a:ext cx="10515600" cy="706591"/>
          </a:xfrm>
        </p:spPr>
        <p:txBody>
          <a:bodyPr spcFirstLastPara="1" wrap="square" lIns="91425" tIns="45700" rIns="91425" bIns="45700" anchor="ctr" anchorCtr="0">
            <a:normAutofit/>
          </a:bodyPr>
          <a:lstStyle/>
          <a:p>
            <a:pPr marL="0" lvl="0" indent="0" rtl="0">
              <a:spcBef>
                <a:spcPts val="0"/>
              </a:spcBef>
              <a:spcAft>
                <a:spcPts val="0"/>
              </a:spcAft>
              <a:buNone/>
            </a:pPr>
            <a:r>
              <a:rPr lang="en-US" sz="4000" dirty="0"/>
              <a:t>		Returns Prediction Analysis</a:t>
            </a:r>
          </a:p>
        </p:txBody>
      </p:sp>
      <p:sp>
        <p:nvSpPr>
          <p:cNvPr id="85" name="Google Shape;85;g299517df894_0_15"/>
          <p:cNvSpPr txBox="1">
            <a:spLocks noGrp="1"/>
          </p:cNvSpPr>
          <p:nvPr>
            <p:ph type="body" idx="1"/>
          </p:nvPr>
        </p:nvSpPr>
        <p:spPr>
          <a:xfrm>
            <a:off x="451242" y="1383173"/>
            <a:ext cx="11003338" cy="3566182"/>
          </a:xfrm>
        </p:spPr>
        <p:txBody>
          <a:bodyPr spcFirstLastPara="1" wrap="square" lIns="91425" tIns="45700" rIns="91425" bIns="45700" anchor="t" anchorCtr="0">
            <a:normAutofit/>
          </a:bodyPr>
          <a:lstStyle/>
          <a:p>
            <a:pPr marL="0" lvl="0" indent="0" rtl="0">
              <a:spcBef>
                <a:spcPts val="1000"/>
              </a:spcBef>
              <a:spcAft>
                <a:spcPts val="0"/>
              </a:spcAft>
              <a:buNone/>
            </a:pPr>
            <a:r>
              <a:rPr lang="en-US" sz="2800" dirty="0">
                <a:solidFill>
                  <a:schemeClr val="accent5">
                    <a:lumMod val="75000"/>
                  </a:schemeClr>
                </a:solidFill>
              </a:rPr>
              <a:t>"</a:t>
            </a:r>
            <a:r>
              <a:rPr lang="en-US" sz="2800" b="1" dirty="0">
                <a:solidFill>
                  <a:schemeClr val="accent5">
                    <a:lumMod val="75000"/>
                  </a:schemeClr>
                </a:solidFill>
              </a:rPr>
              <a:t>Optimizing Retail Returns Through Predictive Analytics</a:t>
            </a:r>
            <a:r>
              <a:rPr lang="en-US" sz="3200" dirty="0">
                <a:solidFill>
                  <a:schemeClr val="accent5">
                    <a:lumMod val="75000"/>
                  </a:schemeClr>
                </a:solidFill>
              </a:rPr>
              <a:t>”</a:t>
            </a:r>
          </a:p>
          <a:p>
            <a:pPr>
              <a:buFont typeface="Arial" panose="020B0604020202020204" pitchFamily="34" charset="0"/>
              <a:buChar char="•"/>
            </a:pPr>
            <a:r>
              <a:rPr lang="en-US" sz="2000" b="1" dirty="0"/>
              <a:t>Rohith Sanku</a:t>
            </a:r>
            <a:r>
              <a:rPr lang="en-US" sz="2000" dirty="0"/>
              <a:t>(</a:t>
            </a:r>
            <a:r>
              <a:rPr lang="en-US" sz="1600" dirty="0">
                <a:solidFill>
                  <a:srgbClr val="C00000"/>
                </a:solidFill>
              </a:rPr>
              <a:t>rsanku@saintpeters.edu</a:t>
            </a:r>
            <a:r>
              <a:rPr lang="en-US" sz="2000" dirty="0"/>
              <a:t>)</a:t>
            </a:r>
          </a:p>
          <a:p>
            <a:pPr>
              <a:buFont typeface="Arial" panose="020B0604020202020204" pitchFamily="34" charset="0"/>
              <a:buChar char="•"/>
            </a:pPr>
            <a:r>
              <a:rPr lang="en-US" sz="2000" b="1" dirty="0"/>
              <a:t>Praveen Maddela</a:t>
            </a:r>
            <a:r>
              <a:rPr lang="en-US" sz="2000" dirty="0"/>
              <a:t>(</a:t>
            </a:r>
            <a:r>
              <a:rPr lang="en-US" sz="1600" dirty="0">
                <a:solidFill>
                  <a:srgbClr val="C00000"/>
                </a:solidFill>
              </a:rPr>
              <a:t>pmaddela@saintpeters.edu</a:t>
            </a:r>
            <a:r>
              <a:rPr lang="en-US" sz="2000" dirty="0"/>
              <a:t>)</a:t>
            </a:r>
          </a:p>
          <a:p>
            <a:pPr>
              <a:buFont typeface="Arial" panose="020B0604020202020204" pitchFamily="34" charset="0"/>
              <a:buChar char="•"/>
            </a:pPr>
            <a:r>
              <a:rPr lang="en-US" sz="2000" b="1" dirty="0"/>
              <a:t>NehaNagaraj</a:t>
            </a:r>
            <a:r>
              <a:rPr lang="en-US" sz="2000" dirty="0"/>
              <a:t>(</a:t>
            </a:r>
            <a:r>
              <a:rPr lang="en-US" sz="2000" b="0" i="0" dirty="0">
                <a:solidFill>
                  <a:srgbClr val="C00000"/>
                </a:solidFill>
                <a:effectLst/>
                <a:latin typeface="Google Sans"/>
              </a:rPr>
              <a:t>nnagaraj@saintpeters.edu</a:t>
            </a:r>
            <a:r>
              <a:rPr lang="en-US" sz="2000" dirty="0"/>
              <a:t>)</a:t>
            </a:r>
          </a:p>
          <a:p>
            <a:pPr>
              <a:buFont typeface="Arial" panose="020B0604020202020204" pitchFamily="34" charset="0"/>
              <a:buChar char="•"/>
            </a:pPr>
            <a:r>
              <a:rPr lang="en-US" sz="2000" b="1" dirty="0"/>
              <a:t>Sai Prahlad K </a:t>
            </a:r>
            <a:r>
              <a:rPr lang="en-US" sz="2000" dirty="0"/>
              <a:t>(</a:t>
            </a:r>
            <a:r>
              <a:rPr lang="en-US" sz="2000" b="0" i="0" dirty="0">
                <a:solidFill>
                  <a:srgbClr val="C00000"/>
                </a:solidFill>
                <a:effectLst/>
                <a:latin typeface="Google Sans"/>
                <a:hlinkClick r:id="rId3"/>
              </a:rPr>
              <a:t>skailasakoti@saintpeters.edu</a:t>
            </a:r>
            <a:r>
              <a:rPr lang="en-US" sz="2000" dirty="0"/>
              <a:t>)</a:t>
            </a:r>
          </a:p>
          <a:p>
            <a:pPr>
              <a:buFont typeface="Arial" panose="020B0604020202020204" pitchFamily="34" charset="0"/>
              <a:buChar char="•"/>
            </a:pPr>
            <a:endParaRPr lang="en-US" sz="2000" dirty="0"/>
          </a:p>
          <a:p>
            <a:pPr marL="114300" indent="0">
              <a:buNone/>
            </a:pPr>
            <a:endParaRPr lang="en-US" sz="2000" dirty="0"/>
          </a:p>
          <a:p>
            <a:pPr marL="114300" indent="0">
              <a:buNone/>
            </a:pPr>
            <a:r>
              <a:rPr lang="en-US" sz="1800" b="1" i="0" dirty="0">
                <a:effectLst/>
              </a:rPr>
              <a:t>Date: [11/17/2023]</a:t>
            </a:r>
          </a:p>
          <a:p>
            <a:pPr marL="114300" indent="0">
              <a:buNone/>
            </a:pPr>
            <a:endParaRPr lang="en-US" dirty="0"/>
          </a:p>
          <a:p>
            <a:pPr>
              <a:buFont typeface="Arial" panose="020B0604020202020204" pitchFamily="34" charset="0"/>
              <a:buChar char="•"/>
            </a:pPr>
            <a:endParaRPr lang="en-US" b="0" i="0" dirty="0">
              <a:effectLst/>
            </a:endParaRPr>
          </a:p>
          <a:p>
            <a:pPr marL="0" lvl="0" indent="0" rtl="0">
              <a:spcBef>
                <a:spcPts val="1000"/>
              </a:spcBef>
              <a:spcAft>
                <a:spcPts val="0"/>
              </a:spcAft>
              <a:buNone/>
            </a:pPr>
            <a:endParaRPr lang="en-US" dirty="0"/>
          </a:p>
        </p:txBody>
      </p:sp>
      <p:pic>
        <p:nvPicPr>
          <p:cNvPr id="5" name="Picture 4" descr="A person holding a stack of boxes&#10;&#10;Description automatically generated">
            <a:extLst>
              <a:ext uri="{FF2B5EF4-FFF2-40B4-BE49-F238E27FC236}">
                <a16:creationId xmlns:a16="http://schemas.microsoft.com/office/drawing/2014/main" id="{57BB369B-8663-AB27-495D-5FAAD6FBA83C}"/>
              </a:ext>
            </a:extLst>
          </p:cNvPr>
          <p:cNvPicPr>
            <a:picLocks noChangeAspect="1"/>
          </p:cNvPicPr>
          <p:nvPr/>
        </p:nvPicPr>
        <p:blipFill>
          <a:blip r:embed="rId4"/>
          <a:stretch>
            <a:fillRect/>
          </a:stretch>
        </p:blipFill>
        <p:spPr>
          <a:xfrm>
            <a:off x="6096000" y="2133601"/>
            <a:ext cx="5024284" cy="39230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299517df894_0_20"/>
          <p:cNvSpPr txBox="1">
            <a:spLocks noGrp="1"/>
          </p:cNvSpPr>
          <p:nvPr>
            <p:ph type="title"/>
          </p:nvPr>
        </p:nvSpPr>
        <p:spPr>
          <a:xfrm>
            <a:off x="559397" y="365125"/>
            <a:ext cx="10515600" cy="1571830"/>
          </a:xfrm>
        </p:spPr>
        <p:txBody>
          <a:bodyPr spcFirstLastPara="1" wrap="square" lIns="91425" tIns="45700" rIns="91425" bIns="45700" anchor="ctr" anchorCtr="0">
            <a:noAutofit/>
          </a:bodyPr>
          <a:lstStyle/>
          <a:p>
            <a:r>
              <a:rPr lang="en-US" dirty="0"/>
              <a:t> </a:t>
            </a:r>
            <a:br>
              <a:rPr lang="en-US" dirty="0"/>
            </a:br>
            <a:r>
              <a:rPr lang="en-US" dirty="0"/>
              <a:t>				Agenda</a:t>
            </a:r>
            <a:br>
              <a:rPr lang="en-US" dirty="0"/>
            </a:br>
            <a:endParaRPr dirty="0"/>
          </a:p>
        </p:txBody>
      </p:sp>
      <p:sp>
        <p:nvSpPr>
          <p:cNvPr id="92" name="Google Shape;92;g299517df894_0_20"/>
          <p:cNvSpPr txBox="1">
            <a:spLocks noGrp="1"/>
          </p:cNvSpPr>
          <p:nvPr>
            <p:ph type="body" idx="1"/>
          </p:nvPr>
        </p:nvSpPr>
        <p:spPr>
          <a:xfrm>
            <a:off x="559397" y="1825625"/>
            <a:ext cx="5181600" cy="3566182"/>
          </a:xfrm>
        </p:spPr>
        <p:txBody>
          <a:bodyPr spcFirstLastPara="1" wrap="square" lIns="91425" tIns="45700" rIns="91425" bIns="45700" anchor="t" anchorCtr="0">
            <a:normAutofit/>
          </a:bodyPr>
          <a:lstStyle/>
          <a:p>
            <a:pPr algn="l">
              <a:buFont typeface="Arial" panose="020B0604020202020204" pitchFamily="34" charset="0"/>
              <a:buChar char="•"/>
            </a:pPr>
            <a:r>
              <a:rPr lang="en-US" b="0" i="0" dirty="0">
                <a:effectLst/>
                <a:latin typeface="Söhne"/>
              </a:rPr>
              <a:t>Introduction to the Project</a:t>
            </a:r>
          </a:p>
          <a:p>
            <a:pPr>
              <a:buFont typeface="Arial" panose="020B0604020202020204" pitchFamily="34" charset="0"/>
              <a:buChar char="•"/>
            </a:pPr>
            <a:r>
              <a:rPr lang="en-US" b="0" i="0" dirty="0">
                <a:effectLst/>
                <a:latin typeface="Söhne"/>
              </a:rPr>
              <a:t>Importance of Predicting Returns</a:t>
            </a:r>
          </a:p>
          <a:p>
            <a:pPr algn="l">
              <a:buFont typeface="Arial" panose="020B0604020202020204" pitchFamily="34" charset="0"/>
              <a:buChar char="•"/>
            </a:pPr>
            <a:r>
              <a:rPr lang="en-US" b="0" i="0" dirty="0">
                <a:effectLst/>
                <a:latin typeface="Söhne"/>
              </a:rPr>
              <a:t>Data Overview</a:t>
            </a:r>
          </a:p>
          <a:p>
            <a:pPr algn="l">
              <a:buFont typeface="Arial" panose="020B0604020202020204" pitchFamily="34" charset="0"/>
              <a:buChar char="•"/>
            </a:pPr>
            <a:r>
              <a:rPr lang="en-US" b="0" i="0" dirty="0">
                <a:effectLst/>
                <a:latin typeface="Söhne"/>
              </a:rPr>
              <a:t>Methodology</a:t>
            </a:r>
          </a:p>
          <a:p>
            <a:pPr algn="l">
              <a:buFont typeface="Arial" panose="020B0604020202020204" pitchFamily="34" charset="0"/>
              <a:buChar char="•"/>
            </a:pPr>
            <a:r>
              <a:rPr lang="en-US" b="0" i="0" dirty="0">
                <a:effectLst/>
                <a:latin typeface="Söhne"/>
              </a:rPr>
              <a:t>Model Overview</a:t>
            </a:r>
          </a:p>
          <a:p>
            <a:pPr algn="l">
              <a:buFont typeface="Arial" panose="020B0604020202020204" pitchFamily="34" charset="0"/>
              <a:buChar char="•"/>
            </a:pPr>
            <a:r>
              <a:rPr lang="en-US" b="0" i="0" dirty="0">
                <a:effectLst/>
                <a:latin typeface="Söhne"/>
              </a:rPr>
              <a:t>Data Preprocessing</a:t>
            </a:r>
          </a:p>
          <a:p>
            <a:pPr marL="0" lvl="0" indent="0" rtl="0">
              <a:spcBef>
                <a:spcPts val="1000"/>
              </a:spcBef>
              <a:spcAft>
                <a:spcPts val="0"/>
              </a:spcAft>
              <a:buNone/>
            </a:pPr>
            <a:endParaRPr lang="en-US" dirty="0"/>
          </a:p>
        </p:txBody>
      </p:sp>
      <p:sp>
        <p:nvSpPr>
          <p:cNvPr id="94" name="Google Shape;94;g299517df894_0_20"/>
          <p:cNvSpPr txBox="1">
            <a:spLocks noGrp="1"/>
          </p:cNvSpPr>
          <p:nvPr>
            <p:ph type="body" idx="2"/>
          </p:nvPr>
        </p:nvSpPr>
        <p:spPr>
          <a:xfrm>
            <a:off x="5893397" y="1825625"/>
            <a:ext cx="5181600" cy="3566182"/>
          </a:xfrm>
        </p:spPr>
        <p:txBody>
          <a:bodyPr spcFirstLastPara="1" wrap="square" lIns="91425" tIns="45700" rIns="91425" bIns="45700" anchor="t" anchorCtr="0">
            <a:normAutofit/>
          </a:bodyPr>
          <a:lstStyle/>
          <a:p>
            <a:pPr algn="l">
              <a:buFont typeface="Arial" panose="020B0604020202020204" pitchFamily="34" charset="0"/>
              <a:buChar char="•"/>
            </a:pPr>
            <a:r>
              <a:rPr lang="en-US" b="0" i="0" dirty="0">
                <a:effectLst/>
                <a:latin typeface="Söhne"/>
              </a:rPr>
              <a:t>Feature Selection</a:t>
            </a:r>
          </a:p>
          <a:p>
            <a:pPr algn="l">
              <a:buFont typeface="Arial" panose="020B0604020202020204" pitchFamily="34" charset="0"/>
              <a:buChar char="•"/>
            </a:pPr>
            <a:r>
              <a:rPr lang="en-US" b="0" i="0" dirty="0">
                <a:effectLst/>
                <a:latin typeface="Söhne"/>
              </a:rPr>
              <a:t>Model Training</a:t>
            </a:r>
          </a:p>
          <a:p>
            <a:pPr algn="l">
              <a:buFont typeface="Arial" panose="020B0604020202020204" pitchFamily="34" charset="0"/>
              <a:buChar char="•"/>
            </a:pPr>
            <a:r>
              <a:rPr lang="en-US" b="0" i="0" dirty="0">
                <a:effectLst/>
                <a:latin typeface="Söhne"/>
              </a:rPr>
              <a:t>Evaluation Metrics</a:t>
            </a:r>
          </a:p>
          <a:p>
            <a:pPr algn="l">
              <a:buFont typeface="Arial" panose="020B0604020202020204" pitchFamily="34" charset="0"/>
              <a:buChar char="•"/>
            </a:pPr>
            <a:r>
              <a:rPr lang="en-US" b="0" i="0" dirty="0">
                <a:effectLst/>
                <a:latin typeface="Söhne"/>
              </a:rPr>
              <a:t>Results</a:t>
            </a:r>
          </a:p>
          <a:p>
            <a:pPr algn="l">
              <a:buFont typeface="Arial" panose="020B0604020202020204" pitchFamily="34" charset="0"/>
              <a:buChar char="•"/>
            </a:pPr>
            <a:r>
              <a:rPr lang="en-US" b="0" i="0" dirty="0">
                <a:effectLst/>
                <a:latin typeface="Söhne"/>
              </a:rPr>
              <a:t>Interpretation of Results</a:t>
            </a:r>
          </a:p>
          <a:p>
            <a:pPr algn="l">
              <a:buFont typeface="Arial" panose="020B0604020202020204" pitchFamily="34" charset="0"/>
              <a:buChar char="•"/>
            </a:pPr>
            <a:r>
              <a:rPr lang="en-US" b="0" i="0" dirty="0">
                <a:effectLst/>
                <a:latin typeface="Söhne"/>
              </a:rPr>
              <a:t>Business Impact</a:t>
            </a:r>
          </a:p>
          <a:p>
            <a:pPr algn="l">
              <a:buFont typeface="Arial" panose="020B0604020202020204" pitchFamily="34" charset="0"/>
              <a:buChar char="•"/>
            </a:pPr>
            <a:r>
              <a:rPr lang="en-US" b="0" i="0" dirty="0">
                <a:effectLst/>
                <a:latin typeface="Söhne"/>
              </a:rPr>
              <a:t>Conclusion</a:t>
            </a:r>
          </a:p>
          <a:p>
            <a:pPr algn="l">
              <a:buFont typeface="Arial" panose="020B0604020202020204" pitchFamily="34" charset="0"/>
              <a:buChar char="•"/>
            </a:pPr>
            <a:r>
              <a:rPr lang="en-US" b="0" i="0" dirty="0">
                <a:effectLst/>
                <a:latin typeface="Söhne"/>
              </a:rPr>
              <a:t>Q&amp;A</a:t>
            </a:r>
          </a:p>
          <a:p>
            <a:pPr marL="0" lvl="0" indent="0" rtl="0">
              <a:spcBef>
                <a:spcPts val="1000"/>
              </a:spcBef>
              <a:spcAft>
                <a:spcPts val="0"/>
              </a:spcAft>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299517df894_0_38"/>
          <p:cNvSpPr txBox="1">
            <a:spLocks noGrp="1"/>
          </p:cNvSpPr>
          <p:nvPr>
            <p:ph type="title"/>
          </p:nvPr>
        </p:nvSpPr>
        <p:spPr>
          <a:xfrm>
            <a:off x="666075" y="689913"/>
            <a:ext cx="10515600" cy="1325700"/>
          </a:xfrm>
          <a:prstGeom prst="rect">
            <a:avLst/>
          </a:prstGeom>
        </p:spPr>
        <p:txBody>
          <a:bodyPr spcFirstLastPara="1" wrap="square" lIns="91425" tIns="45700" rIns="91425" bIns="45700" anchor="ctr" anchorCtr="0">
            <a:noAutofit/>
          </a:bodyPr>
          <a:lstStyle/>
          <a:p>
            <a:r>
              <a:rPr lang="en-US" sz="3200" dirty="0"/>
              <a:t>Introduction to the Project</a:t>
            </a:r>
            <a:br>
              <a:rPr lang="en-US" sz="3600" dirty="0"/>
            </a:br>
            <a:r>
              <a:rPr lang="en-US" sz="2000" b="0" i="0" dirty="0">
                <a:solidFill>
                  <a:schemeClr val="accent1">
                    <a:lumMod val="75000"/>
                  </a:schemeClr>
                </a:solidFill>
                <a:effectLst/>
                <a:latin typeface="Söhne"/>
              </a:rPr>
              <a:t>Purpose: To develop a predictive model to reduce return rates and optimize inventory management.</a:t>
            </a:r>
            <a:br>
              <a:rPr lang="en-US" sz="2000" b="0" i="0" dirty="0">
                <a:solidFill>
                  <a:schemeClr val="accent1">
                    <a:lumMod val="75000"/>
                  </a:schemeClr>
                </a:solidFill>
                <a:effectLst/>
                <a:latin typeface="Söhne"/>
              </a:rPr>
            </a:br>
            <a:r>
              <a:rPr lang="en-US" sz="2000" b="0" i="0" dirty="0">
                <a:solidFill>
                  <a:schemeClr val="accent1">
                    <a:lumMod val="75000"/>
                  </a:schemeClr>
                </a:solidFill>
                <a:effectLst/>
                <a:latin typeface="Söhne"/>
              </a:rPr>
              <a:t>		</a:t>
            </a:r>
            <a:endParaRPr sz="2000" u="sng" dirty="0"/>
          </a:p>
        </p:txBody>
      </p:sp>
      <p:sp>
        <p:nvSpPr>
          <p:cNvPr id="112" name="Google Shape;112;g299517df894_0_38"/>
          <p:cNvSpPr txBox="1">
            <a:spLocks noGrp="1"/>
          </p:cNvSpPr>
          <p:nvPr>
            <p:ph type="body" idx="1"/>
          </p:nvPr>
        </p:nvSpPr>
        <p:spPr>
          <a:xfrm>
            <a:off x="666077" y="1446919"/>
            <a:ext cx="10590076" cy="726010"/>
          </a:xfrm>
          <a:prstGeom prst="rect">
            <a:avLst/>
          </a:prstGeom>
        </p:spPr>
        <p:txBody>
          <a:bodyPr spcFirstLastPara="1" wrap="square" lIns="91425" tIns="45700" rIns="91425" bIns="45700" anchor="b" anchorCtr="0">
            <a:normAutofit/>
          </a:bodyPr>
          <a:lstStyle/>
          <a:p>
            <a:pPr marL="0" lvl="0" indent="0" algn="l" rtl="0">
              <a:spcBef>
                <a:spcPts val="1000"/>
              </a:spcBef>
              <a:spcAft>
                <a:spcPts val="0"/>
              </a:spcAft>
              <a:buNone/>
            </a:pPr>
            <a:r>
              <a:rPr lang="en-US" sz="1400" b="0" i="0" dirty="0">
                <a:solidFill>
                  <a:schemeClr val="accent1">
                    <a:lumMod val="75000"/>
                  </a:schemeClr>
                </a:solidFill>
                <a:effectLst/>
                <a:latin typeface="Söhne"/>
              </a:rPr>
              <a:t>                                                 </a:t>
            </a:r>
            <a:endParaRPr sz="1800" dirty="0"/>
          </a:p>
        </p:txBody>
      </p:sp>
      <p:sp>
        <p:nvSpPr>
          <p:cNvPr id="113" name="Google Shape;113;g299517df894_0_38"/>
          <p:cNvSpPr txBox="1">
            <a:spLocks noGrp="1"/>
          </p:cNvSpPr>
          <p:nvPr>
            <p:ph type="body" idx="2"/>
          </p:nvPr>
        </p:nvSpPr>
        <p:spPr>
          <a:xfrm>
            <a:off x="666076" y="2015613"/>
            <a:ext cx="11211291" cy="3323303"/>
          </a:xfrm>
          <a:prstGeom prst="rect">
            <a:avLst/>
          </a:prstGeom>
        </p:spPr>
        <p:txBody>
          <a:bodyPr spcFirstLastPara="1" wrap="square" lIns="91425" tIns="45700" rIns="91425" bIns="45700" anchor="t" anchorCtr="0">
            <a:normAutofit/>
          </a:bodyPr>
          <a:lstStyle/>
          <a:p>
            <a:pPr marL="114300" indent="0">
              <a:buNone/>
            </a:pPr>
            <a:r>
              <a:rPr lang="en-US" sz="2000" b="1" dirty="0"/>
              <a:t>Financial Impact of Returns: </a:t>
            </a:r>
          </a:p>
          <a:p>
            <a:pPr marL="114300" indent="0">
              <a:buNone/>
            </a:pPr>
            <a:r>
              <a:rPr lang="en-US" sz="2000" b="1" i="0" dirty="0">
                <a:solidFill>
                  <a:srgbClr val="0F0F0F"/>
                </a:solidFill>
                <a:effectLst/>
                <a:latin typeface="Söhne"/>
              </a:rPr>
              <a:t>(By National Retail Federation Data)</a:t>
            </a:r>
          </a:p>
          <a:p>
            <a:r>
              <a:rPr lang="en-US" b="0" i="0" dirty="0">
                <a:solidFill>
                  <a:srgbClr val="0F0F0F"/>
                </a:solidFill>
                <a:effectLst/>
                <a:latin typeface="Söhne"/>
              </a:rPr>
              <a:t>In 2021, the retail industry faced a staggering $700 billion in lost sales due to returns, showcasing a critical leakage in revenue that impacts overall profitability.</a:t>
            </a:r>
          </a:p>
          <a:p>
            <a:r>
              <a:rPr lang="en-US" b="0" i="0" dirty="0">
                <a:solidFill>
                  <a:srgbClr val="0F0F0F"/>
                </a:solidFill>
                <a:effectLst/>
                <a:latin typeface="Söhne"/>
              </a:rPr>
              <a:t>5.2 Billion dollars lost sales ta</a:t>
            </a:r>
            <a:r>
              <a:rPr lang="en-US" dirty="0">
                <a:solidFill>
                  <a:srgbClr val="0F0F0F"/>
                </a:solidFill>
                <a:latin typeface="Söhne"/>
              </a:rPr>
              <a:t>x for the United states due Fraud Returns.</a:t>
            </a:r>
          </a:p>
          <a:p>
            <a:r>
              <a:rPr lang="en-US" b="0" i="0" dirty="0">
                <a:solidFill>
                  <a:srgbClr val="0F0F0F"/>
                </a:solidFill>
                <a:effectLst/>
                <a:latin typeface="Söhne"/>
              </a:rPr>
              <a:t>For every 1 billion d</a:t>
            </a:r>
            <a:r>
              <a:rPr lang="en-US" dirty="0">
                <a:solidFill>
                  <a:srgbClr val="0F0F0F"/>
                </a:solidFill>
                <a:latin typeface="Söhne"/>
              </a:rPr>
              <a:t>ollars sales average 166 million dollars are returns.</a:t>
            </a:r>
          </a:p>
          <a:p>
            <a:r>
              <a:rPr lang="en-US" dirty="0">
                <a:solidFill>
                  <a:srgbClr val="0F0F0F"/>
                </a:solidFill>
                <a:latin typeface="Söhne"/>
              </a:rPr>
              <a:t>For every $100 in returned accepted, retailers lose $10.30 to return fraud.</a:t>
            </a:r>
            <a:endParaRPr lang="en-US" b="0" i="0" dirty="0">
              <a:solidFill>
                <a:srgbClr val="0F0F0F"/>
              </a:solidFill>
              <a:effectLst/>
              <a:latin typeface="Söhne"/>
            </a:endParaRPr>
          </a:p>
          <a:p>
            <a:endParaRPr lang="en-US" b="0" i="0" dirty="0">
              <a:solidFill>
                <a:srgbClr val="0F0F0F"/>
              </a:solidFill>
              <a:effectLst/>
              <a:latin typeface="Söh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299517df894_0_38"/>
          <p:cNvSpPr txBox="1">
            <a:spLocks noGrp="1"/>
          </p:cNvSpPr>
          <p:nvPr>
            <p:ph type="title"/>
          </p:nvPr>
        </p:nvSpPr>
        <p:spPr>
          <a:xfrm>
            <a:off x="566177" y="365125"/>
            <a:ext cx="10515600" cy="1285875"/>
          </a:xfrm>
          <a:prstGeom prst="rect">
            <a:avLst/>
          </a:prstGeom>
        </p:spPr>
        <p:txBody>
          <a:bodyPr spcFirstLastPara="1" wrap="square" lIns="91425" tIns="45700" rIns="91425" bIns="45700" anchor="ctr" anchorCtr="0">
            <a:noAutofit/>
          </a:bodyPr>
          <a:lstStyle/>
          <a:p>
            <a:r>
              <a:rPr lang="en-US" sz="3200" dirty="0"/>
              <a:t>Returns Prediction Analysis</a:t>
            </a:r>
            <a:br>
              <a:rPr lang="en-US" sz="3600" dirty="0"/>
            </a:br>
            <a:br>
              <a:rPr lang="en-US" sz="2000" b="0" i="0" dirty="0">
                <a:solidFill>
                  <a:schemeClr val="accent1">
                    <a:lumMod val="75000"/>
                  </a:schemeClr>
                </a:solidFill>
                <a:effectLst/>
                <a:latin typeface="Söhne"/>
              </a:rPr>
            </a:br>
            <a:r>
              <a:rPr lang="en-US" sz="2000" b="0" i="0" dirty="0">
                <a:solidFill>
                  <a:schemeClr val="accent1">
                    <a:lumMod val="75000"/>
                  </a:schemeClr>
                </a:solidFill>
                <a:effectLst/>
                <a:latin typeface="Söhne"/>
              </a:rPr>
              <a:t>		</a:t>
            </a:r>
            <a:endParaRPr sz="2000" u="sng" dirty="0"/>
          </a:p>
        </p:txBody>
      </p:sp>
      <p:sp>
        <p:nvSpPr>
          <p:cNvPr id="112" name="Google Shape;112;g299517df894_0_38"/>
          <p:cNvSpPr txBox="1">
            <a:spLocks noGrp="1"/>
          </p:cNvSpPr>
          <p:nvPr>
            <p:ph type="body" idx="1"/>
          </p:nvPr>
        </p:nvSpPr>
        <p:spPr>
          <a:xfrm>
            <a:off x="666077" y="1446919"/>
            <a:ext cx="10590076" cy="726010"/>
          </a:xfrm>
          <a:prstGeom prst="rect">
            <a:avLst/>
          </a:prstGeom>
        </p:spPr>
        <p:txBody>
          <a:bodyPr spcFirstLastPara="1" wrap="square" lIns="91425" tIns="45700" rIns="91425" bIns="45700" anchor="b" anchorCtr="0">
            <a:normAutofit/>
          </a:bodyPr>
          <a:lstStyle/>
          <a:p>
            <a:pPr marL="0" lvl="0" indent="0" algn="l" rtl="0">
              <a:spcBef>
                <a:spcPts val="1000"/>
              </a:spcBef>
              <a:spcAft>
                <a:spcPts val="0"/>
              </a:spcAft>
              <a:buNone/>
            </a:pPr>
            <a:r>
              <a:rPr lang="en-US" sz="1400" b="0" i="0" dirty="0">
                <a:solidFill>
                  <a:schemeClr val="accent1">
                    <a:lumMod val="75000"/>
                  </a:schemeClr>
                </a:solidFill>
                <a:effectLst/>
                <a:latin typeface="Söhne"/>
              </a:rPr>
              <a:t>                                                 </a:t>
            </a:r>
            <a:endParaRPr sz="1800" dirty="0"/>
          </a:p>
        </p:txBody>
      </p:sp>
      <p:sp>
        <p:nvSpPr>
          <p:cNvPr id="115" name="Google Shape;115;g299517df894_0_38"/>
          <p:cNvSpPr txBox="1">
            <a:spLocks noGrp="1"/>
          </p:cNvSpPr>
          <p:nvPr>
            <p:ph type="body" idx="4"/>
          </p:nvPr>
        </p:nvSpPr>
        <p:spPr>
          <a:xfrm>
            <a:off x="566177" y="1543665"/>
            <a:ext cx="10869473" cy="3867416"/>
          </a:xfrm>
          <a:prstGeom prst="rect">
            <a:avLst/>
          </a:prstGeom>
        </p:spPr>
        <p:txBody>
          <a:bodyPr spcFirstLastPara="1" wrap="square" lIns="91425" tIns="45700" rIns="91425" bIns="45700" anchor="t" anchorCtr="0">
            <a:normAutofit/>
          </a:bodyPr>
          <a:lstStyle/>
          <a:p>
            <a:pPr marL="0" indent="0">
              <a:buNone/>
            </a:pPr>
            <a:r>
              <a:rPr lang="en-US" b="1" dirty="0">
                <a:solidFill>
                  <a:srgbClr val="0F0F0F"/>
                </a:solidFill>
                <a:latin typeface="Söhne"/>
              </a:rPr>
              <a:t>Challenges:</a:t>
            </a:r>
          </a:p>
          <a:p>
            <a:pPr marL="342900"/>
            <a:r>
              <a:rPr lang="en-US" dirty="0">
                <a:solidFill>
                  <a:srgbClr val="0F0F0F"/>
                </a:solidFill>
                <a:latin typeface="Söhne"/>
              </a:rPr>
              <a:t>Logistics costs and long shipping time.</a:t>
            </a:r>
          </a:p>
          <a:p>
            <a:pPr marL="342900"/>
            <a:r>
              <a:rPr lang="en-US" dirty="0">
                <a:solidFill>
                  <a:srgbClr val="0F0F0F"/>
                </a:solidFill>
                <a:latin typeface="Söhne"/>
              </a:rPr>
              <a:t>Return is a lost sale. Profits and margin percentage are reduced.</a:t>
            </a:r>
          </a:p>
          <a:p>
            <a:pPr marL="342900"/>
            <a:r>
              <a:rPr lang="en-US" dirty="0">
                <a:solidFill>
                  <a:srgbClr val="0F0F0F"/>
                </a:solidFill>
                <a:latin typeface="Söhne"/>
              </a:rPr>
              <a:t>Environmental impact by contribute large carbon footprint due to additional shipping and packaging waste</a:t>
            </a:r>
          </a:p>
          <a:p>
            <a:pPr marL="342900"/>
            <a:r>
              <a:rPr lang="en-US" dirty="0">
                <a:solidFill>
                  <a:srgbClr val="0F0F0F"/>
                </a:solidFill>
                <a:latin typeface="Söhne"/>
              </a:rPr>
              <a:t>Lost/damaged packages and shipping delays.</a:t>
            </a:r>
          </a:p>
          <a:p>
            <a:pPr marL="342900"/>
            <a:r>
              <a:rPr lang="en-US" dirty="0">
                <a:solidFill>
                  <a:srgbClr val="0F0F0F"/>
                </a:solidFill>
                <a:latin typeface="Söhne"/>
              </a:rPr>
              <a:t>Impact on customers satisfaction</a:t>
            </a:r>
          </a:p>
          <a:p>
            <a:pPr marL="342900"/>
            <a:r>
              <a:rPr lang="en-US" dirty="0">
                <a:solidFill>
                  <a:srgbClr val="0F0F0F"/>
                </a:solidFill>
                <a:latin typeface="Söhne"/>
              </a:rPr>
              <a:t>Returns increase labor cost</a:t>
            </a:r>
          </a:p>
          <a:p>
            <a:pPr marL="342900"/>
            <a:r>
              <a:rPr lang="en-US" dirty="0">
                <a:solidFill>
                  <a:srgbClr val="0F0F0F"/>
                </a:solidFill>
                <a:latin typeface="Söhne"/>
              </a:rPr>
              <a:t>Decrease Brand value.</a:t>
            </a:r>
          </a:p>
          <a:p>
            <a:pPr marL="0" indent="0">
              <a:buNone/>
            </a:pPr>
            <a:endParaRPr lang="en-US" dirty="0">
              <a:solidFill>
                <a:srgbClr val="0F0F0F"/>
              </a:solidFill>
              <a:latin typeface="Söhne"/>
            </a:endParaRPr>
          </a:p>
          <a:p>
            <a:pPr marL="0" indent="0">
              <a:buNone/>
            </a:pPr>
            <a:endParaRPr lang="en-US" dirty="0">
              <a:solidFill>
                <a:srgbClr val="0F0F0F"/>
              </a:solidFill>
              <a:latin typeface="Söhne"/>
            </a:endParaRPr>
          </a:p>
        </p:txBody>
      </p:sp>
    </p:spTree>
    <p:extLst>
      <p:ext uri="{BB962C8B-B14F-4D97-AF65-F5344CB8AC3E}">
        <p14:creationId xmlns:p14="http://schemas.microsoft.com/office/powerpoint/2010/main" val="2783582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299517df894_0_38"/>
          <p:cNvSpPr txBox="1">
            <a:spLocks noGrp="1"/>
          </p:cNvSpPr>
          <p:nvPr>
            <p:ph type="title"/>
          </p:nvPr>
        </p:nvSpPr>
        <p:spPr>
          <a:xfrm>
            <a:off x="566177" y="365125"/>
            <a:ext cx="10515600" cy="1325700"/>
          </a:xfrm>
          <a:prstGeom prst="rect">
            <a:avLst/>
          </a:prstGeom>
        </p:spPr>
        <p:txBody>
          <a:bodyPr spcFirstLastPara="1" wrap="square" lIns="91425" tIns="45700" rIns="91425" bIns="45700" anchor="ctr" anchorCtr="0">
            <a:noAutofit/>
          </a:bodyPr>
          <a:lstStyle/>
          <a:p>
            <a:r>
              <a:rPr lang="en-US" sz="3600" dirty="0"/>
              <a:t>Returns Predication Analysis</a:t>
            </a:r>
            <a:r>
              <a:rPr lang="en-US" sz="2000" b="0" i="0" dirty="0">
                <a:solidFill>
                  <a:schemeClr val="accent1">
                    <a:lumMod val="75000"/>
                  </a:schemeClr>
                </a:solidFill>
                <a:effectLst/>
                <a:latin typeface="Söhne"/>
              </a:rPr>
              <a:t>		</a:t>
            </a:r>
            <a:endParaRPr sz="2000" u="sng" dirty="0"/>
          </a:p>
        </p:txBody>
      </p:sp>
      <p:sp>
        <p:nvSpPr>
          <p:cNvPr id="112" name="Google Shape;112;g299517df894_0_38"/>
          <p:cNvSpPr txBox="1">
            <a:spLocks noGrp="1"/>
          </p:cNvSpPr>
          <p:nvPr>
            <p:ph type="body" idx="1"/>
          </p:nvPr>
        </p:nvSpPr>
        <p:spPr>
          <a:xfrm>
            <a:off x="666077" y="1446919"/>
            <a:ext cx="10590076" cy="726010"/>
          </a:xfrm>
          <a:prstGeom prst="rect">
            <a:avLst/>
          </a:prstGeom>
        </p:spPr>
        <p:txBody>
          <a:bodyPr spcFirstLastPara="1" wrap="square" lIns="91425" tIns="45700" rIns="91425" bIns="45700" anchor="b" anchorCtr="0">
            <a:normAutofit/>
          </a:bodyPr>
          <a:lstStyle/>
          <a:p>
            <a:pPr marL="0" lvl="0" indent="0" algn="l" rtl="0">
              <a:spcBef>
                <a:spcPts val="1000"/>
              </a:spcBef>
              <a:spcAft>
                <a:spcPts val="0"/>
              </a:spcAft>
              <a:buNone/>
            </a:pPr>
            <a:r>
              <a:rPr lang="en-US" sz="1400" b="0" i="0" dirty="0">
                <a:solidFill>
                  <a:schemeClr val="accent1">
                    <a:lumMod val="75000"/>
                  </a:schemeClr>
                </a:solidFill>
                <a:effectLst/>
                <a:latin typeface="Söhne"/>
              </a:rPr>
              <a:t>                                                 </a:t>
            </a:r>
            <a:endParaRPr sz="1800" dirty="0"/>
          </a:p>
        </p:txBody>
      </p:sp>
      <p:sp>
        <p:nvSpPr>
          <p:cNvPr id="115" name="Google Shape;115;g299517df894_0_38"/>
          <p:cNvSpPr txBox="1">
            <a:spLocks noGrp="1"/>
          </p:cNvSpPr>
          <p:nvPr>
            <p:ph type="body" idx="4"/>
          </p:nvPr>
        </p:nvSpPr>
        <p:spPr>
          <a:xfrm>
            <a:off x="566177" y="1543665"/>
            <a:ext cx="10869473" cy="3867416"/>
          </a:xfrm>
          <a:prstGeom prst="rect">
            <a:avLst/>
          </a:prstGeom>
        </p:spPr>
        <p:txBody>
          <a:bodyPr spcFirstLastPara="1" wrap="square" lIns="91425" tIns="45700" rIns="91425" bIns="45700" anchor="t" anchorCtr="0">
            <a:normAutofit/>
          </a:bodyPr>
          <a:lstStyle/>
          <a:p>
            <a:pPr marL="0" indent="0">
              <a:buNone/>
            </a:pPr>
            <a:r>
              <a:rPr lang="en-US" sz="2400" b="1" dirty="0"/>
              <a:t>Role of Returns Prediction: </a:t>
            </a:r>
          </a:p>
          <a:p>
            <a:pPr marL="342900"/>
            <a:r>
              <a:rPr lang="en-US" sz="2400" dirty="0"/>
              <a:t>Optimizing the return process</a:t>
            </a:r>
          </a:p>
          <a:p>
            <a:pPr marL="342900"/>
            <a:r>
              <a:rPr lang="en-US" sz="2400" dirty="0"/>
              <a:t>Personalizing marketing and recommendations by not recommending products with high returns</a:t>
            </a:r>
          </a:p>
          <a:p>
            <a:pPr marL="342900"/>
            <a:r>
              <a:rPr lang="en-US" sz="2400" i="0" dirty="0">
                <a:solidFill>
                  <a:srgbClr val="0F0F0F"/>
                </a:solidFill>
                <a:effectLst/>
                <a:latin typeface="Söhne"/>
              </a:rPr>
              <a:t>Reduce environment impact</a:t>
            </a:r>
          </a:p>
          <a:p>
            <a:pPr marL="342900"/>
            <a:r>
              <a:rPr lang="en-US" sz="2400" i="0" dirty="0">
                <a:solidFill>
                  <a:srgbClr val="0F0F0F"/>
                </a:solidFill>
                <a:effectLst/>
                <a:latin typeface="Söhne"/>
              </a:rPr>
              <a:t>Predictive analytics leverages data patterns to forecast returns, aiding retailers in optimizing stock levels. </a:t>
            </a:r>
          </a:p>
          <a:p>
            <a:pPr marL="342900"/>
            <a:r>
              <a:rPr lang="en-US" sz="2400" i="0" dirty="0">
                <a:solidFill>
                  <a:srgbClr val="0F0F0F"/>
                </a:solidFill>
                <a:effectLst/>
                <a:latin typeface="Söhne"/>
              </a:rPr>
              <a:t>This strategy mitigates overstocking risks and curbs return fraud, safeguarding profits and improving inventory management.</a:t>
            </a:r>
            <a:endParaRPr sz="2400" dirty="0"/>
          </a:p>
        </p:txBody>
      </p:sp>
    </p:spTree>
    <p:extLst>
      <p:ext uri="{BB962C8B-B14F-4D97-AF65-F5344CB8AC3E}">
        <p14:creationId xmlns:p14="http://schemas.microsoft.com/office/powerpoint/2010/main" val="3611071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299517df894_0_33"/>
          <p:cNvSpPr txBox="1">
            <a:spLocks noGrp="1"/>
          </p:cNvSpPr>
          <p:nvPr>
            <p:ph type="title"/>
          </p:nvPr>
        </p:nvSpPr>
        <p:spPr>
          <a:xfrm>
            <a:off x="570155" y="365125"/>
            <a:ext cx="10373148" cy="2230591"/>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4000" dirty="0"/>
              <a:t>Data Collection &amp; Overview</a:t>
            </a:r>
            <a:br>
              <a:rPr lang="en-US" sz="4000" dirty="0"/>
            </a:br>
            <a:r>
              <a:rPr lang="en-US" sz="1600" b="0" i="0" dirty="0">
                <a:solidFill>
                  <a:srgbClr val="0F0F0F"/>
                </a:solidFill>
                <a:effectLst/>
                <a:latin typeface="Söhne"/>
              </a:rPr>
              <a:t>A fashion distributor sells articles of particular sizes and colors to its customers. In some cases, items are returned to the distributor for various reasons. The order data and the related return data were recorded over a two-year period. The aim is to use this data and machine learning to build a model that enables a good prediction of return rates.</a:t>
            </a:r>
            <a:br>
              <a:rPr lang="en-US" sz="1600" b="0" i="0" dirty="0">
                <a:solidFill>
                  <a:srgbClr val="0F0F0F"/>
                </a:solidFill>
                <a:effectLst/>
                <a:latin typeface="Söhne"/>
              </a:rPr>
            </a:br>
            <a:br>
              <a:rPr lang="en-US" sz="1600" b="0" i="0" dirty="0">
                <a:solidFill>
                  <a:srgbClr val="0F0F0F"/>
                </a:solidFill>
                <a:effectLst/>
                <a:latin typeface="Söhne"/>
              </a:rPr>
            </a:br>
            <a:r>
              <a:rPr lang="en-US" sz="1600" b="0" i="0" dirty="0">
                <a:solidFill>
                  <a:srgbClr val="0F0F0F"/>
                </a:solidFill>
                <a:effectLst/>
                <a:latin typeface="Söhne"/>
              </a:rPr>
              <a:t>Kaggle - </a:t>
            </a:r>
            <a:r>
              <a:rPr lang="en-US" sz="1600" b="0" i="0" dirty="0">
                <a:solidFill>
                  <a:srgbClr val="0F0F0F"/>
                </a:solidFill>
                <a:effectLst/>
                <a:latin typeface="Söhne"/>
                <a:hlinkClick r:id="rId3"/>
              </a:rPr>
              <a:t>https://www.kaggle.com/datasets/oscarm524/predicting-returns-of-discounted-articles-sales</a:t>
            </a:r>
            <a:endParaRPr lang="en-US" sz="4000" dirty="0"/>
          </a:p>
        </p:txBody>
      </p:sp>
      <p:sp>
        <p:nvSpPr>
          <p:cNvPr id="4" name="AutoShape 4">
            <a:extLst>
              <a:ext uri="{FF2B5EF4-FFF2-40B4-BE49-F238E27FC236}">
                <a16:creationId xmlns:a16="http://schemas.microsoft.com/office/drawing/2014/main" id="{EF69B2C9-23AF-F4D5-2DFE-C126AE3F400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descr="A screenshot of a computer&#10;&#10;Description automatically generated">
            <a:extLst>
              <a:ext uri="{FF2B5EF4-FFF2-40B4-BE49-F238E27FC236}">
                <a16:creationId xmlns:a16="http://schemas.microsoft.com/office/drawing/2014/main" id="{2B5B2FDF-33D1-E192-31FA-F32F20ABD90F}"/>
              </a:ext>
            </a:extLst>
          </p:cNvPr>
          <p:cNvPicPr>
            <a:picLocks noChangeAspect="1"/>
          </p:cNvPicPr>
          <p:nvPr/>
        </p:nvPicPr>
        <p:blipFill>
          <a:blip r:embed="rId4"/>
          <a:stretch>
            <a:fillRect/>
          </a:stretch>
        </p:blipFill>
        <p:spPr>
          <a:xfrm>
            <a:off x="737127" y="2708385"/>
            <a:ext cx="10727286" cy="342694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299517df894_0_46"/>
          <p:cNvSpPr txBox="1">
            <a:spLocks noGrp="1"/>
          </p:cNvSpPr>
          <p:nvPr>
            <p:ph type="title"/>
          </p:nvPr>
        </p:nvSpPr>
        <p:spPr>
          <a:xfrm>
            <a:off x="559397" y="365125"/>
            <a:ext cx="10515600" cy="795081"/>
          </a:xfrm>
          <a:prstGeom prst="rect">
            <a:avLst/>
          </a:prstGeom>
        </p:spPr>
        <p:txBody>
          <a:bodyPr spcFirstLastPara="1" wrap="square" lIns="91425" tIns="45700" rIns="91425" bIns="45700" anchor="ctr" anchorCtr="0">
            <a:normAutofit fontScale="90000"/>
          </a:bodyPr>
          <a:lstStyle/>
          <a:p>
            <a:r>
              <a:rPr lang="en-US" sz="4000" dirty="0"/>
              <a:t> </a:t>
            </a:r>
            <a:br>
              <a:rPr lang="en-US" sz="4000" dirty="0"/>
            </a:br>
            <a:r>
              <a:rPr lang="en-US" sz="3100" dirty="0"/>
              <a:t>Data Pre-processing </a:t>
            </a:r>
            <a:br>
              <a:rPr lang="en-US" sz="4000" dirty="0"/>
            </a:br>
            <a:r>
              <a:rPr lang="en-US" sz="1800" dirty="0"/>
              <a:t>Checked and removed Null points  and added new column price difference to get know </a:t>
            </a:r>
            <a:br>
              <a:rPr lang="en-US" sz="1800" dirty="0"/>
            </a:br>
            <a:r>
              <a:rPr lang="en-US" sz="1800" dirty="0"/>
              <a:t>the profit.</a:t>
            </a:r>
            <a:br>
              <a:rPr lang="en-US" sz="1600" dirty="0"/>
            </a:br>
            <a:endParaRPr sz="4000" dirty="0"/>
          </a:p>
        </p:txBody>
      </p:sp>
      <p:pic>
        <p:nvPicPr>
          <p:cNvPr id="7" name="Picture 6">
            <a:extLst>
              <a:ext uri="{FF2B5EF4-FFF2-40B4-BE49-F238E27FC236}">
                <a16:creationId xmlns:a16="http://schemas.microsoft.com/office/drawing/2014/main" id="{F17F2CC2-70D3-02AA-2D34-4F27A217345D}"/>
              </a:ext>
            </a:extLst>
          </p:cNvPr>
          <p:cNvPicPr>
            <a:picLocks noChangeAspect="1"/>
          </p:cNvPicPr>
          <p:nvPr/>
        </p:nvPicPr>
        <p:blipFill>
          <a:blip r:embed="rId3"/>
          <a:stretch>
            <a:fillRect/>
          </a:stretch>
        </p:blipFill>
        <p:spPr>
          <a:xfrm>
            <a:off x="664948" y="1288025"/>
            <a:ext cx="3527239" cy="4980039"/>
          </a:xfrm>
          <a:prstGeom prst="rect">
            <a:avLst/>
          </a:prstGeom>
        </p:spPr>
      </p:pic>
      <p:pic>
        <p:nvPicPr>
          <p:cNvPr id="9" name="Picture 8">
            <a:extLst>
              <a:ext uri="{FF2B5EF4-FFF2-40B4-BE49-F238E27FC236}">
                <a16:creationId xmlns:a16="http://schemas.microsoft.com/office/drawing/2014/main" id="{A7D38CCC-8198-297F-A9A2-8C83BCFD60B4}"/>
              </a:ext>
            </a:extLst>
          </p:cNvPr>
          <p:cNvPicPr>
            <a:picLocks noChangeAspect="1"/>
          </p:cNvPicPr>
          <p:nvPr/>
        </p:nvPicPr>
        <p:blipFill>
          <a:blip r:embed="rId4"/>
          <a:stretch>
            <a:fillRect/>
          </a:stretch>
        </p:blipFill>
        <p:spPr>
          <a:xfrm>
            <a:off x="4837471" y="1288025"/>
            <a:ext cx="6508954" cy="5098026"/>
          </a:xfrm>
          <a:prstGeom prst="rect">
            <a:avLst/>
          </a:prstGeom>
        </p:spPr>
      </p:pic>
    </p:spTree>
    <p:extLst>
      <p:ext uri="{BB962C8B-B14F-4D97-AF65-F5344CB8AC3E}">
        <p14:creationId xmlns:p14="http://schemas.microsoft.com/office/powerpoint/2010/main" val="3379849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299517df894_0_46"/>
          <p:cNvSpPr txBox="1">
            <a:spLocks noGrp="1"/>
          </p:cNvSpPr>
          <p:nvPr>
            <p:ph type="title"/>
          </p:nvPr>
        </p:nvSpPr>
        <p:spPr>
          <a:xfrm>
            <a:off x="559397" y="365125"/>
            <a:ext cx="10515600" cy="1149043"/>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200" dirty="0"/>
              <a:t>Data Pre-processing</a:t>
            </a:r>
            <a:br>
              <a:rPr lang="en-US" dirty="0"/>
            </a:br>
            <a:r>
              <a:rPr lang="en-US" sz="1600" dirty="0"/>
              <a:t>Removed Duplicates and converted object data types into integers for better analysis </a:t>
            </a:r>
          </a:p>
        </p:txBody>
      </p:sp>
      <p:pic>
        <p:nvPicPr>
          <p:cNvPr id="3" name="Picture 2">
            <a:extLst>
              <a:ext uri="{FF2B5EF4-FFF2-40B4-BE49-F238E27FC236}">
                <a16:creationId xmlns:a16="http://schemas.microsoft.com/office/drawing/2014/main" id="{2202F3A8-AEE0-ACB2-CEC6-18BA2BD031C9}"/>
              </a:ext>
            </a:extLst>
          </p:cNvPr>
          <p:cNvPicPr>
            <a:picLocks noChangeAspect="1"/>
          </p:cNvPicPr>
          <p:nvPr/>
        </p:nvPicPr>
        <p:blipFill>
          <a:blip r:embed="rId3"/>
          <a:stretch>
            <a:fillRect/>
          </a:stretch>
        </p:blipFill>
        <p:spPr>
          <a:xfrm>
            <a:off x="559397" y="1612491"/>
            <a:ext cx="10433068" cy="4880384"/>
          </a:xfrm>
          <a:prstGeom prst="rect">
            <a:avLst/>
          </a:prstGeom>
        </p:spPr>
      </p:pic>
    </p:spTree>
    <p:extLst>
      <p:ext uri="{BB962C8B-B14F-4D97-AF65-F5344CB8AC3E}">
        <p14:creationId xmlns:p14="http://schemas.microsoft.com/office/powerpoint/2010/main" val="269008612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TotalTime>
  <Words>762</Words>
  <Application>Microsoft Office PowerPoint</Application>
  <PresentationFormat>Widescreen</PresentationFormat>
  <Paragraphs>80</Paragraphs>
  <Slides>18</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Google Sans</vt:lpstr>
      <vt:lpstr>Söhne</vt:lpstr>
      <vt:lpstr>Office Theme</vt:lpstr>
      <vt:lpstr>Template</vt:lpstr>
      <vt:lpstr>  Returns Prediction Analysis</vt:lpstr>
      <vt:lpstr>      Agenda </vt:lpstr>
      <vt:lpstr>Introduction to the Project Purpose: To develop a predictive model to reduce return rates and optimize inventory management.   </vt:lpstr>
      <vt:lpstr>Returns Prediction Analysis    </vt:lpstr>
      <vt:lpstr>Returns Predication Analysis  </vt:lpstr>
      <vt:lpstr>Data Collection &amp; Overview A fashion distributor sells articles of particular sizes and colors to its customers. In some cases, items are returned to the distributor for various reasons. The order data and the related return data were recorded over a two-year period. The aim is to use this data and machine learning to build a model that enables a good prediction of return rates.  Kaggle - https://www.kaggle.com/datasets/oscarm524/predicting-returns-of-discounted-articles-sales</vt:lpstr>
      <vt:lpstr>  Data Pre-processing  Checked and removed Null points  and added new column price difference to get know  the profit. </vt:lpstr>
      <vt:lpstr>Data Pre-processing Removed Duplicates and converted object data types into integers for better analysis </vt:lpstr>
      <vt:lpstr>Data Analysis distribution of Return-quantity and Distribution of SizeCode </vt:lpstr>
      <vt:lpstr>Data Analysis Highest returns by customer(1070653)   Highest return by product(1002029) </vt:lpstr>
      <vt:lpstr>Data Analysis The return quantity positively correlated with article-ID, colorCode,   sizeCode, quantity, and price. </vt:lpstr>
      <vt:lpstr>Preparing data for Model Based on the correlation analysis we select the article, size, colorCode to predict return quantity, we have divided 75% of the data 25 testing. We have converted target variable into two categories 0 is not returned and remaining are Returned. </vt:lpstr>
      <vt:lpstr>Model Selection The categorizing articles with size code and color code into 'returned' and 'not returned’.  As our target variable is categorical  so, we have chosen Logistic Regression, Random Forest, and XGBoost. Below are the accuracy scores for training and testing.</vt:lpstr>
      <vt:lpstr> Model comparison Based on comparing all models by their accuracy we have selected random  forest Model, Training Accuracy, and Testing Accuracy are high. </vt:lpstr>
      <vt:lpstr> Random Forest Model on Return  Prediction </vt:lpstr>
      <vt:lpstr>      Conclusion</vt:lpstr>
      <vt:lpstr>Questions And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Mary Massaro</dc:creator>
  <cp:lastModifiedBy>Sanku, Rohith</cp:lastModifiedBy>
  <cp:revision>11</cp:revision>
  <dcterms:created xsi:type="dcterms:W3CDTF">2021-06-14T18:08:26Z</dcterms:created>
  <dcterms:modified xsi:type="dcterms:W3CDTF">2023-11-17T14:57:50Z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2023-11-16T20:18:56Z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350c54e6-0497-4fff-b117-17d8181c8aac</vt:lpwstr>
  </property>
  <property fmtid="{D5CDD505-2E9C-101B-9397-08002B2CF9AE}" pid="7" name="MSIP_Label_defa4170-0d19-0005-0004-bc88714345d2_ActionId">
    <vt:lpwstr>e2eceda1-ff31-45da-b265-b35f3498b49c</vt:lpwstr>
  </property>
  <property fmtid="{D5CDD505-2E9C-101B-9397-08002B2CF9AE}" pid="8" name="MSIP_Label_defa4170-0d19-0005-0004-bc88714345d2_ContentBits">
    <vt:lpwstr>0</vt:lpwstr>
  </property>
</Properties>
</file>