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10" r:id="rId6"/>
    <p:sldId id="312" r:id="rId7"/>
    <p:sldId id="257" r:id="rId8"/>
    <p:sldId id="288" r:id="rId9"/>
    <p:sldId id="295" r:id="rId10"/>
    <p:sldId id="289" r:id="rId11"/>
    <p:sldId id="297" r:id="rId12"/>
    <p:sldId id="290" r:id="rId13"/>
    <p:sldId id="308" r:id="rId14"/>
    <p:sldId id="309" r:id="rId15"/>
    <p:sldId id="307" r:id="rId16"/>
    <p:sldId id="291" r:id="rId17"/>
    <p:sldId id="298" r:id="rId18"/>
    <p:sldId id="293" r:id="rId19"/>
    <p:sldId id="301" r:id="rId20"/>
    <p:sldId id="305" r:id="rId21"/>
    <p:sldId id="302" r:id="rId22"/>
    <p:sldId id="303" r:id="rId23"/>
    <p:sldId id="304" r:id="rId24"/>
    <p:sldId id="299" r:id="rId25"/>
    <p:sldId id="292" r:id="rId26"/>
    <p:sldId id="300" r:id="rId27"/>
    <p:sldId id="31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32452-219A-FAAD-76CB-0EA2DDD3BCBA}" v="73" dt="2023-04-28T07:35:40.387"/>
    <p1510:client id="{50F1587B-8C17-6B72-1B73-5AA5CF1C08F8}" v="42" dt="2023-04-28T05:42:15.611"/>
    <p1510:client id="{BC5A6FBD-5568-A1DF-AC2E-A1FD4E8632B6}" v="3" dt="2023-04-27T10:05:57.771"/>
    <p1510:client id="{D6AE657E-AF74-4D7E-8E44-D44E20B48F7A}" v="279" dt="2023-04-28T02:39:53.118"/>
    <p1510:client id="{DA0704DF-F1F4-B15E-1CBE-2DC8901E0BF0}" v="2" dt="2023-04-28T02:43:26.428"/>
    <p1510:client id="{DBF31284-8BBB-BEF3-2E4E-2D3D027B2024}" v="427" dt="2023-04-28T07:33:03.381"/>
    <p1510:client id="{EA69E946-D3BA-4E78-A6F4-4092A7F3259C}" v="691" vWet="693" dt="2023-04-28T07:19:54.571"/>
    <p1510:client id="{F0E3AC43-724D-8EB2-37EF-D347738C9BD5}" v="26" dt="2023-04-27T23:01:02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ehanbhathena/weather-dataset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datasets/jehanbhathena/weather-dataset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120" y="563880"/>
            <a:ext cx="5475171" cy="1122202"/>
          </a:xfrm>
        </p:spPr>
        <p:txBody>
          <a:bodyPr/>
          <a:lstStyle/>
          <a:p>
            <a:pPr algn="ctr"/>
            <a:r>
              <a:rPr lang="en-US" sz="3200" b="1"/>
              <a:t>Weather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737" y="5244543"/>
            <a:ext cx="5339335" cy="661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CS 5661 Final project presentation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AB43F-9197-AE2A-B37C-E4A75D6CE203}"/>
              </a:ext>
            </a:extLst>
          </p:cNvPr>
          <p:cNvSpPr txBox="1"/>
          <p:nvPr/>
        </p:nvSpPr>
        <p:spPr>
          <a:xfrm>
            <a:off x="7441665" y="2011680"/>
            <a:ext cx="292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err="1">
                <a:ea typeface="+mn-lt"/>
                <a:cs typeface="+mn-lt"/>
              </a:rPr>
              <a:t>Amarthaluru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Venkateswara</a:t>
            </a:r>
            <a:r>
              <a:rPr lang="en-US" sz="1800">
                <a:ea typeface="+mn-lt"/>
                <a:cs typeface="+mn-lt"/>
              </a:rPr>
              <a:t> Rohit Roy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Ganesh </a:t>
            </a:r>
            <a:r>
              <a:rPr lang="en-US" sz="1800" err="1">
                <a:ea typeface="+mn-lt"/>
                <a:cs typeface="+mn-lt"/>
              </a:rPr>
              <a:t>Suhas</a:t>
            </a:r>
            <a:r>
              <a:rPr lang="en-US" sz="1800">
                <a:ea typeface="+mn-lt"/>
                <a:cs typeface="+mn-lt"/>
              </a:rPr>
              <a:t> Shinde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Rohith Surya </a:t>
            </a:r>
            <a:r>
              <a:rPr lang="en-US" sz="1800" err="1">
                <a:ea typeface="+mn-lt"/>
                <a:cs typeface="+mn-lt"/>
              </a:rPr>
              <a:t>Podugu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Shubham Deepak Pawar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Tanmay Sure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err="1">
                <a:ea typeface="+mn-lt"/>
                <a:cs typeface="+mn-lt"/>
              </a:rPr>
              <a:t>Yaswanth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Madanapalli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Keerthana Veena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Sagar </a:t>
            </a:r>
            <a:r>
              <a:rPr lang="en-US" sz="1800" err="1">
                <a:ea typeface="+mn-lt"/>
                <a:cs typeface="+mn-lt"/>
              </a:rPr>
              <a:t>Addala</a:t>
            </a:r>
            <a:r>
              <a:rPr lang="en-US" sz="1800">
                <a:ea typeface="+mn-lt"/>
                <a:cs typeface="+mn-lt"/>
              </a:rPr>
              <a:t> Ram</a:t>
            </a: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A39-924D-34D7-C4E2-50B207C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details (</a:t>
            </a:r>
            <a:r>
              <a:rPr lang="en-US" err="1"/>
              <a:t>Xception</a:t>
            </a:r>
            <a:r>
              <a:rPr lang="en-US"/>
              <a:t>-net)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B915-5198-28F7-4C45-CEAFFF48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8BA7-9698-2C45-D0E5-6C643D8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99C8-12E6-25DC-4A93-706B564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548ABB-EEC7-CE36-9767-BBD31B0E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19" y="1712023"/>
            <a:ext cx="7100551" cy="2307053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A032697F-1768-C415-BF21-FB6DB683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1" y="4447560"/>
            <a:ext cx="7250805" cy="171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E96AC-0DDE-55D7-9B3B-C2AF8F3FDAB6}"/>
              </a:ext>
            </a:extLst>
          </p:cNvPr>
          <p:cNvSpPr txBox="1"/>
          <p:nvPr/>
        </p:nvSpPr>
        <p:spPr>
          <a:xfrm>
            <a:off x="786147" y="253821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Importing the pre-trained model as our base model. Not including the last(</a:t>
            </a:r>
            <a:r>
              <a:rPr lang="en-US" err="1"/>
              <a:t>include_top</a:t>
            </a:r>
            <a:r>
              <a:rPr lang="en-US"/>
              <a:t>)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73292-48FE-0A23-74D0-FB74453A4E55}"/>
              </a:ext>
            </a:extLst>
          </p:cNvPr>
          <p:cNvSpPr txBox="1"/>
          <p:nvPr/>
        </p:nvSpPr>
        <p:spPr>
          <a:xfrm>
            <a:off x="944450" y="52642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Fine-tuning the weights for the prediction layer</a:t>
            </a:r>
          </a:p>
        </p:txBody>
      </p:sp>
    </p:spTree>
    <p:extLst>
      <p:ext uri="{BB962C8B-B14F-4D97-AF65-F5344CB8AC3E}">
        <p14:creationId xmlns:p14="http://schemas.microsoft.com/office/powerpoint/2010/main" val="238082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4218-CCE1-C15E-06AF-CEF0B8C9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39E2-0072-20B5-5D47-B87A494C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FB8F-204A-799A-3B30-643A7963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79EF-2A31-E17F-E9F4-370BC7F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9C12C67-E29F-824B-9101-913EA0D6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59" y="1474008"/>
            <a:ext cx="6048778" cy="2385984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498FDB-DA59-8ABB-5211-2742CC47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55" y="4145157"/>
            <a:ext cx="2163652" cy="2291827"/>
          </a:xfrm>
          <a:prstGeom prst="rect">
            <a:avLst/>
          </a:prstGeom>
        </p:spPr>
      </p:pic>
      <p:pic>
        <p:nvPicPr>
          <p:cNvPr id="9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44E8B3C-E672-144E-AC6B-65001DF9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2" y="4196745"/>
            <a:ext cx="2625144" cy="2295974"/>
          </a:xfrm>
          <a:prstGeom prst="rect">
            <a:avLst/>
          </a:prstGeom>
        </p:spPr>
      </p:pic>
      <p:pic>
        <p:nvPicPr>
          <p:cNvPr id="10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EC74D3A-66A9-2FDC-29CF-171522499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822" y="4142573"/>
            <a:ext cx="2496355" cy="2296995"/>
          </a:xfrm>
          <a:prstGeom prst="rect">
            <a:avLst/>
          </a:prstGeom>
        </p:spPr>
      </p:pic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AB5B00B7-1944-EB06-79C5-6687841D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203" y="4143894"/>
            <a:ext cx="2303172" cy="22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A39-924D-34D7-C4E2-50B207C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for model(</a:t>
            </a:r>
            <a:r>
              <a:rPr lang="en-US" err="1"/>
              <a:t>Xception</a:t>
            </a:r>
            <a:r>
              <a:rPr lang="en-US"/>
              <a:t>-net)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B915-5198-28F7-4C45-CEAFFF48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8BA7-9698-2C45-D0E5-6C643D8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99C8-12E6-25DC-4A93-706B564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E62273E-51B4-02AE-589A-E9D9070D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2405909"/>
            <a:ext cx="10323490" cy="30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1586-1ABB-CBE4-964F-2A701B1F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779078" cy="1347649"/>
          </a:xfrm>
        </p:spPr>
        <p:txBody>
          <a:bodyPr/>
          <a:lstStyle/>
          <a:p>
            <a:r>
              <a:rPr lang="en-US"/>
              <a:t>4. Efficientnetb0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A412-FAEB-CFA7-D586-D114E345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806285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600">
                <a:ea typeface="+mn-lt"/>
                <a:cs typeface="+mn-lt"/>
              </a:rPr>
              <a:t>EfficienHtNetB0 is a convolutional neural network that is trained on more than a million images from the ImageNet database</a:t>
            </a:r>
          </a:p>
          <a:p>
            <a:pPr marL="285750" indent="-285750">
              <a:buChar char="•"/>
            </a:pPr>
            <a:r>
              <a:rPr lang="en-US" sz="1600">
                <a:ea typeface="+mn-lt"/>
                <a:cs typeface="+mn-lt"/>
              </a:rPr>
              <a:t>tf.keras.applications.efficientnet.EfficientNetB0</a:t>
            </a: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7BE4-C18B-6B63-9534-BFA1374A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A01E-0FA4-2D6E-6484-EEB5FD60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F9D34-AB37-8C76-EE24-75EECB7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A39-924D-34D7-C4E2-50B207C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for model(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Efficientnetb0</a:t>
            </a:r>
            <a:r>
              <a:rPr lang="en-US"/>
              <a:t>)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B3AD52B-9714-B692-7990-8EF27D5B530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B915-5198-28F7-4C45-CEAFFF48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8BA7-9698-2C45-D0E5-6C643D8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99C8-12E6-25DC-4A93-706B564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51EF78-99E0-C3D4-D360-A9FC2030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8" y="2538511"/>
            <a:ext cx="11366664" cy="2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0061-C9AB-20CA-5CEC-B8D09C63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vgg</a:t>
            </a:r>
            <a:r>
              <a:rPr lang="en-US" dirty="0"/>
              <a:t>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F2D4-E4E7-1862-4431-DD506705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328160" cy="25193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DEA5-E47B-FC52-194C-041F07F0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DA31-2617-E832-5359-8267CB5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BBB7-5E24-E369-AA90-593CB206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20A3-EA97-6BCC-F7AA-03B50D4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4914-14E3-848F-3202-CE324B14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747642" cy="211330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libri-Bold"/>
                <a:ea typeface="Calibri" panose="020F0502020204030204" pitchFamily="34" charset="0"/>
                <a:cs typeface="Calibri-Bold"/>
              </a:rPr>
              <a:t>T</a:t>
            </a:r>
            <a:r>
              <a:rPr lang="en-US" sz="1800">
                <a:effectLst/>
                <a:latin typeface="Calibri-Bold"/>
                <a:ea typeface="Calibri" panose="020F0502020204030204" pitchFamily="34" charset="0"/>
                <a:cs typeface="Calibri-Bold"/>
              </a:rPr>
              <a:t>he 16 stands for the 16 layers of the architecture of the algorithm.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-Bold"/>
                <a:ea typeface="Calibri" panose="020F0502020204030204" pitchFamily="34" charset="0"/>
                <a:cs typeface="Calibri-Bold"/>
              </a:rPr>
              <a:t>The algorithms that were before VGG 16 had many hyper-parameters that needed to be configured for conv and pooling 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-Bold"/>
                <a:ea typeface="Calibri" panose="020F0502020204030204" pitchFamily="34" charset="0"/>
                <a:cs typeface="Calibri-Bold"/>
              </a:rPr>
              <a:t>In VGG 16, the layer and pooling layers have fixed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-Bold"/>
                <a:ea typeface="Calibri" panose="020F0502020204030204" pitchFamily="34" charset="0"/>
                <a:cs typeface="Calibri-Bold"/>
              </a:rPr>
              <a:t>Conv Layer: 3 x 3 filter, stride=1, same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-Bold"/>
                <a:ea typeface="Calibri" panose="020F0502020204030204" pitchFamily="34" charset="0"/>
                <a:cs typeface="Calibri-Bold"/>
              </a:rPr>
              <a:t>Max Pooling: 2 x 2, stride = 2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9D6A-A719-968E-8D92-5196DD4F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EB56-4CFF-3E30-D295-A6597A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3D4F-D07A-980B-946A-46872BD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6F24-243C-10F5-F52A-DFA60F4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16 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64C2-4E93-A9A8-EFF8-ABBFADEA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275031" cy="19797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Used 120 x 120 input size instead of the default 224x224 input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Used the Adam optimizer and Reduce Learning Rate as optimizers and hyperparameter tuners for better gradient descent and convergence.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Image Data generator is used to augment new data by zooming and rotating the images, therefore reducing overfitting of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299D-8A17-6FEB-3C84-A9F38499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9F5E-B934-18D9-39E2-83DF7D60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C74A-80D3-81B3-22F5-9E8C3DBF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9D60-E535-AED2-3A8F-8C0F4409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EE42-5920-857A-B6DF-78F9533E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FC75-2B28-8609-DDBB-98FEA672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135E-72D9-8580-AC0F-9017A4EF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91AE7-3CB4-E19A-6439-9EA54460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41" y="2073833"/>
            <a:ext cx="8803317" cy="37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0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0FF7-2DF2-A092-8B6C-6B680754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1F8B-9BB7-8C88-875A-B631D396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4374-C18D-A2DC-BEDF-A991E31D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A507-B891-4DB1-CEB2-5EE30E64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76839-91EA-E3B2-A602-D9F0D19B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08" y="1459954"/>
            <a:ext cx="6821184" cy="447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5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114-19CF-AC69-C380-7BACFFB2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3D95-2550-9247-EC06-208AB013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0B47-CEF5-3D8D-F619-C5AE4D7F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C90A-2C54-2A3E-F783-55C1584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84004-A08C-0055-31B9-3B665C5B4B18}"/>
              </a:ext>
            </a:extLst>
          </p:cNvPr>
          <p:cNvSpPr txBox="1"/>
          <p:nvPr/>
        </p:nvSpPr>
        <p:spPr>
          <a:xfrm>
            <a:off x="4228671" y="5835721"/>
            <a:ext cx="87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</a:t>
            </a:r>
            <a:r>
              <a:rPr lang="en-US" dirty="0">
                <a:hlinkClick r:id="rId2"/>
              </a:rPr>
              <a:t>https://www.kaggle.com/datasets/jehanbhathena/weather-dataset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B10DB-0CC6-98A9-E758-4BDA083D86F2}"/>
              </a:ext>
            </a:extLst>
          </p:cNvPr>
          <p:cNvSpPr txBox="1"/>
          <p:nvPr/>
        </p:nvSpPr>
        <p:spPr>
          <a:xfrm>
            <a:off x="838200" y="3443430"/>
            <a:ext cx="4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classes - 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D9263-9601-3242-6F81-787C4E2AE52B}"/>
              </a:ext>
            </a:extLst>
          </p:cNvPr>
          <p:cNvSpPr txBox="1"/>
          <p:nvPr/>
        </p:nvSpPr>
        <p:spPr>
          <a:xfrm>
            <a:off x="4656761" y="1967460"/>
            <a:ext cx="6498404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Fog smog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Glaze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Lightning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Rainbow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Sandstorm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90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1EBF-592F-A327-58E7-48145D91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 Curve (One vs REST)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A465-9097-9364-C432-FA16BAF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D91D-BC2A-30BC-EDD3-DCB1A4FF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B398-DFCA-28D3-4FED-E28FCBCD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6C27F-8296-C47E-FD15-0B11BF6A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70" y="1771935"/>
            <a:ext cx="4526384" cy="4584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27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4F8-E5CE-52FC-0D36-260B150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AccurACY</a:t>
            </a:r>
            <a:r>
              <a:rPr lang="en-US"/>
              <a:t> FOR MODEL (VGG16)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0C81-B119-37B6-A9FA-805DF9EC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2CF7-80C8-0FEF-7BE7-30A57AEF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EE2E-1157-99DE-080F-7B76D247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258CC-B149-2E2E-25C7-128B5756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2" y="2507023"/>
            <a:ext cx="11260476" cy="1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B9C6-846D-D2B5-D614-7DF4CB5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Vgg</a:t>
            </a:r>
            <a:r>
              <a:rPr lang="en-US" dirty="0"/>
              <a:t>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6DCF-9FA1-BBE2-50A0-53002A30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5151911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from</a:t>
            </a:r>
            <a:r>
              <a:rPr lang="en-US" sz="1600" dirty="0">
                <a:latin typeface="Arial"/>
                <a:ea typeface="+mn-lt"/>
                <a:cs typeface="Arial"/>
              </a:rPr>
              <a:t> tensorflow.keras.applications.vgg19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,Sans-Serif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The default input size for this model is 224x224.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9F59-85A8-C495-F16B-6FADDF8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9122-3E51-E0BB-4CC6-C726488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0EC7-DBF6-787B-49B5-21C5C270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A39-924D-34D7-C4E2-50B207C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for model(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VGG19</a:t>
            </a:r>
            <a:r>
              <a:rPr lang="en-US"/>
              <a:t>)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B3AD52B-9714-B692-7990-8EF27D5B530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B915-5198-28F7-4C45-CEAFFF48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8BA7-9698-2C45-D0E5-6C643D8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99C8-12E6-25DC-4A93-706B564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99B6F-6AC2-9A28-7D22-2CF540E5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253"/>
            <a:ext cx="10515600" cy="1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B9C6-846D-D2B5-D614-7DF4CB5B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6DCF-9FA1-BBE2-50A0-53002A30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5151911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got the best accuracy from : </a:t>
            </a:r>
            <a:r>
              <a:rPr lang="en-US" b="1" dirty="0" err="1"/>
              <a:t>Xception</a:t>
            </a:r>
            <a:r>
              <a:rPr lang="en-US" b="1" dirty="0"/>
              <a:t>-Net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we got is -  90.6%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9F59-85A8-C495-F16B-6FADDF8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9122-3E51-E0BB-4CC6-C726488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0EC7-DBF6-787B-49B5-21C5C270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114-19CF-AC69-C380-7BACFFB2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3D95-2550-9247-EC06-208AB013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0B47-CEF5-3D8D-F619-C5AE4D7F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C90A-2C54-2A3E-F783-55C1584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84004-A08C-0055-31B9-3B665C5B4B18}"/>
              </a:ext>
            </a:extLst>
          </p:cNvPr>
          <p:cNvSpPr txBox="1"/>
          <p:nvPr/>
        </p:nvSpPr>
        <p:spPr>
          <a:xfrm>
            <a:off x="4228671" y="5835721"/>
            <a:ext cx="87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</a:t>
            </a:r>
            <a:r>
              <a:rPr lang="en-US" dirty="0">
                <a:hlinkClick r:id="rId2"/>
              </a:rPr>
              <a:t>https://www.kaggle.com/datasets/jehanbhathena/weather-dataset</a:t>
            </a:r>
            <a:endParaRPr lang="en-US" dirty="0"/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B6F2C139-0BBD-2000-6FBF-7D88080F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3" y="2354769"/>
            <a:ext cx="5130550" cy="251518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2AE20A5-1754-61E2-679E-8B6372A81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450" y="2351543"/>
            <a:ext cx="5663350" cy="28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904740" cy="1325563"/>
          </a:xfrm>
        </p:spPr>
        <p:txBody>
          <a:bodyPr/>
          <a:lstStyle/>
          <a:p>
            <a:r>
              <a:rPr lang="en-US"/>
              <a:t>Algorithm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MobileNet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ResNet50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Xception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-Net</a:t>
            </a:r>
          </a:p>
          <a:p>
            <a:pPr marL="285750" indent="-285750">
              <a:buChar char="•"/>
            </a:pP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pPr marL="285750" indent="-285750">
              <a:buChar char="•"/>
            </a:pPr>
            <a:r>
              <a:rPr lang="en-US" dirty="0"/>
              <a:t>VGG16</a:t>
            </a:r>
          </a:p>
          <a:p>
            <a:pPr marL="285750" indent="-285750">
              <a:buChar char="•"/>
            </a:pPr>
            <a:r>
              <a:rPr lang="en-US" dirty="0"/>
              <a:t>VGG19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Weather Image Recognition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6EC4-EFB4-07EA-BF9E-DA0234F7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651513" cy="12482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MobileNet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9D10-E16D-1B09-7E91-16B0FC53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289C-83AC-E9E5-15F9-39E40DC0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7DCA-F08B-1A40-E663-25534EF3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E95AA51-2E27-F386-E14D-84ED25C4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77299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It is efficient convolution neural networks for mobile vision applications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This function returns 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Keras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image classification model, optionally loaded with weights pre-trained on ImageNet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114-19CF-AC69-C380-7BACFFB2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for MobileNet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3D95-2550-9247-EC06-208AB013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0B47-CEF5-3D8D-F619-C5AE4D7F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C90A-2C54-2A3E-F783-55C1584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A3A26E3C-6D96-CFA0-97A2-A25595C07FB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49ABD4-F27D-8DE0-BA9F-8285E35C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086"/>
            <a:ext cx="10515600" cy="32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6FAF-F1E2-C722-A03F-3EA5E73E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8D13-666D-6F90-1F86-5C33A237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5546034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Keras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resnet50 is nothing but a residual neural network that is a classic neural network that was used as the backbone of multiple computer tasks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B6DD-D715-A905-F84F-494138F7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FAE5-DCCF-C5C9-2125-4C81067C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5D4F-FA45-6DAF-24C5-FFD2A1F7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A39-924D-34D7-C4E2-50B207C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for model(Resnet50)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B3AD52B-9714-B692-7990-8EF27D5B530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B915-5198-28F7-4C45-CEAFFF48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8BA7-9698-2C45-D0E5-6C643D8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Weather Image Recognition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99C8-12E6-25DC-4A93-706B5643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5AE936-430F-7E1F-AB51-84B2BF72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586"/>
            <a:ext cx="10515600" cy="33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8D5F-A142-1EEC-1F55-8CB4C4AC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954185"/>
            <a:ext cx="3834295" cy="1391823"/>
          </a:xfrm>
        </p:spPr>
        <p:txBody>
          <a:bodyPr/>
          <a:lstStyle/>
          <a:p>
            <a:r>
              <a:rPr lang="en-US"/>
              <a:t>3. </a:t>
            </a:r>
            <a:r>
              <a:rPr lang="en-US" err="1"/>
              <a:t>Xception</a:t>
            </a:r>
            <a:r>
              <a:rPr lang="en-US"/>
              <a:t>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45BC-8FF6-C1FA-D4AA-FA1479F5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Used pre-trained </a:t>
            </a:r>
            <a:r>
              <a:rPr lang="en-US" err="1"/>
              <a:t>Xception</a:t>
            </a:r>
            <a:r>
              <a:rPr lang="en-US"/>
              <a:t> Net Model, trained on ImageNet dataset</a:t>
            </a:r>
          </a:p>
          <a:p>
            <a:pPr marL="285750" indent="-285750">
              <a:buChar char="•"/>
            </a:pPr>
            <a:r>
              <a:rPr lang="en-US"/>
              <a:t>Fine-tuned it's weights on our dataset to achieve high 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C3EB-B1FD-9895-1234-CF67A4C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F1BD-23CF-FCE3-FB7A-E9FD4A0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8F36-AC18-B1C7-F5CE-8B88B1FA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E4DF5C0AF474991DB1DCF02681E24" ma:contentTypeVersion="6" ma:contentTypeDescription="Create a new document." ma:contentTypeScope="" ma:versionID="9f2043aac45f158af11d14d75ff20281">
  <xsd:schema xmlns:xsd="http://www.w3.org/2001/XMLSchema" xmlns:xs="http://www.w3.org/2001/XMLSchema" xmlns:p="http://schemas.microsoft.com/office/2006/metadata/properties" xmlns:ns3="3ae2d85c-c93c-476c-bd2b-45fdfcf8dc09" xmlns:ns4="a871e55d-4529-4784-a5b8-654a1e016052" targetNamespace="http://schemas.microsoft.com/office/2006/metadata/properties" ma:root="true" ma:fieldsID="743cb95e21e0532ea100616ffd4e4a68" ns3:_="" ns4:_="">
    <xsd:import namespace="3ae2d85c-c93c-476c-bd2b-45fdfcf8dc09"/>
    <xsd:import namespace="a871e55d-4529-4784-a5b8-654a1e0160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e2d85c-c93c-476c-bd2b-45fdfcf8dc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1e55d-4529-4784-a5b8-654a1e016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71e55d-4529-4784-a5b8-654a1e016052" xsi:nil="true"/>
  </documentManagement>
</p:properties>
</file>

<file path=customXml/itemProps1.xml><?xml version="1.0" encoding="utf-8"?>
<ds:datastoreItem xmlns:ds="http://schemas.openxmlformats.org/officeDocument/2006/customXml" ds:itemID="{3B467851-6944-42AD-9409-543032AEC290}">
  <ds:schemaRefs>
    <ds:schemaRef ds:uri="3ae2d85c-c93c-476c-bd2b-45fdfcf8dc09"/>
    <ds:schemaRef ds:uri="a871e55d-4529-4784-a5b8-654a1e0160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3ae2d85c-c93c-476c-bd2b-45fdfcf8dc09"/>
    <ds:schemaRef ds:uri="a871e55d-4529-4784-a5b8-654a1e0160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40</TotalTime>
  <Words>560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Arial,Sans-Serif</vt:lpstr>
      <vt:lpstr>Calibri</vt:lpstr>
      <vt:lpstr>Calibri-Bold</vt:lpstr>
      <vt:lpstr>Tenorite</vt:lpstr>
      <vt:lpstr>Office Theme</vt:lpstr>
      <vt:lpstr>Weather image recognition</vt:lpstr>
      <vt:lpstr>DATASET</vt:lpstr>
      <vt:lpstr>DATASET</vt:lpstr>
      <vt:lpstr>Algorithm implemented </vt:lpstr>
      <vt:lpstr>MobileNet</vt:lpstr>
      <vt:lpstr>Accuracy for MobileNet</vt:lpstr>
      <vt:lpstr>2. Resnet50</vt:lpstr>
      <vt:lpstr>Accuracy for model(Resnet50)</vt:lpstr>
      <vt:lpstr>3. Xception-net</vt:lpstr>
      <vt:lpstr>Implementation details (Xception-net)</vt:lpstr>
      <vt:lpstr>Predictions</vt:lpstr>
      <vt:lpstr>Accuracy for model(Xception-net)</vt:lpstr>
      <vt:lpstr>4. Efficientnetb0</vt:lpstr>
      <vt:lpstr>Accuracy for model(Efficientnetb0)</vt:lpstr>
      <vt:lpstr>5. vgg 16</vt:lpstr>
      <vt:lpstr>VGG 16</vt:lpstr>
      <vt:lpstr>VGG 16 Implementation Details</vt:lpstr>
      <vt:lpstr>VGG Architecture</vt:lpstr>
      <vt:lpstr>Confusion Matrix</vt:lpstr>
      <vt:lpstr>ROC Curve (One vs REST)</vt:lpstr>
      <vt:lpstr>AccurACY FOR MODEL (VGG16)</vt:lpstr>
      <vt:lpstr>6. Vgg 19</vt:lpstr>
      <vt:lpstr>Accuracy for model(VGG19)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image recognition</dc:title>
  <dc:creator>ADDALA RAM, SAGAR</dc:creator>
  <cp:lastModifiedBy>Pawar, Shubham Deepak</cp:lastModifiedBy>
  <cp:revision>16</cp:revision>
  <dcterms:created xsi:type="dcterms:W3CDTF">2023-04-27T07:58:41Z</dcterms:created>
  <dcterms:modified xsi:type="dcterms:W3CDTF">2023-04-28T19:26:51Z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0x010100728E4DF5C0AF474991DB1DCF02681E24</vt:lpwstr>
  </property>
</Properties>
</file>