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16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3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fluvaxview/coverage-by-season/2023-2024.html#:~:text=Flu%20vaccination%20coverage%20among%20adults,since%20the%202020%E2%80%9321%20sea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immu.2021.729501" TargetMode="External"/><Relationship Id="rId2" Type="http://schemas.openxmlformats.org/officeDocument/2006/relationships/hyperlink" Target="https://doi.org/10.3389/fimmu.2018.018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12931-023-02475-6" TargetMode="External"/><Relationship Id="rId4" Type="http://schemas.openxmlformats.org/officeDocument/2006/relationships/hyperlink" Target="https://doi.org/10.1183/13993003.00949-20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562991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mc.ncbi.nlm.nih.gov/articles/PMC4046247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A68B1C9E-9479-E58F-5ED2-77E6D31BA1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1" y="501445"/>
            <a:ext cx="6751097" cy="2192594"/>
          </a:xfrm>
        </p:spPr>
        <p:txBody>
          <a:bodyPr>
            <a:normAutofit/>
          </a:bodyPr>
          <a:lstStyle/>
          <a:p>
            <a:r>
              <a:rPr dirty="0"/>
              <a:t>Asthma vs. Influenza: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1" y="2694039"/>
            <a:ext cx="6964323" cy="3382296"/>
          </a:xfrm>
        </p:spPr>
        <p:txBody>
          <a:bodyPr>
            <a:normAutofit/>
          </a:bodyPr>
          <a:lstStyle/>
          <a:p>
            <a:r>
              <a:rPr dirty="0"/>
              <a:t>Gender, Age, Race, Geography, Medical Appointments, and Statistical Insights</a:t>
            </a:r>
            <a:endParaRPr lang="en-US" dirty="0"/>
          </a:p>
          <a:p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TEAM 1</a:t>
            </a:r>
          </a:p>
          <a:p>
            <a:r>
              <a:rPr lang="en-US" sz="1200" dirty="0">
                <a:effectLst/>
              </a:rPr>
              <a:t>ARJUN PALANISWAMY, EUID: ap1839</a:t>
            </a:r>
          </a:p>
          <a:p>
            <a:r>
              <a:rPr lang="en-US" sz="1200" dirty="0">
                <a:effectLst/>
              </a:rPr>
              <a:t>AAVULA USHA, EUID: ua0095</a:t>
            </a:r>
          </a:p>
          <a:p>
            <a:r>
              <a:rPr lang="en-US" sz="1200" dirty="0">
                <a:effectLst/>
              </a:rPr>
              <a:t>KAUSHIKAN DINAKARAN, EUID: kd0596</a:t>
            </a:r>
          </a:p>
          <a:p>
            <a:r>
              <a:rPr lang="en-US" sz="1200" dirty="0">
                <a:effectLst/>
              </a:rPr>
              <a:t>ROHITH SINGH THAKUR, EIUD: rt0674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Flu Shot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35921"/>
            <a:ext cx="3762645" cy="46111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Respondents who received flu shots: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No: 94% (94 out of 100)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Yes: 6% (6 out of 100)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Age Distribution: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Most common age group: 10-20 years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Least common: 70+ years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hlinkClick r:id="rId3"/>
              </a:rPr>
              <a:t>https://www.cdc.gov/fluvaxview/coverage-by-season/2023-2024.html#:~:text=Flu%20vaccination%20coverage%20among%20adults,since%20the%202020%E2%80%9321%20season</a:t>
            </a:r>
            <a:r>
              <a:rPr lang="en-US" sz="1700" dirty="0"/>
              <a:t>. </a:t>
            </a:r>
          </a:p>
        </p:txBody>
      </p:sp>
      <p:pic>
        <p:nvPicPr>
          <p:cNvPr id="7" name="Picture 6" descr="A graph of a patient&#10;&#10;Description automatically generated with medium confidence">
            <a:extLst>
              <a:ext uri="{FF2B5EF4-FFF2-40B4-BE49-F238E27FC236}">
                <a16:creationId xmlns:a16="http://schemas.microsoft.com/office/drawing/2014/main" id="{F66676CA-7707-0D83-E4B5-85E6016A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2" y="2779418"/>
            <a:ext cx="3624943" cy="235621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74477"/>
            <a:ext cx="7930756" cy="1503523"/>
          </a:xfrm>
        </p:spPr>
        <p:txBody>
          <a:bodyPr/>
          <a:lstStyle/>
          <a:p>
            <a:r>
              <a:rPr dirty="0"/>
              <a:t>Chi-Square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91755-08D2-5CAA-E415-BC2BF04DA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6640" y="2153823"/>
            <a:ext cx="71526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Assesses the relationship between categorical variables (e.g., diagnosis type and medical expenditure).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Key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Test statistic: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175.07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p-value: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9.65e-39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Conclusion: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Significant association exists between diagnosis type (Asthma vs. Influenza) and healthcare expenditure.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Mann-Whitney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42CCB-014F-AD20-1A1E-FFD3F2D1D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680" y="2373973"/>
            <a:ext cx="73050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Evaluates differences in median medical expenditures between Asthma and Influenza groups (non-parametric test).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Key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Test statistic: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6710.0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p-value: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0.00003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Conclusion: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Significant difference in expenditures; Asthma patients generally have higher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ethoscope in white background">
            <a:extLst>
              <a:ext uri="{FF2B5EF4-FFF2-40B4-BE49-F238E27FC236}">
                <a16:creationId xmlns:a16="http://schemas.microsoft.com/office/drawing/2014/main" id="{539C9419-C105-59E3-4B71-CA8ADD2CB2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0974" r="1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3716-12C5-B1D5-9D9C-265D4349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64161"/>
            <a:ext cx="7765321" cy="122936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BFB24C-5869-376F-DFBE-829FD4228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6960" y="1493521"/>
            <a:ext cx="7373707" cy="42976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Impact of Analysis: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Draws attention to the significant demographic and financial patterns related to influenza and asthma.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Gender Disparity: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Women are more likely than men to get influenza and asthma.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Healthcare Utilization</a:t>
            </a:r>
            <a:r>
              <a:rPr lang="en-US" altLang="en-US" sz="1800" dirty="0"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Patients with asthma typically have greater medical expenses and appointments, which suggests a need for ongoing care.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Actionable Insights: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For improved healthcare management, the results can direct the distribution of resources and focused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2384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FFE8-976D-85C9-D11C-C837D9AA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55601"/>
            <a:ext cx="7765321" cy="105663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76AA-33EA-BC17-E000-B0076B5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412241"/>
            <a:ext cx="7765322" cy="4724400"/>
          </a:xfrm>
        </p:spPr>
        <p:txBody>
          <a:bodyPr>
            <a:normAutofit fontScale="25000" lnSpcReduction="20000"/>
          </a:bodyPr>
          <a:lstStyle/>
          <a:p>
            <a:pPr marL="0" marR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1) </a:t>
            </a:r>
            <a:r>
              <a:rPr lang="en-US" sz="4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Veerapandian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R., Snyder, J. D., &amp; Samarasinghe, A. E. (2018). Influenza in asthmatics: For better or for worse?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Frontiers in Immunology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https://doi.org/10.3389/fimmu.2018.01843</a:t>
            </a:r>
            <a:endParaRPr lang="en-US" sz="4800" u="sng" kern="100" dirty="0">
              <a:solidFill>
                <a:srgbClr val="467886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2) Li, K. H., Leong, P.-Y., Tseng, C.-F., Wang, Y. H., &amp; Wei, J. C.-C. (2021). Influenza vaccination is associated with lower incidental asthma risk in patients with atopic dermatitis: A nationwide cohort study.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Frontiers in Immunology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12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https://doi.org/10.3389/fimmu.2021.729501</a:t>
            </a:r>
            <a:endParaRPr lang="en-US" sz="4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3) Jha, A., Dunning, J., Tunstall, T., Thwaites, R. S., Hoang, L. T., Kon, O. M., Zambon, M. C., Hansel, T. T., &amp; Openshaw, P. J. (2019). Patterns of systemic and local inflammation in patients with asthma </a:t>
            </a:r>
            <a:r>
              <a:rPr lang="en-US" sz="4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hospitalised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with influenza.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European Respiratory Journal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54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(4), 1900949. 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https://doi.org/10.1183/13993003.00949-2019</a:t>
            </a:r>
            <a:endParaRPr lang="en-US" sz="4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4) Wang, Z., Li, Y., Gao, Y., Fu, Y., Lin, J., Lei, X., Zheng, J., &amp; Jiang, M. (2023). Global, regional, and national burden of asthma and its attributable risk factors from 1990 to 2019: A systematic analysis for the global burden of disease study 2019.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Respiratory Research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24</a:t>
            </a:r>
            <a:r>
              <a:rPr lang="en-US" sz="4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(1). 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https://doi.org/10.1186/s12931-023-02475-6</a:t>
            </a:r>
            <a:endParaRPr lang="en-US" sz="4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9323259F-910C-F0B0-3971-C9853760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3D37-947A-AC31-D829-8A0C2A0F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1" y="1122363"/>
            <a:ext cx="6751097" cy="23876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D011-0469-954C-884A-5D420332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604" y="-285134"/>
            <a:ext cx="4755063" cy="161249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 descr="A dna structure with lines and dots&#10;&#10;Description automatically generated">
            <a:extLst>
              <a:ext uri="{FF2B5EF4-FFF2-40B4-BE49-F238E27FC236}">
                <a16:creationId xmlns:a16="http://schemas.microsoft.com/office/drawing/2014/main" id="{3C848FDF-253A-7F44-AC48-3D0FD7D6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67" r="-2" b="-2"/>
          <a:stretch/>
        </p:blipFill>
        <p:spPr>
          <a:xfrm>
            <a:off x="20" y="10"/>
            <a:ext cx="3476985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31201CD-3547-0777-89E1-9F1BAFECB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95602" y="1012723"/>
            <a:ext cx="4986279" cy="5497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Study Focus: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Analyzing two major conditions: Asthma (ICD-10: J45) and Influenza (ICD-10: J11).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Importance: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Asthma is a chronic condition where the airways become inflamed and hyperreactive, often triggered by allergens, irritants, or infections.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Influenza is a contagious respiratory virus that can cause widespread inflammation in the airways and lungs.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People with asthma are at a higher risk of severe complications from influenza, including exacerbations of asthma and secondary bacterial infections. Comparing these conditions helps identify vulnerable populations and design targeted preventive measures.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Objective: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Use MEPS data to compare and analyze influenza and asthma in order to identify important trends and their implications for healthcare systems.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7D05C-9F01-D2B6-FDCD-E11E486C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US" sz="3100" dirty="0"/>
              <a:t>DATASET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B6A9B6EC-E936-FFBD-3DC4-9A6D3E729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2021" y="363794"/>
            <a:ext cx="4718646" cy="59190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Data Source: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Condition-level file (h214.csv</a:t>
            </a:r>
            <a:r>
              <a:rPr lang="en-US" altLang="en-US" sz="1400" dirty="0">
                <a:effectLst/>
                <a:latin typeface="Bookman Old Style" panose="02050604050505020204" pitchFamily="18" charset="0"/>
              </a:rPr>
              <a:t> &amp; h216.csv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) from the Medical Expenditure Panel Survey (MEPS).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Categorical columns: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Variables like SEX, RACEV2X (Race), REGION42 (Geography), and ADAPPT42 (Appointments).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Includes indicators such as ASPREV31 (preventive measures) and ASATAK31 (attack severity).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Numerical Columns: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Age at diagnosis (AGEDIAG), expenditures (TOTEXP19), and adherence measures (ADHECR42).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effectLst/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Method of Filtering: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      ICD-10 codes (J11 for influenza, J45 for asthma) were used to   filter the data.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      Deduplication made sure there was enough data for both scenarios.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Data preparation: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     Extracting numerical and categorical information to provide in-depth understanding.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    The importance for the analysis of influenza and asthma was ensured by filtering by ICD-10.</a:t>
            </a:r>
          </a:p>
        </p:txBody>
      </p:sp>
    </p:spTree>
    <p:extLst>
      <p:ext uri="{BB962C8B-B14F-4D97-AF65-F5344CB8AC3E}">
        <p14:creationId xmlns:p14="http://schemas.microsoft.com/office/powerpoint/2010/main" val="353277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pills stacked to make a bar graph">
            <a:extLst>
              <a:ext uri="{FF2B5EF4-FFF2-40B4-BE49-F238E27FC236}">
                <a16:creationId xmlns:a16="http://schemas.microsoft.com/office/drawing/2014/main" id="{54A49A7B-1359-B6E3-1D2B-2B9ECC22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l="8306" r="1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dirty="0"/>
              <a:t>1. Is there a gender di</a:t>
            </a:r>
            <a:r>
              <a:rPr lang="en-US" dirty="0"/>
              <a:t>fference</a:t>
            </a:r>
            <a:r>
              <a:rPr dirty="0"/>
              <a:t> in asthma and influenza diagnoses?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dirty="0"/>
              <a:t>2. How does the average age at diagnosis differ between asthma and influenza?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dirty="0"/>
              <a:t>3. What are the racial/ethnic patterns in asthma and influenza prevalence?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dirty="0"/>
              <a:t>4. Are there regional differences in asthma and influenza cases?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dirty="0"/>
              <a:t>5. Is there a significant difference in medical expenditures between asthma and influenza groups?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/>
              <a:t>Gender Distribution: Asthma vs. Influenza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3762645" cy="4597344"/>
          </a:xfrm>
        </p:spPr>
        <p:txBody>
          <a:bodyPr>
            <a:normAutofit/>
          </a:bodyPr>
          <a:lstStyle/>
          <a:p>
            <a:r>
              <a:rPr lang="en-US" sz="1900" dirty="0"/>
              <a:t>Asthma:</a:t>
            </a:r>
          </a:p>
          <a:p>
            <a:r>
              <a:rPr lang="en-US" sz="1900" dirty="0"/>
              <a:t>- Male: 37% (37 out of 100)</a:t>
            </a:r>
          </a:p>
          <a:p>
            <a:r>
              <a:rPr lang="en-US" sz="1900" dirty="0"/>
              <a:t>- Female: 63% (63 out of 100)</a:t>
            </a:r>
          </a:p>
          <a:p>
            <a:r>
              <a:rPr lang="en-US" sz="1900" dirty="0">
                <a:hlinkClick r:id="rId3"/>
              </a:rPr>
              <a:t>https://pmc.ncbi.nlm.nih.gov/articles/PMC5629917/</a:t>
            </a:r>
            <a:r>
              <a:rPr lang="en-US" sz="1900" dirty="0"/>
              <a:t> </a:t>
            </a:r>
          </a:p>
          <a:p>
            <a:r>
              <a:rPr lang="en-US" sz="1900" dirty="0"/>
              <a:t>Influenza:</a:t>
            </a:r>
          </a:p>
          <a:p>
            <a:r>
              <a:rPr lang="en-US" sz="1900" dirty="0"/>
              <a:t>- Male: 38% (38 out of 100)</a:t>
            </a:r>
          </a:p>
          <a:p>
            <a:r>
              <a:rPr lang="en-US" sz="1900" dirty="0"/>
              <a:t>- Female: 62% (62 out of 100)</a:t>
            </a:r>
          </a:p>
          <a:p>
            <a:r>
              <a:rPr lang="en-US" sz="1900" dirty="0">
                <a:hlinkClick r:id="rId4"/>
              </a:rPr>
              <a:t>https://pmc.ncbi.nlm.nih.gov/articles/PMC4046247/</a:t>
            </a:r>
            <a:r>
              <a:rPr lang="en-US" sz="1900" dirty="0"/>
              <a:t> </a:t>
            </a:r>
          </a:p>
        </p:txBody>
      </p:sp>
      <p:pic>
        <p:nvPicPr>
          <p:cNvPr id="5" name="Picture 4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27E02DE4-1489-2B07-482B-CA6A52DB3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42" y="2829262"/>
            <a:ext cx="3624943" cy="2256526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609600"/>
            <a:ext cx="4755063" cy="1326321"/>
          </a:xfrm>
        </p:spPr>
        <p:txBody>
          <a:bodyPr>
            <a:normAutofit/>
          </a:bodyPr>
          <a:lstStyle/>
          <a:p>
            <a:r>
              <a:rPr lang="en-US" sz="3100"/>
              <a:t>Mean and Median Ages at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F218C-D376-40A2-8215-DC5A5386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6" y="733425"/>
            <a:ext cx="2807494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ge distribution&#10;&#10;Description automatically generated">
            <a:extLst>
              <a:ext uri="{FF2B5EF4-FFF2-40B4-BE49-F238E27FC236}">
                <a16:creationId xmlns:a16="http://schemas.microsoft.com/office/drawing/2014/main" id="{D8D51EB8-99C9-BE6C-67BB-1D2E601F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63" y="1114868"/>
            <a:ext cx="2221879" cy="22336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E5CF73-3769-4377-8DFC-C1463DDDE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05" y="804806"/>
            <a:ext cx="2719196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bar graph with white background&#10;&#10;Description automatically generated">
            <a:extLst>
              <a:ext uri="{FF2B5EF4-FFF2-40B4-BE49-F238E27FC236}">
                <a16:creationId xmlns:a16="http://schemas.microsoft.com/office/drawing/2014/main" id="{CA51DE8D-08CE-EB34-3EDF-679E575A6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92" y="3509433"/>
            <a:ext cx="2223420" cy="21638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603" y="2096063"/>
            <a:ext cx="4755064" cy="39571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Asthma:</a:t>
            </a:r>
          </a:p>
          <a:p>
            <a:pPr>
              <a:lnSpc>
                <a:spcPct val="110000"/>
              </a:lnSpc>
            </a:pPr>
            <a:r>
              <a:rPr lang="en-US" sz="1900"/>
              <a:t>- Mean Age: 23.94 years</a:t>
            </a:r>
          </a:p>
          <a:p>
            <a:pPr>
              <a:lnSpc>
                <a:spcPct val="110000"/>
              </a:lnSpc>
            </a:pPr>
            <a:r>
              <a:rPr lang="en-US" sz="1900"/>
              <a:t>- Median Age: 16.5 years</a:t>
            </a:r>
          </a:p>
          <a:p>
            <a:pPr>
              <a:lnSpc>
                <a:spcPct val="110000"/>
              </a:lnSpc>
            </a:pPr>
            <a:r>
              <a:rPr lang="en-US" sz="1900"/>
              <a:t>- Age range: 0 to 60 years</a:t>
            </a:r>
          </a:p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Influenza:</a:t>
            </a:r>
          </a:p>
          <a:p>
            <a:pPr>
              <a:lnSpc>
                <a:spcPct val="110000"/>
              </a:lnSpc>
            </a:pPr>
            <a:r>
              <a:rPr lang="en-US" sz="1900"/>
              <a:t>- Mean Age: 11.98 years</a:t>
            </a:r>
          </a:p>
          <a:p>
            <a:pPr>
              <a:lnSpc>
                <a:spcPct val="110000"/>
              </a:lnSpc>
            </a:pPr>
            <a:r>
              <a:rPr lang="en-US" sz="1900"/>
              <a:t>- Median Age: 3.0 years</a:t>
            </a:r>
          </a:p>
          <a:p>
            <a:pPr>
              <a:lnSpc>
                <a:spcPct val="110000"/>
              </a:lnSpc>
            </a:pPr>
            <a:r>
              <a:rPr lang="en-US" sz="1900"/>
              <a:t>- Age range: 0 to 60 years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Racial/Ethnic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376264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Asthma:</a:t>
            </a:r>
          </a:p>
          <a:p>
            <a:pPr>
              <a:lnSpc>
                <a:spcPct val="110000"/>
              </a:lnSpc>
            </a:pPr>
            <a:r>
              <a:rPr lang="en-US" sz="1700"/>
              <a:t>- White: 69% (69 out of 100)</a:t>
            </a:r>
          </a:p>
          <a:p>
            <a:pPr>
              <a:lnSpc>
                <a:spcPct val="110000"/>
              </a:lnSpc>
            </a:pPr>
            <a:r>
              <a:rPr lang="en-US" sz="1700"/>
              <a:t>- Black: 19% (19 out of 100)</a:t>
            </a:r>
          </a:p>
          <a:p>
            <a:pPr>
              <a:lnSpc>
                <a:spcPct val="110000"/>
              </a:lnSpc>
            </a:pPr>
            <a:r>
              <a:rPr lang="en-US" sz="1700"/>
              <a:t>- Others: 12% (12 out of 100)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Influenza:</a:t>
            </a:r>
          </a:p>
          <a:p>
            <a:pPr>
              <a:lnSpc>
                <a:spcPct val="110000"/>
              </a:lnSpc>
            </a:pPr>
            <a:r>
              <a:rPr lang="en-US" sz="1700"/>
              <a:t>- White: 70% (70 out of 100)</a:t>
            </a:r>
          </a:p>
          <a:p>
            <a:pPr>
              <a:lnSpc>
                <a:spcPct val="110000"/>
              </a:lnSpc>
            </a:pPr>
            <a:r>
              <a:rPr lang="en-US" sz="1700"/>
              <a:t>- Black: 15% (15 out of 100)</a:t>
            </a:r>
          </a:p>
          <a:p>
            <a:pPr>
              <a:lnSpc>
                <a:spcPct val="110000"/>
              </a:lnSpc>
            </a:pPr>
            <a:r>
              <a:rPr lang="en-US" sz="1700"/>
              <a:t>- Others: 15% (15 out of 100)</a:t>
            </a:r>
          </a:p>
        </p:txBody>
      </p:sp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19CB4469-C8CF-FCB7-A4DB-D0E03D29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2" y="2820199"/>
            <a:ext cx="3624943" cy="227465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1123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100"/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096063"/>
            <a:ext cx="2521123" cy="4028512"/>
          </a:xfrm>
        </p:spPr>
        <p:txBody>
          <a:bodyPr>
            <a:normAutofit/>
          </a:bodyPr>
          <a:lstStyle/>
          <a:p>
            <a:r>
              <a:rPr lang="en-US" sz="1200"/>
              <a:t>Asthma:</a:t>
            </a:r>
          </a:p>
          <a:p>
            <a:r>
              <a:rPr lang="en-US" sz="1200"/>
              <a:t>- Northeast: 22% (22 cases)</a:t>
            </a:r>
          </a:p>
          <a:p>
            <a:r>
              <a:rPr lang="en-US" sz="1200"/>
              <a:t>- Midwest: 24% (24 cases)</a:t>
            </a:r>
          </a:p>
          <a:p>
            <a:r>
              <a:rPr lang="en-US" sz="1200"/>
              <a:t>- South: 36% (36 cases)</a:t>
            </a:r>
          </a:p>
          <a:p>
            <a:r>
              <a:rPr lang="en-US" sz="1200"/>
              <a:t>- West: 18% (18 cases)</a:t>
            </a:r>
          </a:p>
          <a:p>
            <a:endParaRPr lang="en-US" sz="1200"/>
          </a:p>
          <a:p>
            <a:r>
              <a:rPr lang="en-US" sz="1200"/>
              <a:t>Influenza:</a:t>
            </a:r>
          </a:p>
          <a:p>
            <a:r>
              <a:rPr lang="en-US" sz="1200"/>
              <a:t>- Northeast: 14% (14 cases)</a:t>
            </a:r>
          </a:p>
          <a:p>
            <a:r>
              <a:rPr lang="en-US" sz="1200"/>
              <a:t>- Midwest: 16% (16 cases)</a:t>
            </a:r>
          </a:p>
          <a:p>
            <a:r>
              <a:rPr lang="en-US" sz="1200"/>
              <a:t>- South: 49% (49 cases)</a:t>
            </a:r>
          </a:p>
          <a:p>
            <a:r>
              <a:rPr lang="en-US" sz="1200"/>
              <a:t>- West: 21% (21 cases)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094" y="733425"/>
            <a:ext cx="5022057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979" y="799817"/>
            <a:ext cx="492428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rt with different colors&#10;&#10;Description automatically generated">
            <a:extLst>
              <a:ext uri="{FF2B5EF4-FFF2-40B4-BE49-F238E27FC236}">
                <a16:creationId xmlns:a16="http://schemas.microsoft.com/office/drawing/2014/main" id="{53D50842-FD42-2B46-5238-CBCCCE61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98" y="1907729"/>
            <a:ext cx="4421443" cy="3072903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Number of Medical Appointments (ADAPPT42)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3762645" cy="3695136"/>
          </a:xfrm>
        </p:spPr>
        <p:txBody>
          <a:bodyPr>
            <a:normAutofit/>
          </a:bodyPr>
          <a:lstStyle/>
          <a:p>
            <a:r>
              <a:rPr lang="en-US"/>
              <a:t>Asthma:</a:t>
            </a:r>
          </a:p>
          <a:p>
            <a:r>
              <a:rPr lang="en-US"/>
              <a:t>- Mean Appointments: 3.74</a:t>
            </a:r>
          </a:p>
          <a:p>
            <a:r>
              <a:rPr lang="en-US"/>
              <a:t>- Median Appointments: 3</a:t>
            </a:r>
          </a:p>
          <a:p>
            <a:endParaRPr lang="en-US"/>
          </a:p>
          <a:p>
            <a:r>
              <a:rPr lang="en-US"/>
              <a:t>Influenza:</a:t>
            </a:r>
          </a:p>
          <a:p>
            <a:r>
              <a:rPr lang="en-US"/>
              <a:t>- Mean Appointments: 3.94</a:t>
            </a:r>
          </a:p>
          <a:p>
            <a:r>
              <a:rPr lang="en-US"/>
              <a:t>- Median Appointments: 4</a:t>
            </a:r>
          </a:p>
        </p:txBody>
      </p:sp>
      <p:pic>
        <p:nvPicPr>
          <p:cNvPr id="11" name="Picture 10" descr="A diagram of a patient's appointment&#10;&#10;Description automatically generated">
            <a:extLst>
              <a:ext uri="{FF2B5EF4-FFF2-40B4-BE49-F238E27FC236}">
                <a16:creationId xmlns:a16="http://schemas.microsoft.com/office/drawing/2014/main" id="{FFE13DBD-47F6-B215-7492-70AFC70B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2" y="2756763"/>
            <a:ext cx="3624943" cy="240152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106</TotalTime>
  <Words>1279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Asthma vs. Influenza: Data Analysis</vt:lpstr>
      <vt:lpstr>INTRODUCTION</vt:lpstr>
      <vt:lpstr>DATASET OVERVIEW</vt:lpstr>
      <vt:lpstr>Research Questions</vt:lpstr>
      <vt:lpstr>Gender Distribution: Asthma vs. Influenza</vt:lpstr>
      <vt:lpstr>Mean and Median Ages at Diagnosis</vt:lpstr>
      <vt:lpstr>Racial/Ethnic Distribution</vt:lpstr>
      <vt:lpstr>Geographic Distribution</vt:lpstr>
      <vt:lpstr>Number of Medical Appointments (ADAPPT42)</vt:lpstr>
      <vt:lpstr>Flu Shot Frequency</vt:lpstr>
      <vt:lpstr>Chi-Square Test Results</vt:lpstr>
      <vt:lpstr>Mann-Whitney Test Results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Rohith Thakur</dc:creator>
  <cp:keywords/>
  <dc:description>generated using python-pptx</dc:description>
  <cp:lastModifiedBy>Palaniswamy, Arjun</cp:lastModifiedBy>
  <cp:revision>5</cp:revision>
  <dcterms:created xsi:type="dcterms:W3CDTF">2013-01-27T09:14:16Z</dcterms:created>
  <dcterms:modified xsi:type="dcterms:W3CDTF">2024-12-05T05:53:11Z</dcterms:modified>
  <cp:category/>
</cp:coreProperties>
</file>