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4425ef9d5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425ef9d5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4425ef9d5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4425ef9d5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84425ef9d5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84425ef9d5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84425ef9d5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4425ef9d5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84425ef9d5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4425ef9d5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84425ef9d5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84425ef9d5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84425ef9d5_6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4425ef9d5_6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4425ef9d5_6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4425ef9d5_6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84425ef9d5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4425ef9d5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84425ef9d5_6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4425ef9d5_6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84425ef9d5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84425ef9d5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84425ef9d5_6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4425ef9d5_6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4425ef9d5_6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4425ef9d5_6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752378e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52378e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52378e074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52378e07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84425ef9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84425ef9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84425ef9d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4425ef9d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84425ef9d5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84425ef9d5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84425ef9d5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4425ef9d5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4425ef9d5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4425ef9d5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84425ef9d5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4425ef9d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425ef9d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425ef9d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ACE</a:t>
            </a:r>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Grammar</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85750" lvl="0" marL="0" rtl="0" algn="l">
              <a:spcBef>
                <a:spcPts val="0"/>
              </a:spcBef>
              <a:spcAft>
                <a:spcPts val="0"/>
              </a:spcAft>
              <a:buClr>
                <a:schemeClr val="dk1"/>
              </a:buClr>
              <a:buSzPts val="1100"/>
              <a:buFont typeface="Arial"/>
              <a:buNone/>
            </a:pPr>
            <a:r>
              <a:rPr lang="en" sz="1200">
                <a:solidFill>
                  <a:schemeClr val="dk1"/>
                </a:solidFill>
              </a:rPr>
              <a:t>K=Block</a:t>
            </a:r>
            <a:endParaRPr sz="1200">
              <a:solidFill>
                <a:schemeClr val="dk1"/>
              </a:solidFill>
            </a:endParaRPr>
          </a:p>
          <a:p>
            <a:pPr indent="285750" lvl="0" marL="0" rtl="0" algn="l">
              <a:spcBef>
                <a:spcPts val="0"/>
              </a:spcBef>
              <a:spcAft>
                <a:spcPts val="0"/>
              </a:spcAft>
              <a:buClr>
                <a:schemeClr val="dk1"/>
              </a:buClr>
              <a:buSzPts val="1100"/>
              <a:buFont typeface="Arial"/>
              <a:buNone/>
            </a:pPr>
            <a:r>
              <a:rPr lang="en" sz="1200">
                <a:solidFill>
                  <a:schemeClr val="dk1"/>
                </a:solidFill>
              </a:rPr>
              <a:t>S=String</a:t>
            </a:r>
            <a:endParaRPr sz="1200">
              <a:solidFill>
                <a:schemeClr val="dk1"/>
              </a:solidFill>
            </a:endParaRPr>
          </a:p>
          <a:p>
            <a:pPr indent="285750" lvl="0" marL="0" rtl="0" algn="l">
              <a:spcBef>
                <a:spcPts val="0"/>
              </a:spcBef>
              <a:spcAft>
                <a:spcPts val="0"/>
              </a:spcAft>
              <a:buClr>
                <a:schemeClr val="dk1"/>
              </a:buClr>
              <a:buSzPts val="1100"/>
              <a:buFont typeface="Arial"/>
              <a:buNone/>
            </a:pPr>
            <a:r>
              <a:rPr lang="en" sz="1200">
                <a:solidFill>
                  <a:schemeClr val="dk1"/>
                </a:solidFill>
              </a:rPr>
              <a:t>N = Number</a:t>
            </a:r>
            <a:endParaRPr sz="1200">
              <a:solidFill>
                <a:schemeClr val="dk1"/>
              </a:solidFill>
            </a:endParaRPr>
          </a:p>
          <a:p>
            <a:pPr indent="285750" lvl="0" marL="0" rtl="0" algn="l">
              <a:spcBef>
                <a:spcPts val="0"/>
              </a:spcBef>
              <a:spcAft>
                <a:spcPts val="0"/>
              </a:spcAft>
              <a:buClr>
                <a:schemeClr val="dk1"/>
              </a:buClr>
              <a:buSzPts val="1100"/>
              <a:buFont typeface="Arial"/>
              <a:buNone/>
            </a:pPr>
            <a:r>
              <a:rPr lang="en" sz="1200">
                <a:solidFill>
                  <a:schemeClr val="dk1"/>
                </a:solidFill>
              </a:rPr>
              <a:t>IDENT = IDENTIFIER</a:t>
            </a:r>
            <a:endParaRPr sz="1200">
              <a:solidFill>
                <a:schemeClr val="dk1"/>
              </a:solidFill>
            </a:endParaRPr>
          </a:p>
          <a:p>
            <a:pPr indent="285750" lvl="0" marL="0" rtl="0" algn="l">
              <a:spcBef>
                <a:spcPts val="0"/>
              </a:spcBef>
              <a:spcAft>
                <a:spcPts val="0"/>
              </a:spcAft>
              <a:buClr>
                <a:schemeClr val="dk1"/>
              </a:buClr>
              <a:buSzPts val="1100"/>
              <a:buFont typeface="Arial"/>
              <a:buNone/>
            </a:pPr>
            <a:r>
              <a:t/>
            </a:r>
            <a:endParaRPr sz="1200">
              <a:solidFill>
                <a:schemeClr val="dk1"/>
              </a:solidFill>
            </a:endParaRPr>
          </a:p>
          <a:p>
            <a:pPr indent="285750" lvl="0" marL="0" rtl="0" algn="l">
              <a:spcBef>
                <a:spcPts val="0"/>
              </a:spcBef>
              <a:spcAft>
                <a:spcPts val="0"/>
              </a:spcAft>
              <a:buClr>
                <a:schemeClr val="dk1"/>
              </a:buClr>
              <a:buSzPts val="1100"/>
              <a:buFont typeface="Arial"/>
              <a:buNone/>
            </a:pPr>
            <a:r>
              <a:rPr lang="en" sz="1200">
                <a:solidFill>
                  <a:schemeClr val="dk1"/>
                </a:solidFill>
              </a:rPr>
              <a:t>1)Program ::= FUNCTIONLIST K </a:t>
            </a:r>
            <a:endParaRPr sz="1200">
              <a:solidFill>
                <a:schemeClr val="dk1"/>
              </a:solidFill>
            </a:endParaRPr>
          </a:p>
          <a:p>
            <a:pPr indent="285750" lvl="0" marL="0" rtl="0" algn="l">
              <a:spcBef>
                <a:spcPts val="0"/>
              </a:spcBef>
              <a:spcAft>
                <a:spcPts val="0"/>
              </a:spcAft>
              <a:buClr>
                <a:schemeClr val="dk1"/>
              </a:buClr>
              <a:buSzPts val="1100"/>
              <a:buFont typeface="Arial"/>
              <a:buNone/>
            </a:pPr>
            <a:r>
              <a:t/>
            </a:r>
            <a:endParaRPr sz="1200">
              <a:solidFill>
                <a:schemeClr val="dk1"/>
              </a:solidFill>
            </a:endParaRPr>
          </a:p>
          <a:p>
            <a:pPr indent="285750" lvl="0" marL="0" rtl="0" algn="l">
              <a:spcBef>
                <a:spcPts val="0"/>
              </a:spcBef>
              <a:spcAft>
                <a:spcPts val="0"/>
              </a:spcAft>
              <a:buClr>
                <a:schemeClr val="dk1"/>
              </a:buClr>
              <a:buSzPts val="1100"/>
              <a:buFont typeface="Arial"/>
              <a:buNone/>
            </a:pPr>
            <a:r>
              <a:rPr lang="en" sz="1200">
                <a:solidFill>
                  <a:schemeClr val="dk1"/>
                </a:solidFill>
              </a:rPr>
              <a:t>2) FUNCTIONLIST ::= F FUNCTIONLIST | empty</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3)F::= fun IDENT ( Arg ) { K send B } |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fun IDENT ( Arg) { K  }</a:t>
            </a:r>
            <a:endParaRPr sz="1200">
              <a:solidFill>
                <a:schemeClr val="dk1"/>
              </a:solidFill>
            </a:endParaRPr>
          </a:p>
          <a:p>
            <a:pPr indent="45720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4)Arg::= IDENT , Arg</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5)Arg::= IDENT | empty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6)K ::=  Statements  K | statements</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7)Statements ::= DECLARATION ;| INITIALIZATION ;| ASSIGN ;| IF | While | FOR | </a:t>
            </a:r>
            <a:endParaRPr sz="1200">
              <a:solidFill>
                <a:schemeClr val="dk1"/>
              </a:solidFill>
            </a:endParaRPr>
          </a:p>
          <a:p>
            <a:pPr indent="0" lvl="0" marL="914400" rtl="0" algn="l">
              <a:spcBef>
                <a:spcPts val="0"/>
              </a:spcBef>
              <a:spcAft>
                <a:spcPts val="0"/>
              </a:spcAft>
              <a:buNone/>
            </a:pPr>
            <a:r>
              <a:rPr lang="en" sz="1200">
                <a:solidFill>
                  <a:schemeClr val="dk1"/>
                </a:solidFill>
              </a:rPr>
              <a:t>       Print ; | UNARY | FUNCALL;</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4" name="Shape 114"/>
        <p:cNvGrpSpPr/>
        <p:nvPr/>
      </p:nvGrpSpPr>
      <p:grpSpPr>
        <a:xfrm>
          <a:off x="0" y="0"/>
          <a:ext cx="0" cy="0"/>
          <a:chOff x="0" y="0"/>
          <a:chExt cx="0" cy="0"/>
        </a:xfrm>
      </p:grpSpPr>
      <p:sp>
        <p:nvSpPr>
          <p:cNvPr id="115" name="Google Shape;115;p23"/>
          <p:cNvSpPr txBox="1"/>
          <p:nvPr>
            <p:ph idx="1" type="body"/>
          </p:nvPr>
        </p:nvSpPr>
        <p:spPr>
          <a:xfrm>
            <a:off x="311700" y="339850"/>
            <a:ext cx="8520600" cy="42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8)DECLARATION::= var IDENT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9)INITIALIZATION::= var IDENT = B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10)ASSIGN::= IDENT= B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11)UNARY ::= IDENT ++ | IDENT --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12) FUNCALL::= IDENT ( Arg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13)IF::= if B { K }  ELIF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solidFill>
                  <a:schemeClr val="dk1"/>
                </a:solidFill>
              </a:rPr>
              <a:t>14)ELIF::= elif B { K }  ELIF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15)ELIF::=else { 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16)ELIF::= empty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17) While::=while B { K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Clr>
                <a:schemeClr val="dk1"/>
              </a:buClr>
              <a:buSzPts val="1100"/>
              <a:buFont typeface="Arial"/>
              <a:buNone/>
            </a:pPr>
            <a:r>
              <a:t/>
            </a:r>
            <a:endParaRPr sz="1200">
              <a:solidFill>
                <a:schemeClr val="dk1"/>
              </a:solidFill>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9" name="Shape 119"/>
        <p:cNvGrpSpPr/>
        <p:nvPr/>
      </p:nvGrpSpPr>
      <p:grpSpPr>
        <a:xfrm>
          <a:off x="0" y="0"/>
          <a:ext cx="0" cy="0"/>
          <a:chOff x="0" y="0"/>
          <a:chExt cx="0" cy="0"/>
        </a:xfrm>
      </p:grpSpPr>
      <p:sp>
        <p:nvSpPr>
          <p:cNvPr id="120" name="Google Shape;120;p24"/>
          <p:cNvSpPr txBox="1"/>
          <p:nvPr>
            <p:ph idx="1" type="body"/>
          </p:nvPr>
        </p:nvSpPr>
        <p:spPr>
          <a:xfrm>
            <a:off x="311700" y="182700"/>
            <a:ext cx="8520600" cy="438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18)FOR::= for ( INITIALIZATION , B , ASSIGN ) { K } |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       for ( INITIALIZATION , B , UNARY ) { K } | </a:t>
            </a:r>
            <a:endParaRPr sz="1200">
              <a:solidFill>
                <a:schemeClr val="dk1"/>
              </a:solidFill>
            </a:endParaRPr>
          </a:p>
          <a:p>
            <a:pPr indent="457200" lvl="0" marL="0" rtl="0" algn="l">
              <a:spcBef>
                <a:spcPts val="0"/>
              </a:spcBef>
              <a:spcAft>
                <a:spcPts val="0"/>
              </a:spcAft>
              <a:buClr>
                <a:schemeClr val="dk1"/>
              </a:buClr>
              <a:buSzPts val="1100"/>
              <a:buFont typeface="Arial"/>
              <a:buNone/>
            </a:pPr>
            <a:r>
              <a:rPr lang="en" sz="1200">
                <a:solidFill>
                  <a:schemeClr val="dk1"/>
                </a:solidFill>
              </a:rPr>
              <a:t>       for IDENT in range ( E , E ) { K }</a:t>
            </a:r>
            <a:endParaRPr sz="1200">
              <a:solidFill>
                <a:schemeClr val="dk1"/>
              </a:solidFill>
            </a:endParaRPr>
          </a:p>
          <a:p>
            <a:pPr indent="45720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19)B ::= true | false | not B | CONDITION | B or B | B and B | E</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20)C ::= E &lt; E | E &gt; E | E&lt;= E | E &gt;= E | E == E | E != E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21)E ::= E + E | E - E | E * E | E / E | IDENT | N | S | TERNARY | FUNCALL</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rPr lang="en" sz="1200">
                <a:solidFill>
                  <a:schemeClr val="dk1"/>
                </a:solidFill>
              </a:rPr>
              <a:t>22)IDENT ::= [A-Z] IDENT1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23)IDENT1 ::= [A-Z] | [0 - 9] | empty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24)N::= D N</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25)N::= D</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26)D ::= [0-9]</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27) TERNARY::= ( B ) ? ( B : B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24" name="Shape 124"/>
        <p:cNvGrpSpPr/>
        <p:nvPr/>
      </p:nvGrpSpPr>
      <p:grpSpPr>
        <a:xfrm>
          <a:off x="0" y="0"/>
          <a:ext cx="0" cy="0"/>
          <a:chOff x="0" y="0"/>
          <a:chExt cx="0" cy="0"/>
        </a:xfrm>
      </p:grpSpPr>
      <p:sp>
        <p:nvSpPr>
          <p:cNvPr id="125" name="Google Shape;125;p25"/>
          <p:cNvSpPr txBox="1"/>
          <p:nvPr>
            <p:ph idx="1" type="body"/>
          </p:nvPr>
        </p:nvSpPr>
        <p:spPr>
          <a:xfrm>
            <a:off x="311700" y="339850"/>
            <a:ext cx="8520600" cy="422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22)IDENT ::= [A-Z] IDENT1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23)IDENT1 ::= [A-Z] | [0 - 9] | empty</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24)N::= D N</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25)N::= D</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26)D ::= [0-9]</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27) TERNARY::= ( B ) ? ( B : B )</a:t>
            </a:r>
            <a:endParaRPr/>
          </a:p>
          <a:p>
            <a:pPr indent="0" lvl="0" marL="0" rtl="0" algn="l">
              <a:spcBef>
                <a:spcPts val="0"/>
              </a:spcBef>
              <a:spcAft>
                <a:spcPts val="0"/>
              </a:spcAft>
              <a:buNone/>
            </a:pPr>
            <a:r>
              <a:rPr lang="en"/>
              <a:t>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29" name="Shape 129"/>
        <p:cNvGrpSpPr/>
        <p:nvPr/>
      </p:nvGrpSpPr>
      <p:grpSpPr>
        <a:xfrm>
          <a:off x="0" y="0"/>
          <a:ext cx="0" cy="0"/>
          <a:chOff x="0" y="0"/>
          <a:chExt cx="0" cy="0"/>
        </a:xfrm>
      </p:grpSpPr>
      <p:sp>
        <p:nvSpPr>
          <p:cNvPr id="130" name="Google Shape;13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Features of ACE</a:t>
            </a:r>
            <a:endParaRPr/>
          </a:p>
        </p:txBody>
      </p:sp>
      <p:sp>
        <p:nvSpPr>
          <p:cNvPr id="131" name="Google Shape;13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ACE supports functions with  return statement and without return.</a:t>
            </a:r>
            <a:endParaRPr/>
          </a:p>
          <a:p>
            <a:pPr indent="-342900" lvl="0" marL="457200" rtl="0" algn="l">
              <a:spcBef>
                <a:spcPts val="0"/>
              </a:spcBef>
              <a:spcAft>
                <a:spcPts val="0"/>
              </a:spcAft>
              <a:buSzPts val="1800"/>
              <a:buChar char="●"/>
            </a:pPr>
            <a:r>
              <a:rPr lang="en"/>
              <a:t>ACE also supports function recursion.</a:t>
            </a:r>
            <a:endParaRPr/>
          </a:p>
          <a:p>
            <a:pPr indent="-342900" lvl="0" marL="457200" rtl="0" algn="l">
              <a:spcBef>
                <a:spcPts val="0"/>
              </a:spcBef>
              <a:spcAft>
                <a:spcPts val="0"/>
              </a:spcAft>
              <a:buSzPts val="1800"/>
              <a:buChar char="●"/>
            </a:pPr>
            <a:r>
              <a:rPr lang="en"/>
              <a:t>Return type functions can be used in expression and boolean.</a:t>
            </a:r>
            <a:endParaRPr/>
          </a:p>
          <a:p>
            <a:pPr indent="-342900" lvl="0" marL="457200" rtl="0" algn="l">
              <a:spcBef>
                <a:spcPts val="0"/>
              </a:spcBef>
              <a:spcAft>
                <a:spcPts val="0"/>
              </a:spcAft>
              <a:buSzPts val="1800"/>
              <a:buChar char="●"/>
            </a:pPr>
            <a:r>
              <a:rPr lang="en"/>
              <a:t>Ternary operator can also be used in expressions and boolean.</a:t>
            </a:r>
            <a:endParaRPr/>
          </a:p>
          <a:p>
            <a:pPr indent="-342900" lvl="0" marL="457200" rtl="0" algn="l">
              <a:spcBef>
                <a:spcPts val="0"/>
              </a:spcBef>
              <a:spcAft>
                <a:spcPts val="0"/>
              </a:spcAft>
              <a:buSzPts val="1800"/>
              <a:buChar char="●"/>
            </a:pPr>
            <a:r>
              <a:rPr lang="en"/>
              <a:t>ACE supports string concatenation with ‘+’ operator and comparing string with</a:t>
            </a:r>
            <a:endParaRPr/>
          </a:p>
          <a:p>
            <a:pPr indent="0" lvl="0" marL="457200" rtl="0" algn="l">
              <a:spcBef>
                <a:spcPts val="1600"/>
              </a:spcBef>
              <a:spcAft>
                <a:spcPts val="0"/>
              </a:spcAft>
              <a:buNone/>
            </a:pPr>
            <a:r>
              <a:rPr lang="en"/>
              <a:t>‘==’ and ‘!=’ operator</a:t>
            </a:r>
            <a:endParaRPr/>
          </a:p>
          <a:p>
            <a:pPr indent="0" lvl="0" marL="457200" rtl="0" algn="l">
              <a:spcBef>
                <a:spcPts val="160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example programs in ACE : </a:t>
            </a:r>
            <a:endParaRPr/>
          </a:p>
        </p:txBody>
      </p:sp>
      <p:pic>
        <p:nvPicPr>
          <p:cNvPr id="137" name="Google Shape;137;p27"/>
          <p:cNvPicPr preferRelativeResize="0"/>
          <p:nvPr/>
        </p:nvPicPr>
        <p:blipFill>
          <a:blip r:embed="rId3">
            <a:alphaModFix/>
          </a:blip>
          <a:stretch>
            <a:fillRect/>
          </a:stretch>
        </p:blipFill>
        <p:spPr>
          <a:xfrm>
            <a:off x="206575" y="1690725"/>
            <a:ext cx="8730850" cy="2719650"/>
          </a:xfrm>
          <a:prstGeom prst="rect">
            <a:avLst/>
          </a:prstGeom>
          <a:noFill/>
          <a:ln>
            <a:noFill/>
          </a:ln>
        </p:spPr>
      </p:pic>
      <p:sp>
        <p:nvSpPr>
          <p:cNvPr id="138" name="Google Shape;138;p27"/>
          <p:cNvSpPr txBox="1"/>
          <p:nvPr>
            <p:ph idx="1" type="body"/>
          </p:nvPr>
        </p:nvSpPr>
        <p:spPr>
          <a:xfrm>
            <a:off x="140250" y="1152475"/>
            <a:ext cx="8520600" cy="40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1.Swapping of two integers using a temp variable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8"/>
          <p:cNvSpPr txBox="1"/>
          <p:nvPr>
            <p:ph idx="1" type="body"/>
          </p:nvPr>
        </p:nvSpPr>
        <p:spPr>
          <a:xfrm>
            <a:off x="247400" y="220200"/>
            <a:ext cx="8520600" cy="540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2. Checking whether the given integer is prime or not </a:t>
            </a:r>
            <a:endParaRPr/>
          </a:p>
        </p:txBody>
      </p:sp>
      <p:pic>
        <p:nvPicPr>
          <p:cNvPr id="144" name="Google Shape;144;p28"/>
          <p:cNvPicPr preferRelativeResize="0"/>
          <p:nvPr/>
        </p:nvPicPr>
        <p:blipFill>
          <a:blip r:embed="rId3">
            <a:alphaModFix/>
          </a:blip>
          <a:stretch>
            <a:fillRect/>
          </a:stretch>
        </p:blipFill>
        <p:spPr>
          <a:xfrm>
            <a:off x="247400" y="688175"/>
            <a:ext cx="8361065" cy="4077901"/>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9"/>
          <p:cNvSpPr txBox="1"/>
          <p:nvPr>
            <p:ph idx="1" type="body"/>
          </p:nvPr>
        </p:nvSpPr>
        <p:spPr>
          <a:xfrm>
            <a:off x="311700" y="385775"/>
            <a:ext cx="8520600" cy="43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3. Finding the factorial of a number</a:t>
            </a:r>
            <a:endParaRPr/>
          </a:p>
        </p:txBody>
      </p:sp>
      <p:pic>
        <p:nvPicPr>
          <p:cNvPr id="150" name="Google Shape;150;p29"/>
          <p:cNvPicPr preferRelativeResize="0"/>
          <p:nvPr/>
        </p:nvPicPr>
        <p:blipFill>
          <a:blip r:embed="rId3">
            <a:alphaModFix/>
          </a:blip>
          <a:stretch>
            <a:fillRect/>
          </a:stretch>
        </p:blipFill>
        <p:spPr>
          <a:xfrm>
            <a:off x="152400" y="1084525"/>
            <a:ext cx="8839200" cy="3133204"/>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30"/>
          <p:cNvSpPr txBox="1"/>
          <p:nvPr>
            <p:ph idx="1" type="body"/>
          </p:nvPr>
        </p:nvSpPr>
        <p:spPr>
          <a:xfrm>
            <a:off x="236675" y="284500"/>
            <a:ext cx="8520600" cy="444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4.Fibonacci series</a:t>
            </a:r>
            <a:endParaRPr/>
          </a:p>
        </p:txBody>
      </p:sp>
      <p:pic>
        <p:nvPicPr>
          <p:cNvPr id="156" name="Google Shape;156;p30"/>
          <p:cNvPicPr preferRelativeResize="0"/>
          <p:nvPr/>
        </p:nvPicPr>
        <p:blipFill>
          <a:blip r:embed="rId3">
            <a:alphaModFix/>
          </a:blip>
          <a:stretch>
            <a:fillRect/>
          </a:stretch>
        </p:blipFill>
        <p:spPr>
          <a:xfrm>
            <a:off x="345275" y="728800"/>
            <a:ext cx="7113066" cy="4109900"/>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31"/>
          <p:cNvSpPr txBox="1"/>
          <p:nvPr>
            <p:ph idx="1" type="body"/>
          </p:nvPr>
        </p:nvSpPr>
        <p:spPr>
          <a:xfrm>
            <a:off x="193825" y="380950"/>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5. Checking whether the given year is leap year or not</a:t>
            </a:r>
            <a:endParaRPr/>
          </a:p>
        </p:txBody>
      </p:sp>
      <p:pic>
        <p:nvPicPr>
          <p:cNvPr id="162" name="Google Shape;162;p31"/>
          <p:cNvPicPr preferRelativeResize="0"/>
          <p:nvPr/>
        </p:nvPicPr>
        <p:blipFill>
          <a:blip r:embed="rId3">
            <a:alphaModFix/>
          </a:blip>
          <a:stretch>
            <a:fillRect/>
          </a:stretch>
        </p:blipFill>
        <p:spPr>
          <a:xfrm>
            <a:off x="152400" y="1063150"/>
            <a:ext cx="8839201" cy="342162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Life cycle of a program in ACE</a:t>
            </a:r>
            <a:endParaRPr/>
          </a:p>
        </p:txBody>
      </p:sp>
      <p:pic>
        <p:nvPicPr>
          <p:cNvPr id="60" name="Google Shape;60;p14"/>
          <p:cNvPicPr preferRelativeResize="0"/>
          <p:nvPr/>
        </p:nvPicPr>
        <p:blipFill>
          <a:blip r:embed="rId3">
            <a:alphaModFix/>
          </a:blip>
          <a:stretch>
            <a:fillRect/>
          </a:stretch>
        </p:blipFill>
        <p:spPr>
          <a:xfrm>
            <a:off x="937300" y="1787749"/>
            <a:ext cx="7579024" cy="22188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2"/>
          <p:cNvSpPr txBox="1"/>
          <p:nvPr>
            <p:ph idx="1" type="body"/>
          </p:nvPr>
        </p:nvSpPr>
        <p:spPr>
          <a:xfrm>
            <a:off x="258125" y="348800"/>
            <a:ext cx="8520600" cy="508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6. </a:t>
            </a:r>
            <a:r>
              <a:rPr lang="en"/>
              <a:t>Checking whether the given number is a Palindrome or not</a:t>
            </a:r>
            <a:endParaRPr/>
          </a:p>
        </p:txBody>
      </p:sp>
      <p:pic>
        <p:nvPicPr>
          <p:cNvPr id="168" name="Google Shape;168;p32"/>
          <p:cNvPicPr preferRelativeResize="0"/>
          <p:nvPr/>
        </p:nvPicPr>
        <p:blipFill>
          <a:blip r:embed="rId3">
            <a:alphaModFix/>
          </a:blip>
          <a:stretch>
            <a:fillRect/>
          </a:stretch>
        </p:blipFill>
        <p:spPr>
          <a:xfrm>
            <a:off x="152400" y="913275"/>
            <a:ext cx="8839203" cy="382940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3"/>
          <p:cNvSpPr txBox="1"/>
          <p:nvPr>
            <p:ph idx="1" type="body"/>
          </p:nvPr>
        </p:nvSpPr>
        <p:spPr>
          <a:xfrm>
            <a:off x="268825" y="263075"/>
            <a:ext cx="8520600" cy="60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7. Printing Prime numbers in the given range</a:t>
            </a:r>
            <a:endParaRPr/>
          </a:p>
        </p:txBody>
      </p:sp>
      <p:pic>
        <p:nvPicPr>
          <p:cNvPr id="174" name="Google Shape;174;p33"/>
          <p:cNvPicPr preferRelativeResize="0"/>
          <p:nvPr/>
        </p:nvPicPr>
        <p:blipFill>
          <a:blip r:embed="rId3">
            <a:alphaModFix/>
          </a:blip>
          <a:stretch>
            <a:fillRect/>
          </a:stretch>
        </p:blipFill>
        <p:spPr>
          <a:xfrm>
            <a:off x="482225" y="760800"/>
            <a:ext cx="5518549" cy="4082676"/>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error statement shown by ace</a:t>
            </a:r>
            <a:endParaRPr/>
          </a:p>
        </p:txBody>
      </p:sp>
      <p:pic>
        <p:nvPicPr>
          <p:cNvPr id="180" name="Google Shape;180;p34"/>
          <p:cNvPicPr preferRelativeResize="0"/>
          <p:nvPr/>
        </p:nvPicPr>
        <p:blipFill>
          <a:blip r:embed="rId3">
            <a:alphaModFix/>
          </a:blip>
          <a:stretch>
            <a:fillRect/>
          </a:stretch>
        </p:blipFill>
        <p:spPr>
          <a:xfrm>
            <a:off x="311700" y="1617950"/>
            <a:ext cx="8267876" cy="1881475"/>
          </a:xfrm>
          <a:prstGeom prst="rect">
            <a:avLst/>
          </a:prstGeom>
          <a:noFill/>
          <a:ln>
            <a:noFill/>
          </a:ln>
        </p:spPr>
      </p:pic>
    </p:spTree>
  </p:cSld>
  <p:clrMapOvr>
    <a:masterClrMapping/>
  </p:clrMapOvr>
  <mc:AlternateContent>
    <mc:Choice Requires="p14">
      <p:transition spd="slow" p14:dur="10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86" name="Google Shape;186;p35"/>
          <p:cNvPicPr preferRelativeResize="0"/>
          <p:nvPr/>
        </p:nvPicPr>
        <p:blipFill>
          <a:blip r:embed="rId3">
            <a:alphaModFix/>
          </a:blip>
          <a:stretch>
            <a:fillRect/>
          </a:stretch>
        </p:blipFill>
        <p:spPr>
          <a:xfrm>
            <a:off x="172025" y="1670375"/>
            <a:ext cx="8660276" cy="2781300"/>
          </a:xfrm>
          <a:prstGeom prst="rect">
            <a:avLst/>
          </a:prstGeom>
          <a:noFill/>
          <a:ln>
            <a:noFill/>
          </a:ln>
        </p:spPr>
      </p:pic>
    </p:spTree>
  </p:cSld>
  <p:clrMapOvr>
    <a:masterClrMapping/>
  </p:clrMapOvr>
  <mc:AlternateContent>
    <mc:Choice Requires="p14">
      <p:transition spd="slow" p14:dur="1000">
        <p:fade thruBlk="1"/>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4" name="Shape 64"/>
        <p:cNvGrpSpPr/>
        <p:nvPr/>
      </p:nvGrpSpPr>
      <p:grpSpPr>
        <a:xfrm>
          <a:off x="0" y="0"/>
          <a:ext cx="0" cy="0"/>
          <a:chOff x="0" y="0"/>
          <a:chExt cx="0" cy="0"/>
        </a:xfrm>
      </p:grpSpPr>
      <p:sp>
        <p:nvSpPr>
          <p:cNvPr id="65" name="Google Shape;65;p15"/>
          <p:cNvSpPr txBox="1"/>
          <p:nvPr>
            <p:ph type="title"/>
          </p:nvPr>
        </p:nvSpPr>
        <p:spPr>
          <a:xfrm>
            <a:off x="357525" y="2361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Parser</a:t>
            </a:r>
            <a:endParaRPr/>
          </a:p>
        </p:txBody>
      </p:sp>
      <p:sp>
        <p:nvSpPr>
          <p:cNvPr id="66" name="Google Shape;66;p15"/>
          <p:cNvSpPr txBox="1"/>
          <p:nvPr>
            <p:ph idx="1" type="body"/>
          </p:nvPr>
        </p:nvSpPr>
        <p:spPr>
          <a:xfrm>
            <a:off x="311700" y="3153950"/>
            <a:ext cx="8520600" cy="1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Parser</a:t>
            </a:r>
            <a:r>
              <a:rPr lang="en" sz="1400">
                <a:solidFill>
                  <a:schemeClr val="dk1"/>
                </a:solidFill>
              </a:rPr>
              <a:t>: docstring is used, somewhat unusually, to bind grammar rules to functions. The effects of reductions can be described very conveniently in the function body. An Abstract Syntax Tree will be produced using Yacc as a tuple. </a:t>
            </a:r>
            <a:r>
              <a:rPr b="1" lang="en" sz="1400">
                <a:solidFill>
                  <a:schemeClr val="dk1"/>
                </a:solidFill>
              </a:rPr>
              <a:t>YACC </a:t>
            </a:r>
            <a:r>
              <a:rPr lang="en" sz="1400">
                <a:solidFill>
                  <a:schemeClr val="dk1"/>
                </a:solidFill>
              </a:rPr>
              <a:t>uses LALR(</a:t>
            </a:r>
            <a:r>
              <a:rPr b="1" lang="en" sz="1400">
                <a:solidFill>
                  <a:schemeClr val="dk1"/>
                </a:solidFill>
              </a:rPr>
              <a:t>Look Ahead Left-Right</a:t>
            </a:r>
            <a:r>
              <a:rPr lang="en" sz="1400">
                <a:solidFill>
                  <a:schemeClr val="dk1"/>
                </a:solidFill>
              </a:rPr>
              <a:t>) parsing technique which is a </a:t>
            </a:r>
            <a:r>
              <a:rPr b="1" lang="en" sz="1400">
                <a:solidFill>
                  <a:schemeClr val="dk1"/>
                </a:solidFill>
              </a:rPr>
              <a:t>bottom-up approach</a:t>
            </a:r>
            <a:r>
              <a:rPr lang="en" sz="1400">
                <a:solidFill>
                  <a:schemeClr val="dk1"/>
                </a:solidFill>
              </a:rPr>
              <a:t>.</a:t>
            </a:r>
            <a:endParaRPr sz="1400">
              <a:solidFill>
                <a:schemeClr val="dk1"/>
              </a:solidFill>
            </a:endParaRPr>
          </a:p>
          <a:p>
            <a:pPr indent="0" lvl="0" marL="0" rtl="0" algn="l">
              <a:spcBef>
                <a:spcPts val="0"/>
              </a:spcBef>
              <a:spcAft>
                <a:spcPts val="1600"/>
              </a:spcAft>
              <a:buNone/>
            </a:pPr>
            <a:r>
              <a:t/>
            </a:r>
            <a:endParaRPr/>
          </a:p>
        </p:txBody>
      </p:sp>
      <p:sp>
        <p:nvSpPr>
          <p:cNvPr id="67" name="Google Shape;67;p15"/>
          <p:cNvSpPr txBox="1"/>
          <p:nvPr>
            <p:ph type="title"/>
          </p:nvPr>
        </p:nvSpPr>
        <p:spPr>
          <a:xfrm>
            <a:off x="357525" y="194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Lexer</a:t>
            </a:r>
            <a:endParaRPr/>
          </a:p>
        </p:txBody>
      </p:sp>
      <p:sp>
        <p:nvSpPr>
          <p:cNvPr id="68" name="Google Shape;68;p15"/>
          <p:cNvSpPr txBox="1"/>
          <p:nvPr>
            <p:ph idx="1" type="body"/>
          </p:nvPr>
        </p:nvSpPr>
        <p:spPr>
          <a:xfrm>
            <a:off x="357525" y="726400"/>
            <a:ext cx="8520600" cy="14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The </a:t>
            </a:r>
            <a:r>
              <a:rPr b="1" lang="en" sz="1400">
                <a:solidFill>
                  <a:schemeClr val="dk1"/>
                </a:solidFill>
              </a:rPr>
              <a:t>Lexer</a:t>
            </a:r>
            <a:r>
              <a:rPr lang="en" sz="1400">
                <a:solidFill>
                  <a:schemeClr val="dk1"/>
                </a:solidFill>
              </a:rPr>
              <a:t> accepts an input program and </a:t>
            </a:r>
            <a:r>
              <a:rPr b="1" lang="en" sz="1400">
                <a:solidFill>
                  <a:schemeClr val="dk1"/>
                </a:solidFill>
              </a:rPr>
              <a:t>recognises</a:t>
            </a:r>
            <a:r>
              <a:rPr b="1" lang="en" sz="1400">
                <a:solidFill>
                  <a:schemeClr val="dk1"/>
                </a:solidFill>
              </a:rPr>
              <a:t> all the predefined tokens</a:t>
            </a:r>
            <a:r>
              <a:rPr lang="en" sz="1400">
                <a:solidFill>
                  <a:schemeClr val="dk1"/>
                </a:solidFill>
              </a:rPr>
              <a:t> in it and generates the </a:t>
            </a:r>
            <a:r>
              <a:rPr b="1" lang="en" sz="1400">
                <a:solidFill>
                  <a:schemeClr val="dk1"/>
                </a:solidFill>
              </a:rPr>
              <a:t>list of tokens</a:t>
            </a:r>
            <a:r>
              <a:rPr lang="en" sz="1400">
                <a:solidFill>
                  <a:schemeClr val="dk1"/>
                </a:solidFill>
              </a:rPr>
              <a:t>. We used </a:t>
            </a:r>
            <a:r>
              <a:rPr b="1" lang="en" sz="1400">
                <a:solidFill>
                  <a:schemeClr val="dk1"/>
                </a:solidFill>
              </a:rPr>
              <a:t>lex</a:t>
            </a:r>
            <a:r>
              <a:rPr lang="en" sz="1400">
                <a:solidFill>
                  <a:schemeClr val="dk1"/>
                </a:solidFill>
              </a:rPr>
              <a:t> to implement the lexer in our language</a:t>
            </a:r>
            <a:endParaRPr sz="1400">
              <a:solidFill>
                <a:schemeClr val="dk1"/>
              </a:solidFil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Interpreter</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Interpreter</a:t>
            </a:r>
            <a:r>
              <a:rPr lang="en" sz="1400">
                <a:solidFill>
                  <a:schemeClr val="dk1"/>
                </a:solidFill>
              </a:rPr>
              <a:t>: The Environment changes are maintained using a  Dictionary to lookup and update the variables. Another dictionary is used to maintain to lookup for functions declared by the user.</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Operators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Operators: </a:t>
            </a:r>
            <a:r>
              <a:rPr lang="en" sz="1400">
                <a:solidFill>
                  <a:schemeClr val="dk1"/>
                </a:solidFill>
              </a:rPr>
              <a:t>ACE  supports the following operators:-</a:t>
            </a:r>
            <a:endParaRPr sz="1400">
              <a:solidFill>
                <a:schemeClr val="dk1"/>
              </a:solidFill>
            </a:endParaRPr>
          </a:p>
          <a:p>
            <a:pPr indent="0" lvl="0" marL="0" rtl="0" algn="l">
              <a:spcBef>
                <a:spcPts val="0"/>
              </a:spcBef>
              <a:spcAft>
                <a:spcPts val="0"/>
              </a:spcAft>
              <a:buNone/>
            </a:pPr>
            <a:r>
              <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arithmetic operators				(+,-,*,/,%)</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supports relational operators 		(&gt;,&lt;,&lt;=,&gt;=,==,!=) </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logical operators 				(|| , &amp;&amp; , ! ) </a:t>
            </a:r>
            <a:endParaRPr b="1" sz="1400">
              <a:solidFill>
                <a:schemeClr val="dk1"/>
              </a:solidFill>
            </a:endParaRPr>
          </a:p>
          <a:p>
            <a:pPr indent="-317500" lvl="0" marL="457200" rtl="0" algn="l">
              <a:spcBef>
                <a:spcPts val="0"/>
              </a:spcBef>
              <a:spcAft>
                <a:spcPts val="0"/>
              </a:spcAft>
              <a:buClr>
                <a:schemeClr val="dk1"/>
              </a:buClr>
              <a:buSzPts val="1400"/>
              <a:buChar char="●"/>
            </a:pPr>
            <a:r>
              <a:rPr b="1" lang="en" sz="1400">
                <a:solidFill>
                  <a:schemeClr val="dk1"/>
                </a:solidFill>
              </a:rPr>
              <a:t>unary operators 				(++, --)</a:t>
            </a:r>
            <a:endParaRPr b="1" sz="1400">
              <a:solidFill>
                <a:schemeClr val="dk1"/>
              </a:solidFill>
            </a:endParaRPr>
          </a:p>
          <a:p>
            <a:pPr indent="0" lvl="0" marL="0" rtl="0" algn="l">
              <a:spcBef>
                <a:spcPts val="0"/>
              </a:spcBef>
              <a:spcAft>
                <a:spcPts val="160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Data Types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ACE supports int, bool and string data types. You don’t need to put data types while declaring the variable. The compiler will dynamically recognize the data type.</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u="sng">
                <a:solidFill>
                  <a:schemeClr val="dk1"/>
                </a:solidFill>
              </a:rPr>
              <a:t>ex: </a:t>
            </a:r>
            <a:r>
              <a:rPr lang="en" sz="1400">
                <a:solidFill>
                  <a:schemeClr val="dk1"/>
                </a:solidFill>
              </a:rPr>
              <a:t> var x = 0, var y = “team23”, var h = true</a:t>
            </a:r>
            <a:endParaRPr sz="1400">
              <a:solidFill>
                <a:schemeClr val="dk1"/>
              </a:solidFill>
            </a:endParaRPr>
          </a:p>
          <a:p>
            <a:pPr indent="0" lvl="0" marL="0" rtl="0" algn="l">
              <a:spcBef>
                <a:spcPts val="0"/>
              </a:spcBef>
              <a:spcAft>
                <a:spcPts val="1600"/>
              </a:spcAft>
              <a:buNone/>
            </a:pPr>
            <a:r>
              <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Conditional Statement</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ACE supports both traditional if and else statement and ternary operator.</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u="sng">
                <a:solidFill>
                  <a:schemeClr val="dk1"/>
                </a:solidFill>
              </a:rPr>
              <a:t>Example for if in ace:</a:t>
            </a:r>
            <a:r>
              <a:rPr lang="en" sz="1400">
                <a:solidFill>
                  <a:schemeClr val="dk1"/>
                </a:solidFill>
              </a:rPr>
              <a:t>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if x&gt;0 {</a:t>
            </a:r>
            <a:endParaRPr sz="1400">
              <a:solidFill>
                <a:schemeClr val="dk1"/>
              </a:solidFill>
            </a:endParaRPr>
          </a:p>
          <a:p>
            <a:pPr indent="0" lvl="0" marL="0" rtl="0" algn="l">
              <a:spcBef>
                <a:spcPts val="0"/>
              </a:spcBef>
              <a:spcAft>
                <a:spcPts val="0"/>
              </a:spcAft>
              <a:buNone/>
            </a:pPr>
            <a:r>
              <a:rPr lang="en" sz="1400">
                <a:solidFill>
                  <a:schemeClr val="dk1"/>
                </a:solidFill>
              </a:rPr>
              <a:t>	x = x+1</a:t>
            </a:r>
            <a:endParaRPr sz="1400">
              <a:solidFill>
                <a:schemeClr val="dk1"/>
              </a:solidFill>
            </a:endParaRPr>
          </a:p>
          <a:p>
            <a:pPr indent="0" lvl="0" marL="0" rtl="0" algn="l">
              <a:spcBef>
                <a:spcPts val="0"/>
              </a:spcBef>
              <a:spcAft>
                <a:spcPts val="0"/>
              </a:spcAft>
              <a:buNone/>
            </a:pPr>
            <a:r>
              <a:rPr lang="en" sz="1400">
                <a:solidFill>
                  <a:schemeClr val="dk1"/>
                </a:solidFill>
              </a:rPr>
              <a:t>        }</a:t>
            </a:r>
            <a:endParaRPr sz="1400">
              <a:solidFill>
                <a:schemeClr val="dk1"/>
              </a:solidFill>
            </a:endParaRPr>
          </a:p>
          <a:p>
            <a:pPr indent="0" lvl="0" marL="0" rtl="0" algn="l">
              <a:spcBef>
                <a:spcPts val="0"/>
              </a:spcBef>
              <a:spcAft>
                <a:spcPts val="0"/>
              </a:spcAft>
              <a:buNone/>
            </a:pPr>
            <a:r>
              <a:rPr b="1" lang="en" sz="1400" u="sng">
                <a:solidFill>
                  <a:schemeClr val="dk1"/>
                </a:solidFill>
              </a:rPr>
              <a:t>Example for ternary operator in ace:</a:t>
            </a:r>
            <a:endParaRPr b="1" sz="1400" u="sng">
              <a:solidFill>
                <a:schemeClr val="dk1"/>
              </a:solidFill>
            </a:endParaRPr>
          </a:p>
          <a:p>
            <a:pPr indent="0" lvl="0" marL="0" rtl="0" algn="l">
              <a:spcBef>
                <a:spcPts val="0"/>
              </a:spcBef>
              <a:spcAft>
                <a:spcPts val="0"/>
              </a:spcAft>
              <a:buNone/>
            </a:pPr>
            <a:r>
              <a:rPr lang="en" sz="1400">
                <a:solidFill>
                  <a:schemeClr val="dk1"/>
                </a:solidFill>
              </a:rPr>
              <a:t>-&gt; var x = (x&gt;0) ? ( 1 : 0 )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1600"/>
              </a:spcAft>
              <a:buNone/>
            </a:pPr>
            <a:r>
              <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Loops</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ACE supports </a:t>
            </a:r>
            <a:r>
              <a:rPr b="1" lang="en" sz="1400">
                <a:solidFill>
                  <a:schemeClr val="dk1"/>
                </a:solidFill>
              </a:rPr>
              <a:t>while</a:t>
            </a:r>
            <a:r>
              <a:rPr lang="en" sz="1400">
                <a:solidFill>
                  <a:schemeClr val="dk1"/>
                </a:solidFill>
              </a:rPr>
              <a:t>, traditional </a:t>
            </a:r>
            <a:r>
              <a:rPr b="1" lang="en" sz="1400">
                <a:solidFill>
                  <a:schemeClr val="dk1"/>
                </a:solidFill>
              </a:rPr>
              <a:t>for loop</a:t>
            </a:r>
            <a:r>
              <a:rPr lang="en" sz="1400">
                <a:solidFill>
                  <a:schemeClr val="dk1"/>
                </a:solidFill>
              </a:rPr>
              <a:t> and </a:t>
            </a:r>
            <a:r>
              <a:rPr b="1" lang="en" sz="1400">
                <a:solidFill>
                  <a:schemeClr val="dk1"/>
                </a:solidFill>
              </a:rPr>
              <a:t>for loop with range.</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u="sng">
                <a:solidFill>
                  <a:schemeClr val="dk1"/>
                </a:solidFill>
              </a:rPr>
              <a:t>Example for while in ace :</a:t>
            </a:r>
            <a:endParaRPr b="1" sz="1400" u="sng">
              <a:solidFill>
                <a:schemeClr val="dk1"/>
              </a:solidFill>
            </a:endParaRPr>
          </a:p>
          <a:p>
            <a:pPr indent="0" lvl="0" marL="0" rtl="0" algn="l">
              <a:spcBef>
                <a:spcPts val="0"/>
              </a:spcBef>
              <a:spcAft>
                <a:spcPts val="0"/>
              </a:spcAft>
              <a:buNone/>
            </a:pPr>
            <a:r>
              <a:rPr lang="en" sz="1400">
                <a:solidFill>
                  <a:schemeClr val="dk1"/>
                </a:solidFill>
              </a:rPr>
              <a:t>While x&gt;0 {</a:t>
            </a:r>
            <a:endParaRPr sz="1400">
              <a:solidFill>
                <a:schemeClr val="dk1"/>
              </a:solidFill>
            </a:endParaRPr>
          </a:p>
          <a:p>
            <a:pPr indent="457200" lvl="0" marL="0" rtl="0" algn="l">
              <a:spcBef>
                <a:spcPts val="0"/>
              </a:spcBef>
              <a:spcAft>
                <a:spcPts val="0"/>
              </a:spcAft>
              <a:buNone/>
            </a:pPr>
            <a:r>
              <a:rPr lang="en" sz="1400">
                <a:solidFill>
                  <a:schemeClr val="dk1"/>
                </a:solidFill>
              </a:rPr>
              <a:t>x = x +2</a:t>
            </a:r>
            <a:endParaRPr sz="1400">
              <a:solidFill>
                <a:schemeClr val="dk1"/>
              </a:solidFill>
            </a:endParaRPr>
          </a:p>
          <a:p>
            <a:pPr indent="457200" lvl="0" marL="0" rtl="0" algn="l">
              <a:spcBef>
                <a:spcPts val="0"/>
              </a:spcBef>
              <a:spcAft>
                <a:spcPts val="0"/>
              </a:spcAft>
              <a:buNone/>
            </a:pPr>
            <a:r>
              <a:rPr lang="en" sz="1400">
                <a:solidFill>
                  <a:schemeClr val="dk1"/>
                </a:solidFill>
              </a:rPr>
              <a: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u="sng">
                <a:solidFill>
                  <a:schemeClr val="dk1"/>
                </a:solidFill>
              </a:rPr>
              <a:t>Example for for loop in ace:</a:t>
            </a:r>
            <a:endParaRPr b="1" sz="1400" u="sng">
              <a:solidFill>
                <a:schemeClr val="dk1"/>
              </a:solidFill>
            </a:endParaRPr>
          </a:p>
          <a:p>
            <a:pPr indent="0" lvl="0" marL="0" rtl="0" algn="l">
              <a:spcBef>
                <a:spcPts val="0"/>
              </a:spcBef>
              <a:spcAft>
                <a:spcPts val="0"/>
              </a:spcAft>
              <a:buNone/>
            </a:pPr>
            <a:r>
              <a:rPr lang="en" sz="1400">
                <a:solidFill>
                  <a:schemeClr val="dk1"/>
                </a:solidFill>
              </a:rPr>
              <a:t>For (var x = 0, x&lt;10,x++){ </a:t>
            </a:r>
            <a:endParaRPr sz="1400">
              <a:solidFill>
                <a:schemeClr val="dk1"/>
              </a:solidFill>
            </a:endParaRPr>
          </a:p>
          <a:p>
            <a:pPr indent="457200" lvl="0" marL="0" rtl="0" algn="l">
              <a:spcBef>
                <a:spcPts val="0"/>
              </a:spcBef>
              <a:spcAft>
                <a:spcPts val="0"/>
              </a:spcAft>
              <a:buNone/>
            </a:pPr>
            <a:r>
              <a:rPr lang="en" sz="1400">
                <a:solidFill>
                  <a:schemeClr val="dk1"/>
                </a:solidFill>
              </a:rPr>
              <a:t>out(x)</a:t>
            </a:r>
            <a:endParaRPr sz="1400">
              <a:solidFill>
                <a:schemeClr val="dk1"/>
              </a:solidFill>
            </a:endParaRPr>
          </a:p>
          <a:p>
            <a:pPr indent="457200" lvl="0" marL="0" rtl="0" algn="l">
              <a:spcBef>
                <a:spcPts val="0"/>
              </a:spcBef>
              <a:spcAft>
                <a:spcPts val="0"/>
              </a:spcAft>
              <a:buNone/>
            </a:pPr>
            <a:r>
              <a:rPr lang="en" sz="1400">
                <a:solidFill>
                  <a:schemeClr val="dk1"/>
                </a:solidFill>
              </a:rPr>
              <a:t>}</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lang="en" sz="1400">
                <a:solidFill>
                  <a:schemeClr val="dk1"/>
                </a:solidFill>
              </a:rPr>
              <a:t>For i in range(0 , 5){</a:t>
            </a:r>
            <a:endParaRPr sz="1400">
              <a:solidFill>
                <a:schemeClr val="dk1"/>
              </a:solidFill>
            </a:endParaRPr>
          </a:p>
          <a:p>
            <a:pPr indent="457200" lvl="0" marL="0" rtl="0" algn="l">
              <a:spcBef>
                <a:spcPts val="0"/>
              </a:spcBef>
              <a:spcAft>
                <a:spcPts val="0"/>
              </a:spcAft>
              <a:buNone/>
            </a:pPr>
            <a:r>
              <a:rPr lang="en" sz="1400">
                <a:solidFill>
                  <a:schemeClr val="dk1"/>
                </a:solidFill>
              </a:rPr>
              <a:t>out(i)</a:t>
            </a:r>
            <a:endParaRPr sz="1400">
              <a:solidFill>
                <a:schemeClr val="dk1"/>
              </a:solidFill>
            </a:endParaRPr>
          </a:p>
          <a:p>
            <a:pPr indent="457200" lvl="0" marL="0" rtl="0" algn="l">
              <a:spcBef>
                <a:spcPts val="0"/>
              </a:spcBef>
              <a:spcAft>
                <a:spcPts val="0"/>
              </a:spcAft>
              <a:buNone/>
            </a:pPr>
            <a:r>
              <a:rPr lang="en" sz="1400">
                <a:solidFill>
                  <a:schemeClr val="dk1"/>
                </a:solidFill>
              </a:rPr>
              <a:t>}</a:t>
            </a:r>
            <a:endParaRPr sz="1400">
              <a:solidFill>
                <a:schemeClr val="dk1"/>
              </a:solidFill>
            </a:endParaRPr>
          </a:p>
          <a:p>
            <a:pPr indent="457200" lvl="0" marL="0" rtl="0" algn="l">
              <a:spcBef>
                <a:spcPts val="0"/>
              </a:spcBef>
              <a:spcAft>
                <a:spcPts val="0"/>
              </a:spcAft>
              <a:buNone/>
            </a:pPr>
            <a:r>
              <a:rPr lang="en" sz="1400">
                <a:solidFill>
                  <a:schemeClr val="dk1"/>
                </a:solidFill>
              </a:rPr>
              <a:t> </a:t>
            </a:r>
            <a:endParaRPr sz="1400">
              <a:solidFill>
                <a:schemeClr val="dk1"/>
              </a:solidFill>
            </a:endParaRPr>
          </a:p>
          <a:p>
            <a:pPr indent="0" lvl="0" marL="0" rtl="0" algn="l">
              <a:spcBef>
                <a:spcPts val="0"/>
              </a:spcBef>
              <a:spcAft>
                <a:spcPts val="0"/>
              </a:spcAft>
              <a:buNone/>
            </a:pPr>
            <a:r>
              <a:t/>
            </a:r>
            <a:endParaRPr b="1" sz="1400" u="sng">
              <a:solidFill>
                <a:schemeClr val="dk1"/>
              </a:solidFill>
            </a:endParaRPr>
          </a:p>
          <a:p>
            <a:pPr indent="0" lvl="0" marL="0" rtl="0" algn="l">
              <a:spcBef>
                <a:spcPts val="0"/>
              </a:spcBef>
              <a:spcAft>
                <a:spcPts val="1600"/>
              </a:spcAft>
              <a:buNone/>
            </a:pPr>
            <a:r>
              <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Functions</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chemeClr val="dk1"/>
                </a:solidFill>
              </a:rPr>
              <a:t>ACE supports function declaration at the top of the program.</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None/>
            </a:pPr>
            <a:r>
              <a:rPr b="1" lang="en" sz="1400">
                <a:solidFill>
                  <a:schemeClr val="dk1"/>
                </a:solidFill>
              </a:rPr>
              <a:t>ex: </a:t>
            </a:r>
            <a:r>
              <a:rPr lang="en" sz="1400">
                <a:solidFill>
                  <a:schemeClr val="dk1"/>
                </a:solidFill>
              </a:rPr>
              <a:t>fun add(x,y){</a:t>
            </a:r>
            <a:endParaRPr sz="1400">
              <a:solidFill>
                <a:schemeClr val="dk1"/>
              </a:solidFill>
            </a:endParaRPr>
          </a:p>
          <a:p>
            <a:pPr indent="0" lvl="0" marL="0" rtl="0" algn="l">
              <a:spcBef>
                <a:spcPts val="0"/>
              </a:spcBef>
              <a:spcAft>
                <a:spcPts val="0"/>
              </a:spcAft>
              <a:buNone/>
            </a:pPr>
            <a:r>
              <a:rPr lang="en" sz="1400">
                <a:solidFill>
                  <a:schemeClr val="dk1"/>
                </a:solidFill>
              </a:rPr>
              <a:t>	send x+y</a:t>
            </a:r>
            <a:endParaRPr sz="1400">
              <a:solidFill>
                <a:schemeClr val="dk1"/>
              </a:solidFill>
            </a:endParaRPr>
          </a:p>
          <a:p>
            <a:pPr indent="0" lvl="0" marL="0" rtl="0" algn="l">
              <a:spcBef>
                <a:spcPts val="0"/>
              </a:spcBef>
              <a:spcAft>
                <a:spcPts val="0"/>
              </a:spcAft>
              <a:buNone/>
            </a:pPr>
            <a:r>
              <a:rPr lang="en" sz="1400">
                <a:solidFill>
                  <a:schemeClr val="dk1"/>
                </a:solidFill>
              </a:rPr>
              <a:t>      }</a:t>
            </a:r>
            <a:endParaRPr sz="1400">
              <a:solidFill>
                <a:schemeClr val="dk1"/>
              </a:solidFill>
            </a:endParaRPr>
          </a:p>
          <a:p>
            <a:pPr indent="0" lvl="0" marL="0" rtl="0" algn="l">
              <a:spcBef>
                <a:spcPts val="0"/>
              </a:spcBef>
              <a:spcAft>
                <a:spcPts val="0"/>
              </a:spcAft>
              <a:buNone/>
            </a:pPr>
            <a:r>
              <a:rPr lang="en" sz="1400">
                <a:solidFill>
                  <a:schemeClr val="dk1"/>
                </a:solidFill>
              </a:rPr>
              <a:t>     var x = add(3,2);</a:t>
            </a:r>
            <a:endParaRPr sz="1400">
              <a:solidFill>
                <a:schemeClr val="dk1"/>
              </a:solidFill>
            </a:endParaRPr>
          </a:p>
          <a:p>
            <a:pPr indent="457200" lvl="0" marL="0" rtl="0" algn="l">
              <a:spcBef>
                <a:spcPts val="0"/>
              </a:spcBef>
              <a:spcAft>
                <a:spcPts val="0"/>
              </a:spcAft>
              <a:buNone/>
            </a:pPr>
            <a:r>
              <a:rPr lang="en" sz="1400">
                <a:solidFill>
                  <a:schemeClr val="dk1"/>
                </a:solidFill>
              </a:rPr>
              <a:t> </a:t>
            </a:r>
            <a:endParaRPr sz="1400">
              <a:solidFill>
                <a:schemeClr val="dk1"/>
              </a:solidFill>
            </a:endParaRPr>
          </a:p>
          <a:p>
            <a:pPr indent="0" lvl="0" marL="0" rtl="0" algn="l">
              <a:spcBef>
                <a:spcPts val="0"/>
              </a:spcBef>
              <a:spcAft>
                <a:spcPts val="0"/>
              </a:spcAft>
              <a:buNone/>
            </a:pPr>
            <a:r>
              <a:t/>
            </a:r>
            <a:endParaRPr b="1" sz="1400" u="sng">
              <a:solidFill>
                <a:schemeClr val="dk1"/>
              </a:solidFill>
            </a:endParaRPr>
          </a:p>
          <a:p>
            <a:pPr indent="0" lvl="0" marL="0" rtl="0" algn="l">
              <a:spcBef>
                <a:spcPts val="0"/>
              </a:spcBef>
              <a:spcAft>
                <a:spcPts val="1600"/>
              </a:spcAft>
              <a:buNone/>
            </a:pPr>
            <a:r>
              <a:t/>
            </a:r>
            <a:endParaRPr b="1"/>
          </a:p>
        </p:txBody>
      </p:sp>
    </p:spTree>
  </p:cSld>
  <p:clrMapOvr>
    <a:masterClrMapping/>
  </p:clrMapOvr>
  <mc:AlternateContent>
    <mc:Choice Requires="p14">
      <p:transition spd="slow" p14:dur="10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