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19"/>
    </p:embeddedFont>
    <p:embeddedFont>
      <p:font typeface="Oswald Bold" charset="1" panose="00000800000000000000"/>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false" rot="0">
            <a:off x="0" y="611207"/>
            <a:ext cx="18288000" cy="8863518"/>
          </a:xfrm>
          <a:custGeom>
            <a:avLst/>
            <a:gdLst/>
            <a:ahLst/>
            <a:cxnLst/>
            <a:rect r="r" b="b" t="t" l="l"/>
            <a:pathLst>
              <a:path h="8863518" w="18288000">
                <a:moveTo>
                  <a:pt x="0" y="0"/>
                </a:moveTo>
                <a:lnTo>
                  <a:pt x="18288000" y="0"/>
                </a:lnTo>
                <a:lnTo>
                  <a:pt x="18288000" y="8863517"/>
                </a:lnTo>
                <a:lnTo>
                  <a:pt x="0" y="8863517"/>
                </a:lnTo>
                <a:lnTo>
                  <a:pt x="0" y="0"/>
                </a:lnTo>
                <a:close/>
              </a:path>
            </a:pathLst>
          </a:custGeom>
          <a:blipFill>
            <a:blip r:embed="rId2"/>
            <a:stretch>
              <a:fillRect l="-10707" t="-7261" r="0" b="-21225"/>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C3A88F"/>
        </a:solidFill>
      </p:bgPr>
    </p:bg>
    <p:spTree>
      <p:nvGrpSpPr>
        <p:cNvPr id="1" name=""/>
        <p:cNvGrpSpPr/>
        <p:nvPr/>
      </p:nvGrpSpPr>
      <p:grpSpPr>
        <a:xfrm>
          <a:off x="0" y="0"/>
          <a:ext cx="0" cy="0"/>
          <a:chOff x="0" y="0"/>
          <a:chExt cx="0" cy="0"/>
        </a:xfrm>
      </p:grpSpPr>
      <p:sp>
        <p:nvSpPr>
          <p:cNvPr name="TextBox 2" id="2"/>
          <p:cNvSpPr txBox="true"/>
          <p:nvPr/>
        </p:nvSpPr>
        <p:spPr>
          <a:xfrm rot="0">
            <a:off x="636567" y="306514"/>
            <a:ext cx="16171435" cy="1206246"/>
          </a:xfrm>
          <a:prstGeom prst="rect">
            <a:avLst/>
          </a:prstGeom>
        </p:spPr>
        <p:txBody>
          <a:bodyPr anchor="t" rtlCol="false" tIns="0" lIns="0" bIns="0" rIns="0">
            <a:spAutoFit/>
          </a:bodyPr>
          <a:lstStyle/>
          <a:p>
            <a:pPr algn="ctr" marL="0" indent="0" lvl="0">
              <a:lnSpc>
                <a:spcPts val="8831"/>
              </a:lnSpc>
              <a:spcBef>
                <a:spcPct val="0"/>
              </a:spcBef>
            </a:pPr>
            <a:r>
              <a:rPr lang="en-US" b="true" sz="6399" spc="627">
                <a:solidFill>
                  <a:srgbClr val="231F20"/>
                </a:solidFill>
                <a:latin typeface="Times New Roman Bold"/>
                <a:ea typeface="Times New Roman Bold"/>
                <a:cs typeface="Times New Roman Bold"/>
                <a:sym typeface="Times New Roman Bold"/>
              </a:rPr>
              <a:t>ADVANCED FEATURES</a:t>
            </a:r>
          </a:p>
        </p:txBody>
      </p:sp>
      <p:sp>
        <p:nvSpPr>
          <p:cNvPr name="TextBox 3" id="3"/>
          <p:cNvSpPr txBox="true"/>
          <p:nvPr/>
        </p:nvSpPr>
        <p:spPr>
          <a:xfrm rot="0">
            <a:off x="492185" y="1881635"/>
            <a:ext cx="17303630" cy="7774136"/>
          </a:xfrm>
          <a:prstGeom prst="rect">
            <a:avLst/>
          </a:prstGeom>
        </p:spPr>
        <p:txBody>
          <a:bodyPr anchor="t" rtlCol="false" tIns="0" lIns="0" bIns="0" rIns="0">
            <a:spAutoFit/>
          </a:bodyPr>
          <a:lstStyle/>
          <a:p>
            <a:pPr algn="l">
              <a:lnSpc>
                <a:spcPts val="6795"/>
              </a:lnSpc>
              <a:spcBef>
                <a:spcPct val="0"/>
              </a:spcBef>
            </a:pPr>
            <a:r>
              <a:rPr lang="en-US" b="true" sz="4924" spc="482">
                <a:solidFill>
                  <a:srgbClr val="231F20"/>
                </a:solidFill>
                <a:latin typeface="Times New Roman Bold"/>
                <a:ea typeface="Times New Roman Bold"/>
                <a:cs typeface="Times New Roman Bold"/>
                <a:sym typeface="Times New Roman Bold"/>
              </a:rPr>
              <a:t>- TRANSACTION MANAGEMENT: </a:t>
            </a:r>
            <a:r>
              <a:rPr lang="en-US" sz="4924" spc="482">
                <a:solidFill>
                  <a:srgbClr val="231F20"/>
                </a:solidFill>
                <a:latin typeface="Times New Roman"/>
                <a:ea typeface="Times New Roman"/>
                <a:cs typeface="Times New Roman"/>
                <a:sym typeface="Times New Roman"/>
              </a:rPr>
              <a:t>ENSURES DATA INTEGRITY DURING OPERATIONS.</a:t>
            </a:r>
          </a:p>
          <a:p>
            <a:pPr algn="l">
              <a:lnSpc>
                <a:spcPts val="6795"/>
              </a:lnSpc>
              <a:spcBef>
                <a:spcPct val="0"/>
              </a:spcBef>
            </a:pPr>
          </a:p>
          <a:p>
            <a:pPr algn="l">
              <a:lnSpc>
                <a:spcPts val="6795"/>
              </a:lnSpc>
              <a:spcBef>
                <a:spcPct val="0"/>
              </a:spcBef>
            </a:pPr>
            <a:r>
              <a:rPr lang="en-US" b="true" sz="4924" spc="482">
                <a:solidFill>
                  <a:srgbClr val="231F20"/>
                </a:solidFill>
                <a:latin typeface="Times New Roman Bold"/>
                <a:ea typeface="Times New Roman Bold"/>
                <a:cs typeface="Times New Roman Bold"/>
                <a:sym typeface="Times New Roman Bold"/>
              </a:rPr>
              <a:t>- ROLE-BASED ACCESS CONTROL: </a:t>
            </a:r>
            <a:r>
              <a:rPr lang="en-US" sz="4924" spc="482">
                <a:solidFill>
                  <a:srgbClr val="231F20"/>
                </a:solidFill>
                <a:latin typeface="Times New Roman"/>
                <a:ea typeface="Times New Roman"/>
                <a:cs typeface="Times New Roman"/>
                <a:sym typeface="Times New Roman"/>
              </a:rPr>
              <a:t>RESTRICTS SENSITIVE ACTIONS TO ADMINS.</a:t>
            </a:r>
          </a:p>
          <a:p>
            <a:pPr algn="l">
              <a:lnSpc>
                <a:spcPts val="6795"/>
              </a:lnSpc>
              <a:spcBef>
                <a:spcPct val="0"/>
              </a:spcBef>
            </a:pPr>
          </a:p>
          <a:p>
            <a:pPr algn="l">
              <a:lnSpc>
                <a:spcPts val="6795"/>
              </a:lnSpc>
              <a:spcBef>
                <a:spcPct val="0"/>
              </a:spcBef>
            </a:pPr>
            <a:r>
              <a:rPr lang="en-US" b="true" sz="4924" spc="482">
                <a:solidFill>
                  <a:srgbClr val="231F20"/>
                </a:solidFill>
                <a:latin typeface="Times New Roman Bold"/>
                <a:ea typeface="Times New Roman Bold"/>
                <a:cs typeface="Times New Roman Bold"/>
                <a:sym typeface="Times New Roman Bold"/>
              </a:rPr>
              <a:t>- SCALABILITY: </a:t>
            </a:r>
            <a:r>
              <a:rPr lang="en-US" sz="4924" spc="482">
                <a:solidFill>
                  <a:srgbClr val="231F20"/>
                </a:solidFill>
                <a:latin typeface="Times New Roman"/>
                <a:ea typeface="Times New Roman"/>
                <a:cs typeface="Times New Roman"/>
                <a:sym typeface="Times New Roman"/>
              </a:rPr>
              <a:t>PREPARED FOR DATA WAREHOUSING AND ANALYTICS IN FUTURE ITERATIONS.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5FFF5"/>
        </a:solidFill>
      </p:bgPr>
    </p:bg>
    <p:spTree>
      <p:nvGrpSpPr>
        <p:cNvPr id="1" name=""/>
        <p:cNvGrpSpPr/>
        <p:nvPr/>
      </p:nvGrpSpPr>
      <p:grpSpPr>
        <a:xfrm>
          <a:off x="0" y="0"/>
          <a:ext cx="0" cy="0"/>
          <a:chOff x="0" y="0"/>
          <a:chExt cx="0" cy="0"/>
        </a:xfrm>
      </p:grpSpPr>
      <p:sp>
        <p:nvSpPr>
          <p:cNvPr name="TextBox 2" id="2"/>
          <p:cNvSpPr txBox="true"/>
          <p:nvPr/>
        </p:nvSpPr>
        <p:spPr>
          <a:xfrm rot="0">
            <a:off x="3689679" y="306514"/>
            <a:ext cx="10512496" cy="1206246"/>
          </a:xfrm>
          <a:prstGeom prst="rect">
            <a:avLst/>
          </a:prstGeom>
        </p:spPr>
        <p:txBody>
          <a:bodyPr anchor="t" rtlCol="false" tIns="0" lIns="0" bIns="0" rIns="0">
            <a:spAutoFit/>
          </a:bodyPr>
          <a:lstStyle/>
          <a:p>
            <a:pPr algn="l" marL="0" indent="0" lvl="0">
              <a:lnSpc>
                <a:spcPts val="8831"/>
              </a:lnSpc>
              <a:spcBef>
                <a:spcPct val="0"/>
              </a:spcBef>
            </a:pPr>
            <a:r>
              <a:rPr lang="en-US" b="true" sz="6399" spc="627">
                <a:solidFill>
                  <a:srgbClr val="231F20"/>
                </a:solidFill>
                <a:latin typeface="Times New Roman Bold"/>
                <a:ea typeface="Times New Roman Bold"/>
                <a:cs typeface="Times New Roman Bold"/>
                <a:sym typeface="Times New Roman Bold"/>
              </a:rPr>
              <a:t>CRUD OPERATIONS</a:t>
            </a:r>
          </a:p>
        </p:txBody>
      </p:sp>
      <p:sp>
        <p:nvSpPr>
          <p:cNvPr name="TextBox 3" id="3"/>
          <p:cNvSpPr txBox="true"/>
          <p:nvPr/>
        </p:nvSpPr>
        <p:spPr>
          <a:xfrm rot="0">
            <a:off x="630164" y="2200983"/>
            <a:ext cx="17411911" cy="6542744"/>
          </a:xfrm>
          <a:prstGeom prst="rect">
            <a:avLst/>
          </a:prstGeom>
        </p:spPr>
        <p:txBody>
          <a:bodyPr anchor="t" rtlCol="false" tIns="0" lIns="0" bIns="0" rIns="0">
            <a:spAutoFit/>
          </a:bodyPr>
          <a:lstStyle/>
          <a:p>
            <a:pPr algn="l">
              <a:lnSpc>
                <a:spcPts val="6381"/>
              </a:lnSpc>
              <a:spcBef>
                <a:spcPct val="0"/>
              </a:spcBef>
            </a:pPr>
            <a:r>
              <a:rPr lang="en-US" b="true" sz="4624" spc="453">
                <a:solidFill>
                  <a:srgbClr val="231F20"/>
                </a:solidFill>
                <a:latin typeface="Times New Roman Bold"/>
                <a:ea typeface="Times New Roman Bold"/>
                <a:cs typeface="Times New Roman Bold"/>
                <a:sym typeface="Times New Roman Bold"/>
              </a:rPr>
              <a:t>- CREATE: </a:t>
            </a:r>
            <a:r>
              <a:rPr lang="en-US" sz="4624" spc="453">
                <a:solidFill>
                  <a:srgbClr val="231F20"/>
                </a:solidFill>
                <a:latin typeface="Times New Roman"/>
                <a:ea typeface="Times New Roman"/>
                <a:cs typeface="Times New Roman"/>
                <a:sym typeface="Times New Roman"/>
              </a:rPr>
              <a:t>ADD NEW PRODUCTS AND ORDERS.</a:t>
            </a:r>
          </a:p>
          <a:p>
            <a:pPr algn="l">
              <a:lnSpc>
                <a:spcPts val="6381"/>
              </a:lnSpc>
              <a:spcBef>
                <a:spcPct val="0"/>
              </a:spcBef>
            </a:pPr>
            <a:r>
              <a:rPr lang="en-US" b="true" sz="4624" spc="453">
                <a:solidFill>
                  <a:srgbClr val="231F20"/>
                </a:solidFill>
                <a:latin typeface="Times New Roman Bold"/>
                <a:ea typeface="Times New Roman Bold"/>
                <a:cs typeface="Times New Roman Bold"/>
                <a:sym typeface="Times New Roman Bold"/>
              </a:rPr>
              <a:t>- READ: </a:t>
            </a:r>
            <a:r>
              <a:rPr lang="en-US" sz="4624" spc="453">
                <a:solidFill>
                  <a:srgbClr val="231F20"/>
                </a:solidFill>
                <a:latin typeface="Times New Roman"/>
                <a:ea typeface="Times New Roman"/>
                <a:cs typeface="Times New Roman"/>
                <a:sym typeface="Times New Roman"/>
              </a:rPr>
              <a:t>VIEW PRODUCTS AND ORDER DETAILS.</a:t>
            </a:r>
          </a:p>
          <a:p>
            <a:pPr algn="l">
              <a:lnSpc>
                <a:spcPts val="6381"/>
              </a:lnSpc>
              <a:spcBef>
                <a:spcPct val="0"/>
              </a:spcBef>
            </a:pPr>
            <a:r>
              <a:rPr lang="en-US" b="true" sz="4624" spc="453">
                <a:solidFill>
                  <a:srgbClr val="231F20"/>
                </a:solidFill>
                <a:latin typeface="Times New Roman Bold"/>
                <a:ea typeface="Times New Roman Bold"/>
                <a:cs typeface="Times New Roman Bold"/>
                <a:sym typeface="Times New Roman Bold"/>
              </a:rPr>
              <a:t>- UPDATE: </a:t>
            </a:r>
            <a:r>
              <a:rPr lang="en-US" sz="4624" spc="453">
                <a:solidFill>
                  <a:srgbClr val="231F20"/>
                </a:solidFill>
                <a:latin typeface="Times New Roman"/>
                <a:ea typeface="Times New Roman"/>
                <a:cs typeface="Times New Roman"/>
                <a:sym typeface="Times New Roman"/>
              </a:rPr>
              <a:t>MODIFY PRODUCT OR ORDER DETAILS.</a:t>
            </a:r>
          </a:p>
          <a:p>
            <a:pPr algn="l">
              <a:lnSpc>
                <a:spcPts val="6381"/>
              </a:lnSpc>
              <a:spcBef>
                <a:spcPct val="0"/>
              </a:spcBef>
            </a:pPr>
            <a:r>
              <a:rPr lang="en-US" b="true" sz="4624" spc="453">
                <a:solidFill>
                  <a:srgbClr val="231F20"/>
                </a:solidFill>
                <a:latin typeface="Times New Roman Bold"/>
                <a:ea typeface="Times New Roman Bold"/>
                <a:cs typeface="Times New Roman Bold"/>
                <a:sym typeface="Times New Roman Bold"/>
              </a:rPr>
              <a:t>- DELETE: </a:t>
            </a:r>
            <a:r>
              <a:rPr lang="en-US" sz="4624" spc="453">
                <a:solidFill>
                  <a:srgbClr val="231F20"/>
                </a:solidFill>
                <a:latin typeface="Times New Roman"/>
                <a:ea typeface="Times New Roman"/>
                <a:cs typeface="Times New Roman"/>
                <a:sym typeface="Times New Roman"/>
              </a:rPr>
              <a:t>REMOVE OBSOLETE DATA.</a:t>
            </a:r>
          </a:p>
          <a:p>
            <a:pPr algn="l">
              <a:lnSpc>
                <a:spcPts val="6381"/>
              </a:lnSpc>
              <a:spcBef>
                <a:spcPct val="0"/>
              </a:spcBef>
            </a:pPr>
          </a:p>
          <a:p>
            <a:pPr algn="l">
              <a:lnSpc>
                <a:spcPts val="6381"/>
              </a:lnSpc>
              <a:spcBef>
                <a:spcPct val="0"/>
              </a:spcBef>
            </a:pPr>
            <a:r>
              <a:rPr lang="en-US" sz="4624" spc="453">
                <a:solidFill>
                  <a:srgbClr val="231F20"/>
                </a:solidFill>
                <a:latin typeface="Times New Roman"/>
                <a:ea typeface="Times New Roman"/>
                <a:cs typeface="Times New Roman"/>
                <a:sym typeface="Times New Roman"/>
              </a:rPr>
              <a:t>-CRUD OPERATIONS ARE RESTRICTED TO ADMINS FOR SECURITY.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3A88F"/>
        </a:solidFill>
      </p:bgPr>
    </p:bg>
    <p:spTree>
      <p:nvGrpSpPr>
        <p:cNvPr id="1" name=""/>
        <p:cNvGrpSpPr/>
        <p:nvPr/>
      </p:nvGrpSpPr>
      <p:grpSpPr>
        <a:xfrm>
          <a:off x="0" y="0"/>
          <a:ext cx="0" cy="0"/>
          <a:chOff x="0" y="0"/>
          <a:chExt cx="0" cy="0"/>
        </a:xfrm>
      </p:grpSpPr>
      <p:sp>
        <p:nvSpPr>
          <p:cNvPr name="TextBox 2" id="2"/>
          <p:cNvSpPr txBox="true"/>
          <p:nvPr/>
        </p:nvSpPr>
        <p:spPr>
          <a:xfrm rot="0">
            <a:off x="662152" y="1871419"/>
            <a:ext cx="16963695" cy="7086600"/>
          </a:xfrm>
          <a:prstGeom prst="rect">
            <a:avLst/>
          </a:prstGeom>
        </p:spPr>
        <p:txBody>
          <a:bodyPr anchor="t" rtlCol="false" tIns="0" lIns="0" bIns="0" rIns="0">
            <a:spAutoFit/>
          </a:bodyPr>
          <a:lstStyle/>
          <a:p>
            <a:pPr algn="l">
              <a:lnSpc>
                <a:spcPts val="6900"/>
              </a:lnSpc>
              <a:spcBef>
                <a:spcPct val="0"/>
              </a:spcBef>
            </a:pPr>
            <a:r>
              <a:rPr lang="en-US" b="true" sz="5000" spc="490">
                <a:solidFill>
                  <a:srgbClr val="231F20"/>
                </a:solidFill>
                <a:latin typeface="Times New Roman Bold"/>
                <a:ea typeface="Times New Roman Bold"/>
                <a:cs typeface="Times New Roman Bold"/>
                <a:sym typeface="Times New Roman Bold"/>
              </a:rPr>
              <a:t>- PASSWORD HASHING: </a:t>
            </a:r>
            <a:r>
              <a:rPr lang="en-US" sz="5000" spc="490">
                <a:solidFill>
                  <a:srgbClr val="231F20"/>
                </a:solidFill>
                <a:latin typeface="Times New Roman"/>
                <a:ea typeface="Times New Roman"/>
                <a:cs typeface="Times New Roman"/>
                <a:sym typeface="Times New Roman"/>
              </a:rPr>
              <a:t>SECURE STORAGE USING HASHING ALGORITHMS.</a:t>
            </a:r>
          </a:p>
          <a:p>
            <a:pPr algn="l">
              <a:lnSpc>
                <a:spcPts val="6900"/>
              </a:lnSpc>
              <a:spcBef>
                <a:spcPct val="0"/>
              </a:spcBef>
            </a:pPr>
            <a:r>
              <a:rPr lang="en-US" b="true" sz="5000" spc="490">
                <a:solidFill>
                  <a:srgbClr val="231F20"/>
                </a:solidFill>
                <a:latin typeface="Times New Roman Bold"/>
                <a:ea typeface="Times New Roman Bold"/>
                <a:cs typeface="Times New Roman Bold"/>
                <a:sym typeface="Times New Roman Bold"/>
              </a:rPr>
              <a:t>- ROLE-BASED ACCESS CONTROL: </a:t>
            </a:r>
            <a:r>
              <a:rPr lang="en-US" sz="5000" spc="490">
                <a:solidFill>
                  <a:srgbClr val="231F20"/>
                </a:solidFill>
                <a:latin typeface="Times New Roman"/>
                <a:ea typeface="Times New Roman"/>
                <a:cs typeface="Times New Roman"/>
                <a:sym typeface="Times New Roman"/>
              </a:rPr>
              <a:t>LIMITS SENSITIVE ACTIONS TO ADMINS.</a:t>
            </a:r>
          </a:p>
          <a:p>
            <a:pPr algn="l">
              <a:lnSpc>
                <a:spcPts val="6900"/>
              </a:lnSpc>
              <a:spcBef>
                <a:spcPct val="0"/>
              </a:spcBef>
            </a:pPr>
            <a:r>
              <a:rPr lang="en-US" b="true" sz="5000" spc="490">
                <a:solidFill>
                  <a:srgbClr val="231F20"/>
                </a:solidFill>
                <a:latin typeface="Times New Roman Bold"/>
                <a:ea typeface="Times New Roman Bold"/>
                <a:cs typeface="Times New Roman Bold"/>
                <a:sym typeface="Times New Roman Bold"/>
              </a:rPr>
              <a:t>- INPUT VALIDATION: </a:t>
            </a:r>
            <a:r>
              <a:rPr lang="en-US" sz="5000" spc="490">
                <a:solidFill>
                  <a:srgbClr val="231F20"/>
                </a:solidFill>
                <a:latin typeface="Times New Roman"/>
                <a:ea typeface="Times New Roman"/>
                <a:cs typeface="Times New Roman"/>
                <a:sym typeface="Times New Roman"/>
              </a:rPr>
              <a:t>PREVENTS SQL INJECTION AND OTHER ATTACKS.</a:t>
            </a:r>
          </a:p>
          <a:p>
            <a:pPr algn="l">
              <a:lnSpc>
                <a:spcPts val="6900"/>
              </a:lnSpc>
              <a:spcBef>
                <a:spcPct val="0"/>
              </a:spcBef>
            </a:pPr>
            <a:r>
              <a:rPr lang="en-US" b="true" sz="5000" spc="490">
                <a:solidFill>
                  <a:srgbClr val="231F20"/>
                </a:solidFill>
                <a:latin typeface="Times New Roman Bold"/>
                <a:ea typeface="Times New Roman Bold"/>
                <a:cs typeface="Times New Roman Bold"/>
                <a:sym typeface="Times New Roman Bold"/>
              </a:rPr>
              <a:t>- SESSION MANAGEMENT: </a:t>
            </a:r>
            <a:r>
              <a:rPr lang="en-US" sz="5000" spc="490">
                <a:solidFill>
                  <a:srgbClr val="231F20"/>
                </a:solidFill>
                <a:latin typeface="Times New Roman"/>
                <a:ea typeface="Times New Roman"/>
                <a:cs typeface="Times New Roman"/>
                <a:sym typeface="Times New Roman"/>
              </a:rPr>
              <a:t>MAINTAINS SECURE USER SESSIONS.</a:t>
            </a:r>
          </a:p>
        </p:txBody>
      </p:sp>
      <p:sp>
        <p:nvSpPr>
          <p:cNvPr name="Freeform 3" id="3"/>
          <p:cNvSpPr/>
          <p:nvPr/>
        </p:nvSpPr>
        <p:spPr>
          <a:xfrm flipH="false" flipV="false" rot="0">
            <a:off x="15122342" y="4622484"/>
            <a:ext cx="3019336" cy="3395981"/>
          </a:xfrm>
          <a:custGeom>
            <a:avLst/>
            <a:gdLst/>
            <a:ahLst/>
            <a:cxnLst/>
            <a:rect r="r" b="b" t="t" l="l"/>
            <a:pathLst>
              <a:path h="3395981" w="3019336">
                <a:moveTo>
                  <a:pt x="0" y="0"/>
                </a:moveTo>
                <a:lnTo>
                  <a:pt x="3019336" y="0"/>
                </a:lnTo>
                <a:lnTo>
                  <a:pt x="3019336" y="3395981"/>
                </a:lnTo>
                <a:lnTo>
                  <a:pt x="0" y="33959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24313" y="306514"/>
            <a:ext cx="13617940" cy="1206246"/>
          </a:xfrm>
          <a:prstGeom prst="rect">
            <a:avLst/>
          </a:prstGeom>
        </p:spPr>
        <p:txBody>
          <a:bodyPr anchor="t" rtlCol="false" tIns="0" lIns="0" bIns="0" rIns="0">
            <a:spAutoFit/>
          </a:bodyPr>
          <a:lstStyle/>
          <a:p>
            <a:pPr algn="ctr" marL="0" indent="0" lvl="0">
              <a:lnSpc>
                <a:spcPts val="8831"/>
              </a:lnSpc>
              <a:spcBef>
                <a:spcPct val="0"/>
              </a:spcBef>
            </a:pPr>
            <a:r>
              <a:rPr lang="en-US" b="true" sz="6399" spc="627">
                <a:solidFill>
                  <a:srgbClr val="231F20"/>
                </a:solidFill>
                <a:latin typeface="Times New Roman Bold"/>
                <a:ea typeface="Times New Roman Bold"/>
                <a:cs typeface="Times New Roman Bold"/>
                <a:sym typeface="Times New Roman Bold"/>
              </a:rPr>
              <a:t>SECURITY MEASURES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1370" y="0"/>
            <a:ext cx="18499370" cy="10287000"/>
          </a:xfrm>
          <a:custGeom>
            <a:avLst/>
            <a:gdLst/>
            <a:ahLst/>
            <a:cxnLst/>
            <a:rect r="r" b="b" t="t" l="l"/>
            <a:pathLst>
              <a:path h="10287000" w="18499370">
                <a:moveTo>
                  <a:pt x="0" y="0"/>
                </a:moveTo>
                <a:lnTo>
                  <a:pt x="18499370" y="0"/>
                </a:lnTo>
                <a:lnTo>
                  <a:pt x="18499370" y="10287000"/>
                </a:lnTo>
                <a:lnTo>
                  <a:pt x="0" y="10287000"/>
                </a:lnTo>
                <a:lnTo>
                  <a:pt x="0" y="0"/>
                </a:lnTo>
                <a:close/>
              </a:path>
            </a:pathLst>
          </a:custGeom>
          <a:blipFill>
            <a:blip r:embed="rId3"/>
            <a:stretch>
              <a:fillRect l="0" t="-12780" r="0" b="-7032"/>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BD59"/>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688348" y="2374650"/>
            <a:ext cx="1400485" cy="7743536"/>
            <a:chOff x="0" y="0"/>
            <a:chExt cx="368852" cy="2039450"/>
          </a:xfrm>
        </p:grpSpPr>
        <p:sp>
          <p:nvSpPr>
            <p:cNvPr name="Freeform 4" id="4"/>
            <p:cNvSpPr/>
            <p:nvPr/>
          </p:nvSpPr>
          <p:spPr>
            <a:xfrm flipH="false" flipV="false" rot="0">
              <a:off x="0" y="0"/>
              <a:ext cx="368852" cy="2039450"/>
            </a:xfrm>
            <a:custGeom>
              <a:avLst/>
              <a:gdLst/>
              <a:ahLst/>
              <a:cxnLst/>
              <a:rect r="r" b="b" t="t" l="l"/>
              <a:pathLst>
                <a:path h="2039450" w="368852">
                  <a:moveTo>
                    <a:pt x="0" y="0"/>
                  </a:moveTo>
                  <a:lnTo>
                    <a:pt x="368852" y="0"/>
                  </a:lnTo>
                  <a:lnTo>
                    <a:pt x="368852" y="2039450"/>
                  </a:lnTo>
                  <a:lnTo>
                    <a:pt x="0" y="2039450"/>
                  </a:lnTo>
                  <a:close/>
                </a:path>
              </a:pathLst>
            </a:custGeom>
            <a:solidFill>
              <a:srgbClr val="CCCCCC"/>
            </a:solidFill>
          </p:spPr>
        </p:sp>
        <p:sp>
          <p:nvSpPr>
            <p:cNvPr name="TextBox 5" id="5"/>
            <p:cNvSpPr txBox="true"/>
            <p:nvPr/>
          </p:nvSpPr>
          <p:spPr>
            <a:xfrm>
              <a:off x="0" y="-19050"/>
              <a:ext cx="368852" cy="205850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47555"/>
            <a:ext cx="15732593" cy="3898280"/>
          </a:xfrm>
          <a:prstGeom prst="rect">
            <a:avLst/>
          </a:prstGeom>
        </p:spPr>
        <p:txBody>
          <a:bodyPr anchor="t" rtlCol="false" tIns="0" lIns="0" bIns="0" rIns="0">
            <a:spAutoFit/>
          </a:bodyPr>
          <a:lstStyle/>
          <a:p>
            <a:pPr algn="ctr">
              <a:lnSpc>
                <a:spcPts val="8831"/>
              </a:lnSpc>
            </a:pPr>
            <a:r>
              <a:rPr lang="en-US" b="true" sz="6399" spc="627">
                <a:solidFill>
                  <a:srgbClr val="231F20"/>
                </a:solidFill>
                <a:latin typeface="Times New Roman Bold"/>
                <a:ea typeface="Times New Roman Bold"/>
                <a:cs typeface="Times New Roman Bold"/>
                <a:sym typeface="Times New Roman Bold"/>
              </a:rPr>
              <a:t>GROCERY INVENTORY MANAGEMENT SYSTEM</a:t>
            </a:r>
          </a:p>
          <a:p>
            <a:pPr algn="ctr">
              <a:lnSpc>
                <a:spcPts val="12709"/>
              </a:lnSpc>
            </a:pP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938708" y="273744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4938708" y="3534563"/>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4938708" y="441572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4938708" y="521283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4958309" y="6005216"/>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4958309" y="68361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4958309" y="7686473"/>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07</a:t>
            </a:r>
          </a:p>
        </p:txBody>
      </p:sp>
      <p:sp>
        <p:nvSpPr>
          <p:cNvPr name="TextBox 15" id="15"/>
          <p:cNvSpPr txBox="true"/>
          <p:nvPr/>
        </p:nvSpPr>
        <p:spPr>
          <a:xfrm rot="0">
            <a:off x="6314786" y="2788246"/>
            <a:ext cx="5790503" cy="47569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Times New Roman Bold"/>
                <a:ea typeface="Times New Roman Bold"/>
                <a:cs typeface="Times New Roman Bold"/>
                <a:sym typeface="Times New Roman Bold"/>
              </a:rPr>
              <a:t>PURPOSE OF THE DATABASE</a:t>
            </a:r>
          </a:p>
        </p:txBody>
      </p:sp>
      <p:sp>
        <p:nvSpPr>
          <p:cNvPr name="TextBox 16" id="16"/>
          <p:cNvSpPr txBox="true"/>
          <p:nvPr/>
        </p:nvSpPr>
        <p:spPr>
          <a:xfrm rot="0">
            <a:off x="6314786" y="3582464"/>
            <a:ext cx="6076629" cy="47569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Times New Roman Bold"/>
                <a:ea typeface="Times New Roman Bold"/>
                <a:cs typeface="Times New Roman Bold"/>
                <a:sym typeface="Times New Roman Bold"/>
              </a:rPr>
              <a:t>DATABASE OBJECTIVES</a:t>
            </a:r>
          </a:p>
        </p:txBody>
      </p:sp>
      <p:sp>
        <p:nvSpPr>
          <p:cNvPr name="TextBox 17" id="17"/>
          <p:cNvSpPr txBox="true"/>
          <p:nvPr/>
        </p:nvSpPr>
        <p:spPr>
          <a:xfrm rot="0">
            <a:off x="6314786" y="4502554"/>
            <a:ext cx="9253464" cy="475698"/>
          </a:xfrm>
          <a:prstGeom prst="rect">
            <a:avLst/>
          </a:prstGeom>
        </p:spPr>
        <p:txBody>
          <a:bodyPr anchor="t" rtlCol="false" tIns="0" lIns="0" bIns="0" rIns="0">
            <a:spAutoFit/>
          </a:bodyPr>
          <a:lstStyle/>
          <a:p>
            <a:pPr algn="l" marL="0" indent="0" lvl="0">
              <a:lnSpc>
                <a:spcPts val="3483"/>
              </a:lnSpc>
              <a:spcBef>
                <a:spcPct val="0"/>
              </a:spcBef>
            </a:pPr>
            <a:r>
              <a:rPr lang="en-US" b="true" sz="2524" spc="247">
                <a:solidFill>
                  <a:srgbClr val="231F20"/>
                </a:solidFill>
                <a:latin typeface="Times New Roman Bold"/>
                <a:ea typeface="Times New Roman Bold"/>
                <a:cs typeface="Times New Roman Bold"/>
                <a:sym typeface="Times New Roman Bold"/>
              </a:rPr>
              <a:t>IDENTIFYING THE USERS AND THEIR NEEDS</a:t>
            </a:r>
          </a:p>
        </p:txBody>
      </p:sp>
      <p:sp>
        <p:nvSpPr>
          <p:cNvPr name="TextBox 18" id="18"/>
          <p:cNvSpPr txBox="true"/>
          <p:nvPr/>
        </p:nvSpPr>
        <p:spPr>
          <a:xfrm rot="0">
            <a:off x="6314786" y="5296772"/>
            <a:ext cx="8807978" cy="91384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Times New Roman Bold"/>
                <a:ea typeface="Times New Roman Bold"/>
                <a:cs typeface="Times New Roman Bold"/>
                <a:sym typeface="Times New Roman Bold"/>
              </a:rPr>
              <a:t>INPUT DATA AND STORED INFORMATION</a:t>
            </a:r>
          </a:p>
          <a:p>
            <a:pPr algn="l" marL="0" indent="0" lvl="0">
              <a:lnSpc>
                <a:spcPts val="3483"/>
              </a:lnSpc>
              <a:spcBef>
                <a:spcPct val="0"/>
              </a:spcBef>
            </a:pPr>
          </a:p>
        </p:txBody>
      </p:sp>
      <p:sp>
        <p:nvSpPr>
          <p:cNvPr name="TextBox 19" id="19"/>
          <p:cNvSpPr txBox="true"/>
          <p:nvPr/>
        </p:nvSpPr>
        <p:spPr>
          <a:xfrm rot="0">
            <a:off x="6314786" y="6097616"/>
            <a:ext cx="7052111" cy="91384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Times New Roman Bold"/>
                <a:ea typeface="Times New Roman Bold"/>
                <a:cs typeface="Times New Roman Bold"/>
                <a:sym typeface="Times New Roman Bold"/>
              </a:rPr>
              <a:t>ER DIAGRAM</a:t>
            </a:r>
          </a:p>
          <a:p>
            <a:pPr algn="l" marL="0" indent="0" lvl="0">
              <a:lnSpc>
                <a:spcPts val="3483"/>
              </a:lnSpc>
              <a:spcBef>
                <a:spcPct val="0"/>
              </a:spcBef>
            </a:pPr>
          </a:p>
        </p:txBody>
      </p:sp>
      <p:sp>
        <p:nvSpPr>
          <p:cNvPr name="TextBox 20" id="20"/>
          <p:cNvSpPr txBox="true"/>
          <p:nvPr/>
        </p:nvSpPr>
        <p:spPr>
          <a:xfrm rot="0">
            <a:off x="6314786" y="6889993"/>
            <a:ext cx="5790503" cy="475698"/>
          </a:xfrm>
          <a:prstGeom prst="rect">
            <a:avLst/>
          </a:prstGeom>
        </p:spPr>
        <p:txBody>
          <a:bodyPr anchor="t" rtlCol="false" tIns="0" lIns="0" bIns="0" rIns="0">
            <a:spAutoFit/>
          </a:bodyPr>
          <a:lstStyle/>
          <a:p>
            <a:pPr algn="l" marL="0" indent="0" lvl="0">
              <a:lnSpc>
                <a:spcPts val="3483"/>
              </a:lnSpc>
              <a:spcBef>
                <a:spcPct val="0"/>
              </a:spcBef>
            </a:pPr>
            <a:r>
              <a:rPr lang="en-US" b="true" sz="2524" spc="247">
                <a:solidFill>
                  <a:srgbClr val="231F20"/>
                </a:solidFill>
                <a:latin typeface="Times New Roman Bold"/>
                <a:ea typeface="Times New Roman Bold"/>
                <a:cs typeface="Times New Roman Bold"/>
                <a:sym typeface="Times New Roman Bold"/>
              </a:rPr>
              <a:t>ROLES OF GROUP MEMBERS</a:t>
            </a:r>
          </a:p>
        </p:txBody>
      </p:sp>
      <p:sp>
        <p:nvSpPr>
          <p:cNvPr name="TextBox 21" id="21"/>
          <p:cNvSpPr txBox="true"/>
          <p:nvPr/>
        </p:nvSpPr>
        <p:spPr>
          <a:xfrm rot="0">
            <a:off x="6314786" y="7734374"/>
            <a:ext cx="6076629" cy="91384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Times New Roman Bold"/>
                <a:ea typeface="Times New Roman Bold"/>
                <a:cs typeface="Times New Roman Bold"/>
                <a:sym typeface="Times New Roman Bold"/>
              </a:rPr>
              <a:t>ADVANCED FEATURES</a:t>
            </a:r>
          </a:p>
          <a:p>
            <a:pPr algn="l" marL="0" indent="0" lvl="0">
              <a:lnSpc>
                <a:spcPts val="3483"/>
              </a:lnSpc>
              <a:spcBef>
                <a:spcPct val="0"/>
              </a:spcBef>
            </a:pPr>
          </a:p>
        </p:txBody>
      </p:sp>
      <p:sp>
        <p:nvSpPr>
          <p:cNvPr name="TextBox 22" id="22"/>
          <p:cNvSpPr txBox="true"/>
          <p:nvPr/>
        </p:nvSpPr>
        <p:spPr>
          <a:xfrm rot="0">
            <a:off x="4958309" y="8515148"/>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08</a:t>
            </a:r>
          </a:p>
        </p:txBody>
      </p:sp>
      <p:sp>
        <p:nvSpPr>
          <p:cNvPr name="TextBox 23" id="23"/>
          <p:cNvSpPr txBox="true"/>
          <p:nvPr/>
        </p:nvSpPr>
        <p:spPr>
          <a:xfrm rot="0">
            <a:off x="4938708" y="9315248"/>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09</a:t>
            </a:r>
          </a:p>
        </p:txBody>
      </p:sp>
      <p:sp>
        <p:nvSpPr>
          <p:cNvPr name="TextBox 24" id="24"/>
          <p:cNvSpPr txBox="true"/>
          <p:nvPr/>
        </p:nvSpPr>
        <p:spPr>
          <a:xfrm rot="0">
            <a:off x="6321305" y="8552972"/>
            <a:ext cx="6076629" cy="91384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Times New Roman Bold"/>
                <a:ea typeface="Times New Roman Bold"/>
                <a:cs typeface="Times New Roman Bold"/>
                <a:sym typeface="Times New Roman Bold"/>
              </a:rPr>
              <a:t>CRUD OPERATIONS</a:t>
            </a:r>
          </a:p>
          <a:p>
            <a:pPr algn="l" marL="0" indent="0" lvl="0">
              <a:lnSpc>
                <a:spcPts val="3483"/>
              </a:lnSpc>
              <a:spcBef>
                <a:spcPct val="0"/>
              </a:spcBef>
            </a:pPr>
          </a:p>
        </p:txBody>
      </p:sp>
      <p:sp>
        <p:nvSpPr>
          <p:cNvPr name="TextBox 25" id="25"/>
          <p:cNvSpPr txBox="true"/>
          <p:nvPr/>
        </p:nvSpPr>
        <p:spPr>
          <a:xfrm rot="0">
            <a:off x="6321305" y="9373152"/>
            <a:ext cx="6076629" cy="913848"/>
          </a:xfrm>
          <a:prstGeom prst="rect">
            <a:avLst/>
          </a:prstGeom>
        </p:spPr>
        <p:txBody>
          <a:bodyPr anchor="t" rtlCol="false" tIns="0" lIns="0" bIns="0" rIns="0">
            <a:spAutoFit/>
          </a:bodyPr>
          <a:lstStyle/>
          <a:p>
            <a:pPr algn="l">
              <a:lnSpc>
                <a:spcPts val="3483"/>
              </a:lnSpc>
            </a:pPr>
            <a:r>
              <a:rPr lang="en-US" b="true" sz="2524" spc="247">
                <a:solidFill>
                  <a:srgbClr val="231F20"/>
                </a:solidFill>
                <a:latin typeface="Times New Roman Bold"/>
                <a:ea typeface="Times New Roman Bold"/>
                <a:cs typeface="Times New Roman Bold"/>
                <a:sym typeface="Times New Roman Bold"/>
              </a:rPr>
              <a:t>SECURITY MEASURES</a:t>
            </a:r>
          </a:p>
          <a:p>
            <a:pPr algn="l" marL="0" indent="0" lvl="0">
              <a:lnSpc>
                <a:spcPts val="348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2AD8C"/>
        </a:solidFill>
      </p:bgPr>
    </p:bg>
    <p:spTree>
      <p:nvGrpSpPr>
        <p:cNvPr id="1" name=""/>
        <p:cNvGrpSpPr/>
        <p:nvPr/>
      </p:nvGrpSpPr>
      <p:grpSpPr>
        <a:xfrm>
          <a:off x="0" y="0"/>
          <a:ext cx="0" cy="0"/>
          <a:chOff x="0" y="0"/>
          <a:chExt cx="0" cy="0"/>
        </a:xfrm>
      </p:grpSpPr>
      <p:sp>
        <p:nvSpPr>
          <p:cNvPr name="Freeform 2" id="2"/>
          <p:cNvSpPr/>
          <p:nvPr/>
        </p:nvSpPr>
        <p:spPr>
          <a:xfrm flipH="false" flipV="false" rot="0">
            <a:off x="11163298" y="7168491"/>
            <a:ext cx="4163544" cy="2971753"/>
          </a:xfrm>
          <a:custGeom>
            <a:avLst/>
            <a:gdLst/>
            <a:ahLst/>
            <a:cxnLst/>
            <a:rect r="r" b="b" t="t" l="l"/>
            <a:pathLst>
              <a:path h="2971753" w="4163544">
                <a:moveTo>
                  <a:pt x="0" y="0"/>
                </a:moveTo>
                <a:lnTo>
                  <a:pt x="4163544" y="0"/>
                </a:lnTo>
                <a:lnTo>
                  <a:pt x="4163544" y="2971753"/>
                </a:lnTo>
                <a:lnTo>
                  <a:pt x="0" y="29717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760172"/>
            <a:ext cx="16625237" cy="6535421"/>
          </a:xfrm>
          <a:prstGeom prst="rect">
            <a:avLst/>
          </a:prstGeom>
        </p:spPr>
        <p:txBody>
          <a:bodyPr anchor="t" rtlCol="false" tIns="0" lIns="0" bIns="0" rIns="0">
            <a:spAutoFit/>
          </a:bodyPr>
          <a:lstStyle/>
          <a:p>
            <a:pPr algn="just">
              <a:lnSpc>
                <a:spcPts val="7279"/>
              </a:lnSpc>
            </a:pPr>
            <a:r>
              <a:rPr lang="en-US" sz="5199">
                <a:solidFill>
                  <a:srgbClr val="231F20"/>
                </a:solidFill>
                <a:latin typeface="Times New Roman"/>
                <a:ea typeface="Times New Roman"/>
                <a:cs typeface="Times New Roman"/>
                <a:sym typeface="Times New Roman"/>
              </a:rPr>
              <a:t>The purpose of the database is to serve as the backbone of the grocery inventory management system. It ensures real time data management, avoiding redundancy, and facilitates accurate inventory tracking and transaction management. The database is essential for maintaining consistency and operational efficiency.</a:t>
            </a:r>
          </a:p>
          <a:p>
            <a:pPr algn="just">
              <a:lnSpc>
                <a:spcPts val="7279"/>
              </a:lnSpc>
            </a:pPr>
          </a:p>
        </p:txBody>
      </p:sp>
      <p:sp>
        <p:nvSpPr>
          <p:cNvPr name="TextBox 4" id="4"/>
          <p:cNvSpPr txBox="true"/>
          <p:nvPr/>
        </p:nvSpPr>
        <p:spPr>
          <a:xfrm rot="0">
            <a:off x="2679793" y="306514"/>
            <a:ext cx="14144984" cy="1206246"/>
          </a:xfrm>
          <a:prstGeom prst="rect">
            <a:avLst/>
          </a:prstGeom>
        </p:spPr>
        <p:txBody>
          <a:bodyPr anchor="t" rtlCol="false" tIns="0" lIns="0" bIns="0" rIns="0">
            <a:spAutoFit/>
          </a:bodyPr>
          <a:lstStyle/>
          <a:p>
            <a:pPr algn="l">
              <a:lnSpc>
                <a:spcPts val="8831"/>
              </a:lnSpc>
            </a:pPr>
            <a:r>
              <a:rPr lang="en-US" b="true" sz="6399" spc="627">
                <a:solidFill>
                  <a:srgbClr val="231F20"/>
                </a:solidFill>
                <a:latin typeface="Times New Roman Bold"/>
                <a:ea typeface="Times New Roman Bold"/>
                <a:cs typeface="Times New Roman Bold"/>
                <a:sym typeface="Times New Roman Bold"/>
              </a:rPr>
              <a:t>PURPOSE OF THE DATABASE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FF5"/>
        </a:solidFill>
      </p:bgPr>
    </p:bg>
    <p:spTree>
      <p:nvGrpSpPr>
        <p:cNvPr id="1" name=""/>
        <p:cNvGrpSpPr/>
        <p:nvPr/>
      </p:nvGrpSpPr>
      <p:grpSpPr>
        <a:xfrm>
          <a:off x="0" y="0"/>
          <a:ext cx="0" cy="0"/>
          <a:chOff x="0" y="0"/>
          <a:chExt cx="0" cy="0"/>
        </a:xfrm>
      </p:grpSpPr>
      <p:sp>
        <p:nvSpPr>
          <p:cNvPr name="Freeform 2" id="2"/>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988" y="2012331"/>
            <a:ext cx="16230312" cy="7461250"/>
          </a:xfrm>
          <a:prstGeom prst="rect">
            <a:avLst/>
          </a:prstGeom>
        </p:spPr>
        <p:txBody>
          <a:bodyPr anchor="t" rtlCol="false" tIns="0" lIns="0" bIns="0" rIns="0">
            <a:spAutoFit/>
          </a:bodyPr>
          <a:lstStyle/>
          <a:p>
            <a:pPr algn="l">
              <a:lnSpc>
                <a:spcPts val="6500"/>
              </a:lnSpc>
              <a:spcBef>
                <a:spcPct val="0"/>
              </a:spcBef>
            </a:pPr>
            <a:r>
              <a:rPr lang="en-US" sz="5000">
                <a:solidFill>
                  <a:srgbClr val="231F20"/>
                </a:solidFill>
                <a:latin typeface="Times New Roman"/>
                <a:ea typeface="Times New Roman"/>
                <a:cs typeface="Times New Roman"/>
                <a:sym typeface="Times New Roman"/>
              </a:rPr>
              <a:t>The database should:</a:t>
            </a:r>
          </a:p>
          <a:p>
            <a:pPr algn="l">
              <a:lnSpc>
                <a:spcPts val="6500"/>
              </a:lnSpc>
              <a:spcBef>
                <a:spcPct val="0"/>
              </a:spcBef>
            </a:pPr>
          </a:p>
          <a:p>
            <a:pPr algn="l">
              <a:lnSpc>
                <a:spcPts val="6500"/>
              </a:lnSpc>
              <a:spcBef>
                <a:spcPct val="0"/>
              </a:spcBef>
            </a:pPr>
            <a:r>
              <a:rPr lang="en-US" sz="5000">
                <a:solidFill>
                  <a:srgbClr val="231F20"/>
                </a:solidFill>
                <a:latin typeface="Times New Roman"/>
                <a:ea typeface="Times New Roman"/>
                <a:cs typeface="Times New Roman"/>
                <a:sym typeface="Times New Roman"/>
              </a:rPr>
              <a:t>- Manage user authentication and authorization.</a:t>
            </a:r>
          </a:p>
          <a:p>
            <a:pPr algn="l">
              <a:lnSpc>
                <a:spcPts val="6500"/>
              </a:lnSpc>
              <a:spcBef>
                <a:spcPct val="0"/>
              </a:spcBef>
            </a:pPr>
          </a:p>
          <a:p>
            <a:pPr algn="l">
              <a:lnSpc>
                <a:spcPts val="6500"/>
              </a:lnSpc>
              <a:spcBef>
                <a:spcPct val="0"/>
              </a:spcBef>
            </a:pPr>
            <a:r>
              <a:rPr lang="en-US" sz="5000">
                <a:solidFill>
                  <a:srgbClr val="231F20"/>
                </a:solidFill>
                <a:latin typeface="Times New Roman"/>
                <a:ea typeface="Times New Roman"/>
                <a:cs typeface="Times New Roman"/>
                <a:sym typeface="Times New Roman"/>
              </a:rPr>
              <a:t>- Store and update product information.</a:t>
            </a:r>
          </a:p>
          <a:p>
            <a:pPr algn="l">
              <a:lnSpc>
                <a:spcPts val="6500"/>
              </a:lnSpc>
              <a:spcBef>
                <a:spcPct val="0"/>
              </a:spcBef>
            </a:pPr>
          </a:p>
          <a:p>
            <a:pPr algn="l">
              <a:lnSpc>
                <a:spcPts val="6500"/>
              </a:lnSpc>
              <a:spcBef>
                <a:spcPct val="0"/>
              </a:spcBef>
            </a:pPr>
            <a:r>
              <a:rPr lang="en-US" sz="5000">
                <a:solidFill>
                  <a:srgbClr val="231F20"/>
                </a:solidFill>
                <a:latin typeface="Times New Roman"/>
                <a:ea typeface="Times New Roman"/>
                <a:cs typeface="Times New Roman"/>
                <a:sym typeface="Times New Roman"/>
              </a:rPr>
              <a:t>- Track orders and order details.</a:t>
            </a:r>
          </a:p>
          <a:p>
            <a:pPr algn="l">
              <a:lnSpc>
                <a:spcPts val="6500"/>
              </a:lnSpc>
              <a:spcBef>
                <a:spcPct val="0"/>
              </a:spcBef>
            </a:pPr>
          </a:p>
          <a:p>
            <a:pPr algn="l">
              <a:lnSpc>
                <a:spcPts val="6500"/>
              </a:lnSpc>
              <a:spcBef>
                <a:spcPct val="0"/>
              </a:spcBef>
            </a:pPr>
            <a:r>
              <a:rPr lang="en-US" sz="5000">
                <a:solidFill>
                  <a:srgbClr val="231F20"/>
                </a:solidFill>
                <a:latin typeface="Times New Roman"/>
                <a:ea typeface="Times New Roman"/>
                <a:cs typeface="Times New Roman"/>
                <a:sym typeface="Times New Roman"/>
              </a:rPr>
              <a:t>- Support concurrent operations ensuring data integrity.</a:t>
            </a:r>
          </a:p>
        </p:txBody>
      </p:sp>
      <p:sp>
        <p:nvSpPr>
          <p:cNvPr name="Freeform 4" id="4"/>
          <p:cNvSpPr/>
          <p:nvPr/>
        </p:nvSpPr>
        <p:spPr>
          <a:xfrm flipH="false" flipV="false" rot="0">
            <a:off x="14195780" y="2225372"/>
            <a:ext cx="2711673" cy="3593784"/>
          </a:xfrm>
          <a:custGeom>
            <a:avLst/>
            <a:gdLst/>
            <a:ahLst/>
            <a:cxnLst/>
            <a:rect r="r" b="b" t="t" l="l"/>
            <a:pathLst>
              <a:path h="3593784" w="2711673">
                <a:moveTo>
                  <a:pt x="0" y="0"/>
                </a:moveTo>
                <a:lnTo>
                  <a:pt x="2711674" y="0"/>
                </a:lnTo>
                <a:lnTo>
                  <a:pt x="2711674" y="3593784"/>
                </a:lnTo>
                <a:lnTo>
                  <a:pt x="0" y="3593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113611" y="5819156"/>
            <a:ext cx="2195018" cy="2743772"/>
          </a:xfrm>
          <a:custGeom>
            <a:avLst/>
            <a:gdLst/>
            <a:ahLst/>
            <a:cxnLst/>
            <a:rect r="r" b="b" t="t" l="l"/>
            <a:pathLst>
              <a:path h="2743772" w="2195018">
                <a:moveTo>
                  <a:pt x="0" y="0"/>
                </a:moveTo>
                <a:lnTo>
                  <a:pt x="2195017" y="0"/>
                </a:lnTo>
                <a:lnTo>
                  <a:pt x="2195017" y="2743772"/>
                </a:lnTo>
                <a:lnTo>
                  <a:pt x="0" y="27437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154931" y="306515"/>
            <a:ext cx="11552977" cy="1206246"/>
          </a:xfrm>
          <a:prstGeom prst="rect">
            <a:avLst/>
          </a:prstGeom>
        </p:spPr>
        <p:txBody>
          <a:bodyPr anchor="t" rtlCol="false" tIns="0" lIns="0" bIns="0" rIns="0">
            <a:spAutoFit/>
          </a:bodyPr>
          <a:lstStyle/>
          <a:p>
            <a:pPr algn="ctr">
              <a:lnSpc>
                <a:spcPts val="8832"/>
              </a:lnSpc>
            </a:pPr>
            <a:r>
              <a:rPr lang="en-US" b="true" sz="6400" spc="339">
                <a:solidFill>
                  <a:srgbClr val="231F20"/>
                </a:solidFill>
                <a:latin typeface="Times New Roman Bold"/>
                <a:ea typeface="Times New Roman Bold"/>
                <a:cs typeface="Times New Roman Bold"/>
                <a:sym typeface="Times New Roman Bold"/>
              </a:rPr>
              <a:t>DATABASE OBJECTIVES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3A88F"/>
        </a:solidFill>
      </p:bgPr>
    </p:bg>
    <p:spTree>
      <p:nvGrpSpPr>
        <p:cNvPr id="1" name=""/>
        <p:cNvGrpSpPr/>
        <p:nvPr/>
      </p:nvGrpSpPr>
      <p:grpSpPr>
        <a:xfrm>
          <a:off x="0" y="0"/>
          <a:ext cx="0" cy="0"/>
          <a:chOff x="0" y="0"/>
          <a:chExt cx="0" cy="0"/>
        </a:xfrm>
      </p:grpSpPr>
      <p:sp>
        <p:nvSpPr>
          <p:cNvPr name="TextBox 2" id="2"/>
          <p:cNvSpPr txBox="true"/>
          <p:nvPr/>
        </p:nvSpPr>
        <p:spPr>
          <a:xfrm rot="0">
            <a:off x="746027" y="2616200"/>
            <a:ext cx="17151780" cy="6642100"/>
          </a:xfrm>
          <a:prstGeom prst="rect">
            <a:avLst/>
          </a:prstGeom>
        </p:spPr>
        <p:txBody>
          <a:bodyPr anchor="t" rtlCol="false" tIns="0" lIns="0" bIns="0" rIns="0">
            <a:spAutoFit/>
          </a:bodyPr>
          <a:lstStyle/>
          <a:p>
            <a:pPr algn="l">
              <a:lnSpc>
                <a:spcPts val="6500"/>
              </a:lnSpc>
              <a:spcBef>
                <a:spcPct val="0"/>
              </a:spcBef>
            </a:pPr>
            <a:r>
              <a:rPr lang="en-US" b="true" sz="5000">
                <a:solidFill>
                  <a:srgbClr val="000000"/>
                </a:solidFill>
                <a:latin typeface="Times New Roman Bold"/>
                <a:ea typeface="Times New Roman Bold"/>
                <a:cs typeface="Times New Roman Bold"/>
                <a:sym typeface="Times New Roman Bold"/>
              </a:rPr>
              <a:t>Users:</a:t>
            </a:r>
          </a:p>
          <a:p>
            <a:pPr algn="l">
              <a:lnSpc>
                <a:spcPts val="6500"/>
              </a:lnSpc>
              <a:spcBef>
                <a:spcPct val="0"/>
              </a:spcBef>
            </a:pPr>
            <a:r>
              <a:rPr lang="en-US" sz="5000">
                <a:solidFill>
                  <a:srgbClr val="000000"/>
                </a:solidFill>
                <a:latin typeface="Times New Roman"/>
                <a:ea typeface="Times New Roman"/>
                <a:cs typeface="Times New Roman"/>
                <a:sym typeface="Times New Roman"/>
              </a:rPr>
              <a:t>1. Admins: Full access to manage inventory, orders, and users.</a:t>
            </a:r>
          </a:p>
          <a:p>
            <a:pPr algn="l">
              <a:lnSpc>
                <a:spcPts val="6500"/>
              </a:lnSpc>
              <a:spcBef>
                <a:spcPct val="0"/>
              </a:spcBef>
            </a:pPr>
            <a:r>
              <a:rPr lang="en-US" sz="5000">
                <a:solidFill>
                  <a:srgbClr val="000000"/>
                </a:solidFill>
                <a:latin typeface="Times New Roman"/>
                <a:ea typeface="Times New Roman"/>
                <a:cs typeface="Times New Roman"/>
                <a:sym typeface="Times New Roman"/>
              </a:rPr>
              <a:t>2. Staff: Limited access for viewing products and assisting customers.</a:t>
            </a:r>
          </a:p>
          <a:p>
            <a:pPr algn="l">
              <a:lnSpc>
                <a:spcPts val="6500"/>
              </a:lnSpc>
              <a:spcBef>
                <a:spcPct val="0"/>
              </a:spcBef>
            </a:pPr>
          </a:p>
          <a:p>
            <a:pPr algn="l">
              <a:lnSpc>
                <a:spcPts val="6500"/>
              </a:lnSpc>
              <a:spcBef>
                <a:spcPct val="0"/>
              </a:spcBef>
            </a:pPr>
            <a:r>
              <a:rPr lang="en-US" b="true" sz="5000">
                <a:solidFill>
                  <a:srgbClr val="000000"/>
                </a:solidFill>
                <a:latin typeface="Times New Roman Bold"/>
                <a:ea typeface="Times New Roman Bold"/>
                <a:cs typeface="Times New Roman Bold"/>
                <a:sym typeface="Times New Roman Bold"/>
              </a:rPr>
              <a:t>Functions:</a:t>
            </a:r>
          </a:p>
          <a:p>
            <a:pPr algn="l">
              <a:lnSpc>
                <a:spcPts val="6500"/>
              </a:lnSpc>
              <a:spcBef>
                <a:spcPct val="0"/>
              </a:spcBef>
            </a:pPr>
            <a:r>
              <a:rPr lang="en-US" sz="5000">
                <a:solidFill>
                  <a:srgbClr val="000000"/>
                </a:solidFill>
                <a:latin typeface="Times New Roman"/>
                <a:ea typeface="Times New Roman"/>
                <a:cs typeface="Times New Roman"/>
                <a:sym typeface="Times New Roman"/>
              </a:rPr>
              <a:t>- Admins manage products, orders, and user roles.</a:t>
            </a:r>
          </a:p>
          <a:p>
            <a:pPr algn="l">
              <a:lnSpc>
                <a:spcPts val="6500"/>
              </a:lnSpc>
              <a:spcBef>
                <a:spcPct val="0"/>
              </a:spcBef>
            </a:pPr>
            <a:r>
              <a:rPr lang="en-US" sz="5000">
                <a:solidFill>
                  <a:srgbClr val="000000"/>
                </a:solidFill>
                <a:latin typeface="Times New Roman"/>
                <a:ea typeface="Times New Roman"/>
                <a:cs typeface="Times New Roman"/>
                <a:sym typeface="Times New Roman"/>
              </a:rPr>
              <a:t>- Staff view product information and assist in operations.</a:t>
            </a:r>
          </a:p>
        </p:txBody>
      </p:sp>
      <p:sp>
        <p:nvSpPr>
          <p:cNvPr name="Freeform 3" id="3"/>
          <p:cNvSpPr/>
          <p:nvPr/>
        </p:nvSpPr>
        <p:spPr>
          <a:xfrm flipH="false" flipV="false" rot="0">
            <a:off x="15608472" y="4826468"/>
            <a:ext cx="2435657" cy="2750742"/>
          </a:xfrm>
          <a:custGeom>
            <a:avLst/>
            <a:gdLst/>
            <a:ahLst/>
            <a:cxnLst/>
            <a:rect r="r" b="b" t="t" l="l"/>
            <a:pathLst>
              <a:path h="2750742" w="2435657">
                <a:moveTo>
                  <a:pt x="0" y="0"/>
                </a:moveTo>
                <a:lnTo>
                  <a:pt x="2435658" y="0"/>
                </a:lnTo>
                <a:lnTo>
                  <a:pt x="2435658" y="2750742"/>
                </a:lnTo>
                <a:lnTo>
                  <a:pt x="0" y="27507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66122"/>
            <a:ext cx="18044130" cy="2320671"/>
          </a:xfrm>
          <a:prstGeom prst="rect">
            <a:avLst/>
          </a:prstGeom>
        </p:spPr>
        <p:txBody>
          <a:bodyPr anchor="t" rtlCol="false" tIns="0" lIns="0" bIns="0" rIns="0">
            <a:spAutoFit/>
          </a:bodyPr>
          <a:lstStyle/>
          <a:p>
            <a:pPr algn="ctr">
              <a:lnSpc>
                <a:spcPts val="8831"/>
              </a:lnSpc>
            </a:pPr>
            <a:r>
              <a:rPr lang="en-US" sz="6399" spc="627">
                <a:solidFill>
                  <a:srgbClr val="000000"/>
                </a:solidFill>
                <a:latin typeface="Times New Roman"/>
                <a:ea typeface="Times New Roman"/>
                <a:cs typeface="Times New Roman"/>
                <a:sym typeface="Times New Roman"/>
              </a:rPr>
              <a:t>IDENTIFYING THE USERS AND THEIR NEEDS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4BC53"/>
        </a:solidFill>
      </p:bgPr>
    </p:bg>
    <p:spTree>
      <p:nvGrpSpPr>
        <p:cNvPr id="1" name=""/>
        <p:cNvGrpSpPr/>
        <p:nvPr/>
      </p:nvGrpSpPr>
      <p:grpSpPr>
        <a:xfrm>
          <a:off x="0" y="0"/>
          <a:ext cx="0" cy="0"/>
          <a:chOff x="0" y="0"/>
          <a:chExt cx="0" cy="0"/>
        </a:xfrm>
      </p:grpSpPr>
      <p:sp>
        <p:nvSpPr>
          <p:cNvPr name="TextBox 2" id="2"/>
          <p:cNvSpPr txBox="true"/>
          <p:nvPr/>
        </p:nvSpPr>
        <p:spPr>
          <a:xfrm rot="0">
            <a:off x="438513" y="2214620"/>
            <a:ext cx="15596991" cy="8072380"/>
          </a:xfrm>
          <a:prstGeom prst="rect">
            <a:avLst/>
          </a:prstGeom>
        </p:spPr>
        <p:txBody>
          <a:bodyPr anchor="t" rtlCol="false" tIns="0" lIns="0" bIns="0" rIns="0">
            <a:spAutoFit/>
          </a:bodyPr>
          <a:lstStyle/>
          <a:p>
            <a:pPr algn="l">
              <a:lnSpc>
                <a:spcPts val="6385"/>
              </a:lnSpc>
            </a:pPr>
            <a:r>
              <a:rPr lang="en-US" sz="4627" spc="453" b="true">
                <a:solidFill>
                  <a:srgbClr val="040506"/>
                </a:solidFill>
                <a:latin typeface="Times New Roman Bold"/>
                <a:ea typeface="Times New Roman Bold"/>
                <a:cs typeface="Times New Roman Bold"/>
                <a:sym typeface="Times New Roman Bold"/>
              </a:rPr>
              <a:t>Input Data:</a:t>
            </a:r>
          </a:p>
          <a:p>
            <a:pPr algn="l">
              <a:lnSpc>
                <a:spcPts val="6385"/>
              </a:lnSpc>
            </a:pPr>
            <a:r>
              <a:rPr lang="en-US" sz="4627" spc="453">
                <a:solidFill>
                  <a:srgbClr val="040506"/>
                </a:solidFill>
                <a:latin typeface="Times New Roman"/>
                <a:ea typeface="Times New Roman"/>
                <a:cs typeface="Times New Roman"/>
                <a:sym typeface="Times New Roman"/>
              </a:rPr>
              <a:t>- User credentials and roles.</a:t>
            </a:r>
          </a:p>
          <a:p>
            <a:pPr algn="l">
              <a:lnSpc>
                <a:spcPts val="6385"/>
              </a:lnSpc>
            </a:pPr>
            <a:r>
              <a:rPr lang="en-US" sz="4627" spc="453">
                <a:solidFill>
                  <a:srgbClr val="040506"/>
                </a:solidFill>
                <a:latin typeface="Times New Roman"/>
                <a:ea typeface="Times New Roman"/>
                <a:cs typeface="Times New Roman"/>
                <a:sym typeface="Times New Roman"/>
              </a:rPr>
              <a:t>- Product details: Name, category, price, stock.</a:t>
            </a:r>
          </a:p>
          <a:p>
            <a:pPr algn="l">
              <a:lnSpc>
                <a:spcPts val="6385"/>
              </a:lnSpc>
            </a:pPr>
            <a:r>
              <a:rPr lang="en-US" sz="4627" spc="453">
                <a:solidFill>
                  <a:srgbClr val="040506"/>
                </a:solidFill>
                <a:latin typeface="Times New Roman"/>
                <a:ea typeface="Times New Roman"/>
                <a:cs typeface="Times New Roman"/>
                <a:sym typeface="Times New Roman"/>
              </a:rPr>
              <a:t>- Orders and order items.</a:t>
            </a:r>
          </a:p>
          <a:p>
            <a:pPr algn="l">
              <a:lnSpc>
                <a:spcPts val="6385"/>
              </a:lnSpc>
            </a:pPr>
          </a:p>
          <a:p>
            <a:pPr algn="l">
              <a:lnSpc>
                <a:spcPts val="6385"/>
              </a:lnSpc>
            </a:pPr>
            <a:r>
              <a:rPr lang="en-US" sz="4627" spc="453" b="true">
                <a:solidFill>
                  <a:srgbClr val="040506"/>
                </a:solidFill>
                <a:latin typeface="Times New Roman Bold"/>
                <a:ea typeface="Times New Roman Bold"/>
                <a:cs typeface="Times New Roman Bold"/>
                <a:sym typeface="Times New Roman Bold"/>
              </a:rPr>
              <a:t>Stored Information:</a:t>
            </a:r>
          </a:p>
          <a:p>
            <a:pPr algn="l">
              <a:lnSpc>
                <a:spcPts val="6385"/>
              </a:lnSpc>
            </a:pPr>
            <a:r>
              <a:rPr lang="en-US" sz="4627" spc="453">
                <a:solidFill>
                  <a:srgbClr val="040506"/>
                </a:solidFill>
                <a:latin typeface="Times New Roman"/>
                <a:ea typeface="Times New Roman"/>
                <a:cs typeface="Times New Roman"/>
                <a:sym typeface="Times New Roman"/>
              </a:rPr>
              <a:t>- User details.</a:t>
            </a:r>
          </a:p>
          <a:p>
            <a:pPr algn="l">
              <a:lnSpc>
                <a:spcPts val="6385"/>
              </a:lnSpc>
            </a:pPr>
            <a:r>
              <a:rPr lang="en-US" sz="4627" spc="453">
                <a:solidFill>
                  <a:srgbClr val="040506"/>
                </a:solidFill>
                <a:latin typeface="Times New Roman"/>
                <a:ea typeface="Times New Roman"/>
                <a:cs typeface="Times New Roman"/>
                <a:sym typeface="Times New Roman"/>
              </a:rPr>
              <a:t>- Product inventory.</a:t>
            </a:r>
          </a:p>
          <a:p>
            <a:pPr algn="l">
              <a:lnSpc>
                <a:spcPts val="6385"/>
              </a:lnSpc>
            </a:pPr>
            <a:r>
              <a:rPr lang="en-US" sz="4627" spc="453">
                <a:solidFill>
                  <a:srgbClr val="040506"/>
                </a:solidFill>
                <a:latin typeface="Times New Roman"/>
                <a:ea typeface="Times New Roman"/>
                <a:cs typeface="Times New Roman"/>
                <a:sym typeface="Times New Roman"/>
              </a:rPr>
              <a:t>- Transaction and order data.</a:t>
            </a:r>
          </a:p>
          <a:p>
            <a:pPr algn="l">
              <a:lnSpc>
                <a:spcPts val="5696"/>
              </a:lnSpc>
            </a:pPr>
          </a:p>
        </p:txBody>
      </p:sp>
      <p:sp>
        <p:nvSpPr>
          <p:cNvPr name="Freeform 3" id="3"/>
          <p:cNvSpPr/>
          <p:nvPr/>
        </p:nvSpPr>
        <p:spPr>
          <a:xfrm flipH="false" flipV="false" rot="0">
            <a:off x="14173200" y="241721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945700" y="5823527"/>
            <a:ext cx="3865921" cy="4114800"/>
          </a:xfrm>
          <a:custGeom>
            <a:avLst/>
            <a:gdLst/>
            <a:ahLst/>
            <a:cxnLst/>
            <a:rect r="r" b="b" t="t" l="l"/>
            <a:pathLst>
              <a:path h="4114800" w="3865921">
                <a:moveTo>
                  <a:pt x="0" y="0"/>
                </a:moveTo>
                <a:lnTo>
                  <a:pt x="3865921" y="0"/>
                </a:lnTo>
                <a:lnTo>
                  <a:pt x="38659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629870" y="96548"/>
            <a:ext cx="13028260" cy="2320671"/>
          </a:xfrm>
          <a:prstGeom prst="rect">
            <a:avLst/>
          </a:prstGeom>
        </p:spPr>
        <p:txBody>
          <a:bodyPr anchor="t" rtlCol="false" tIns="0" lIns="0" bIns="0" rIns="0">
            <a:spAutoFit/>
          </a:bodyPr>
          <a:lstStyle/>
          <a:p>
            <a:pPr algn="l">
              <a:lnSpc>
                <a:spcPts val="8831"/>
              </a:lnSpc>
            </a:pPr>
            <a:r>
              <a:rPr lang="en-US" b="true" sz="6399" spc="627">
                <a:solidFill>
                  <a:srgbClr val="040506"/>
                </a:solidFill>
                <a:latin typeface="Times New Roman Bold"/>
                <a:ea typeface="Times New Roman Bold"/>
                <a:cs typeface="Times New Roman Bold"/>
                <a:sym typeface="Times New Roman Bold"/>
              </a:rPr>
              <a:t>INPUT DATA AND STORED    INFORMATION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B0D0F6"/>
        </a:solidFill>
      </p:bgPr>
    </p:bg>
    <p:spTree>
      <p:nvGrpSpPr>
        <p:cNvPr id="1" name=""/>
        <p:cNvGrpSpPr/>
        <p:nvPr/>
      </p:nvGrpSpPr>
      <p:grpSpPr>
        <a:xfrm>
          <a:off x="0" y="0"/>
          <a:ext cx="0" cy="0"/>
          <a:chOff x="0" y="0"/>
          <a:chExt cx="0" cy="0"/>
        </a:xfrm>
      </p:grpSpPr>
      <p:sp>
        <p:nvSpPr>
          <p:cNvPr name="TextBox 2" id="2"/>
          <p:cNvSpPr txBox="true"/>
          <p:nvPr/>
        </p:nvSpPr>
        <p:spPr>
          <a:xfrm rot="0">
            <a:off x="5328989" y="271988"/>
            <a:ext cx="5656957" cy="1218565"/>
          </a:xfrm>
          <a:prstGeom prst="rect">
            <a:avLst/>
          </a:prstGeom>
        </p:spPr>
        <p:txBody>
          <a:bodyPr anchor="t" rtlCol="false" tIns="0" lIns="0" bIns="0" rIns="0">
            <a:spAutoFit/>
          </a:bodyPr>
          <a:lstStyle/>
          <a:p>
            <a:pPr algn="ctr">
              <a:lnSpc>
                <a:spcPts val="8959"/>
              </a:lnSpc>
            </a:pPr>
            <a:r>
              <a:rPr lang="en-US" sz="6399" b="true">
                <a:solidFill>
                  <a:srgbClr val="000000"/>
                </a:solidFill>
                <a:latin typeface="Times New Roman Bold"/>
                <a:ea typeface="Times New Roman Bold"/>
                <a:cs typeface="Times New Roman Bold"/>
                <a:sym typeface="Times New Roman Bold"/>
              </a:rPr>
              <a:t>ER DIAGRAM </a:t>
            </a:r>
          </a:p>
        </p:txBody>
      </p:sp>
      <p:sp>
        <p:nvSpPr>
          <p:cNvPr name="TextBox 3" id="3"/>
          <p:cNvSpPr txBox="true"/>
          <p:nvPr/>
        </p:nvSpPr>
        <p:spPr>
          <a:xfrm rot="0">
            <a:off x="452163" y="1338153"/>
            <a:ext cx="17383674" cy="8404709"/>
          </a:xfrm>
          <a:prstGeom prst="rect">
            <a:avLst/>
          </a:prstGeom>
        </p:spPr>
        <p:txBody>
          <a:bodyPr anchor="t" rtlCol="false" tIns="0" lIns="0" bIns="0" rIns="0">
            <a:spAutoFit/>
          </a:bodyPr>
          <a:lstStyle/>
          <a:p>
            <a:pPr algn="l">
              <a:lnSpc>
                <a:spcPts val="5529"/>
              </a:lnSpc>
              <a:spcBef>
                <a:spcPct val="0"/>
              </a:spcBef>
            </a:pPr>
            <a:r>
              <a:rPr lang="en-US" b="true" sz="4006" spc="392">
                <a:solidFill>
                  <a:srgbClr val="000000"/>
                </a:solidFill>
                <a:latin typeface="Times New Roman Bold"/>
                <a:ea typeface="Times New Roman Bold"/>
                <a:cs typeface="Times New Roman Bold"/>
                <a:sym typeface="Times New Roman Bold"/>
              </a:rPr>
              <a:t>ENTITIES:</a:t>
            </a:r>
          </a:p>
          <a:p>
            <a:pPr algn="l">
              <a:lnSpc>
                <a:spcPts val="5529"/>
              </a:lnSpc>
              <a:spcBef>
                <a:spcPct val="0"/>
              </a:spcBef>
            </a:pPr>
            <a:r>
              <a:rPr lang="en-US" sz="4006" spc="392">
                <a:solidFill>
                  <a:srgbClr val="000000"/>
                </a:solidFill>
                <a:latin typeface="Times New Roman"/>
                <a:ea typeface="Times New Roman"/>
                <a:cs typeface="Times New Roman"/>
                <a:sym typeface="Times New Roman"/>
              </a:rPr>
              <a:t>- USERS: USER CREDENTIALS AND ROLES.</a:t>
            </a:r>
          </a:p>
          <a:p>
            <a:pPr algn="l">
              <a:lnSpc>
                <a:spcPts val="5529"/>
              </a:lnSpc>
              <a:spcBef>
                <a:spcPct val="0"/>
              </a:spcBef>
            </a:pPr>
            <a:r>
              <a:rPr lang="en-US" sz="4006" spc="392">
                <a:solidFill>
                  <a:srgbClr val="000000"/>
                </a:solidFill>
                <a:latin typeface="Times New Roman"/>
                <a:ea typeface="Times New Roman"/>
                <a:cs typeface="Times New Roman"/>
                <a:sym typeface="Times New Roman"/>
              </a:rPr>
              <a:t>- PRODUCTS: PRODUCT INVENTORY DETAILS.</a:t>
            </a:r>
          </a:p>
          <a:p>
            <a:pPr algn="l">
              <a:lnSpc>
                <a:spcPts val="5529"/>
              </a:lnSpc>
              <a:spcBef>
                <a:spcPct val="0"/>
              </a:spcBef>
            </a:pPr>
            <a:r>
              <a:rPr lang="en-US" sz="4006" spc="392">
                <a:solidFill>
                  <a:srgbClr val="000000"/>
                </a:solidFill>
                <a:latin typeface="Times New Roman"/>
                <a:ea typeface="Times New Roman"/>
                <a:cs typeface="Times New Roman"/>
                <a:sym typeface="Times New Roman"/>
              </a:rPr>
              <a:t>- ORDERS: TRANSACTIONS LINKING USERS TO PRODUCTS.</a:t>
            </a:r>
          </a:p>
          <a:p>
            <a:pPr algn="l">
              <a:lnSpc>
                <a:spcPts val="5529"/>
              </a:lnSpc>
              <a:spcBef>
                <a:spcPct val="0"/>
              </a:spcBef>
            </a:pPr>
            <a:r>
              <a:rPr lang="en-US" sz="4006" spc="392">
                <a:solidFill>
                  <a:srgbClr val="000000"/>
                </a:solidFill>
                <a:latin typeface="Times New Roman"/>
                <a:ea typeface="Times New Roman"/>
                <a:cs typeface="Times New Roman"/>
                <a:sym typeface="Times New Roman"/>
              </a:rPr>
              <a:t>- ORDER ITEMS: DETAILED PRODUCT QUANTITIES IN ORDERS.</a:t>
            </a:r>
          </a:p>
          <a:p>
            <a:pPr algn="l">
              <a:lnSpc>
                <a:spcPts val="5529"/>
              </a:lnSpc>
              <a:spcBef>
                <a:spcPct val="0"/>
              </a:spcBef>
            </a:pPr>
          </a:p>
          <a:p>
            <a:pPr algn="l">
              <a:lnSpc>
                <a:spcPts val="5529"/>
              </a:lnSpc>
              <a:spcBef>
                <a:spcPct val="0"/>
              </a:spcBef>
            </a:pPr>
            <a:r>
              <a:rPr lang="en-US" b="true" sz="4006" spc="392">
                <a:solidFill>
                  <a:srgbClr val="000000"/>
                </a:solidFill>
                <a:latin typeface="Times New Roman Bold"/>
                <a:ea typeface="Times New Roman Bold"/>
                <a:cs typeface="Times New Roman Bold"/>
                <a:sym typeface="Times New Roman Bold"/>
              </a:rPr>
              <a:t>RELATIONSHIPS:</a:t>
            </a:r>
          </a:p>
          <a:p>
            <a:pPr algn="l">
              <a:lnSpc>
                <a:spcPts val="5529"/>
              </a:lnSpc>
              <a:spcBef>
                <a:spcPct val="0"/>
              </a:spcBef>
            </a:pPr>
            <a:r>
              <a:rPr lang="en-US" sz="4006" spc="392">
                <a:solidFill>
                  <a:srgbClr val="000000"/>
                </a:solidFill>
                <a:latin typeface="Times New Roman"/>
                <a:ea typeface="Times New Roman"/>
                <a:cs typeface="Times New Roman"/>
                <a:sym typeface="Times New Roman"/>
              </a:rPr>
              <a:t>- USERS TO ORDERS: ONE-TO-MANY.</a:t>
            </a:r>
          </a:p>
          <a:p>
            <a:pPr algn="l">
              <a:lnSpc>
                <a:spcPts val="5529"/>
              </a:lnSpc>
              <a:spcBef>
                <a:spcPct val="0"/>
              </a:spcBef>
            </a:pPr>
            <a:r>
              <a:rPr lang="en-US" sz="4006" spc="392">
                <a:solidFill>
                  <a:srgbClr val="000000"/>
                </a:solidFill>
                <a:latin typeface="Times New Roman"/>
                <a:ea typeface="Times New Roman"/>
                <a:cs typeface="Times New Roman"/>
                <a:sym typeface="Times New Roman"/>
              </a:rPr>
              <a:t>- ORDERS TO ORDER ITEMS: ONE-TO-MANY.</a:t>
            </a:r>
          </a:p>
          <a:p>
            <a:pPr algn="l">
              <a:lnSpc>
                <a:spcPts val="5529"/>
              </a:lnSpc>
              <a:spcBef>
                <a:spcPct val="0"/>
              </a:spcBef>
            </a:pPr>
            <a:r>
              <a:rPr lang="en-US" sz="4006" spc="392">
                <a:solidFill>
                  <a:srgbClr val="000000"/>
                </a:solidFill>
                <a:latin typeface="Times New Roman"/>
                <a:ea typeface="Times New Roman"/>
                <a:cs typeface="Times New Roman"/>
                <a:sym typeface="Times New Roman"/>
              </a:rPr>
              <a:t>- ORDER ITEMS TO PRODUCTS: MANY-TO-ONE.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0" y="174458"/>
            <a:ext cx="18288000" cy="9596665"/>
          </a:xfrm>
          <a:custGeom>
            <a:avLst/>
            <a:gdLst/>
            <a:ahLst/>
            <a:cxnLst/>
            <a:rect r="r" b="b" t="t" l="l"/>
            <a:pathLst>
              <a:path h="9596665" w="18288000">
                <a:moveTo>
                  <a:pt x="0" y="0"/>
                </a:moveTo>
                <a:lnTo>
                  <a:pt x="18288000" y="0"/>
                </a:lnTo>
                <a:lnTo>
                  <a:pt x="18288000" y="9596665"/>
                </a:lnTo>
                <a:lnTo>
                  <a:pt x="0" y="9596665"/>
                </a:lnTo>
                <a:lnTo>
                  <a:pt x="0" y="0"/>
                </a:lnTo>
                <a:close/>
              </a:path>
            </a:pathLst>
          </a:custGeom>
          <a:blipFill>
            <a:blip r:embed="rId2"/>
            <a:stretch>
              <a:fillRect l="-1703" t="0" r="-1703" b="-254"/>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B0D0F6"/>
        </a:solidFill>
      </p:bgPr>
    </p:bg>
    <p:spTree>
      <p:nvGrpSpPr>
        <p:cNvPr id="1" name=""/>
        <p:cNvGrpSpPr/>
        <p:nvPr/>
      </p:nvGrpSpPr>
      <p:grpSpPr>
        <a:xfrm>
          <a:off x="0" y="0"/>
          <a:ext cx="0" cy="0"/>
          <a:chOff x="0" y="0"/>
          <a:chExt cx="0" cy="0"/>
        </a:xfrm>
      </p:grpSpPr>
      <p:sp>
        <p:nvSpPr>
          <p:cNvPr name="TextBox 2" id="2"/>
          <p:cNvSpPr txBox="true"/>
          <p:nvPr/>
        </p:nvSpPr>
        <p:spPr>
          <a:xfrm rot="0">
            <a:off x="1957053" y="473543"/>
            <a:ext cx="14373895" cy="1206246"/>
          </a:xfrm>
          <a:prstGeom prst="rect">
            <a:avLst/>
          </a:prstGeom>
        </p:spPr>
        <p:txBody>
          <a:bodyPr anchor="t" rtlCol="false" tIns="0" lIns="0" bIns="0" rIns="0">
            <a:spAutoFit/>
          </a:bodyPr>
          <a:lstStyle/>
          <a:p>
            <a:pPr algn="ctr">
              <a:lnSpc>
                <a:spcPts val="8831"/>
              </a:lnSpc>
              <a:spcBef>
                <a:spcPct val="0"/>
              </a:spcBef>
            </a:pPr>
            <a:r>
              <a:rPr lang="en-US" b="true" sz="6399" spc="627">
                <a:solidFill>
                  <a:srgbClr val="000000"/>
                </a:solidFill>
                <a:latin typeface="Times New Roman Bold"/>
                <a:ea typeface="Times New Roman Bold"/>
                <a:cs typeface="Times New Roman Bold"/>
                <a:sym typeface="Times New Roman Bold"/>
              </a:rPr>
              <a:t>ROLES FOR GROUP MEMBERS</a:t>
            </a:r>
          </a:p>
        </p:txBody>
      </p:sp>
      <p:sp>
        <p:nvSpPr>
          <p:cNvPr name="TextBox 3" id="3"/>
          <p:cNvSpPr txBox="true"/>
          <p:nvPr/>
        </p:nvSpPr>
        <p:spPr>
          <a:xfrm rot="0">
            <a:off x="514350" y="1752210"/>
            <a:ext cx="17773650" cy="7879080"/>
          </a:xfrm>
          <a:prstGeom prst="rect">
            <a:avLst/>
          </a:prstGeom>
        </p:spPr>
        <p:txBody>
          <a:bodyPr anchor="t" rtlCol="false" tIns="0" lIns="0" bIns="0" rIns="0">
            <a:spAutoFit/>
          </a:bodyPr>
          <a:lstStyle/>
          <a:p>
            <a:pPr algn="l">
              <a:lnSpc>
                <a:spcPts val="6210"/>
              </a:lnSpc>
              <a:spcBef>
                <a:spcPct val="0"/>
              </a:spcBef>
            </a:pPr>
            <a:r>
              <a:rPr lang="en-US" b="true" sz="4500" spc="441">
                <a:solidFill>
                  <a:srgbClr val="000000"/>
                </a:solidFill>
                <a:latin typeface="Times New Roman Bold"/>
                <a:ea typeface="Times New Roman Bold"/>
                <a:cs typeface="Times New Roman Bold"/>
                <a:sym typeface="Times New Roman Bold"/>
              </a:rPr>
              <a:t>1. SCHEMA DESIGNER:</a:t>
            </a:r>
            <a:r>
              <a:rPr lang="en-US" sz="4500" spc="441">
                <a:solidFill>
                  <a:srgbClr val="000000"/>
                </a:solidFill>
                <a:latin typeface="Times New Roman"/>
                <a:ea typeface="Times New Roman"/>
                <a:cs typeface="Times New Roman"/>
                <a:sym typeface="Times New Roman"/>
              </a:rPr>
              <a:t> CREATES THE DATABASE SCHEMA AND ER DIAGRAM.</a:t>
            </a:r>
          </a:p>
          <a:p>
            <a:pPr algn="l">
              <a:lnSpc>
                <a:spcPts val="6210"/>
              </a:lnSpc>
              <a:spcBef>
                <a:spcPct val="0"/>
              </a:spcBef>
            </a:pPr>
            <a:r>
              <a:rPr lang="en-US" b="true" sz="4500" spc="441">
                <a:solidFill>
                  <a:srgbClr val="000000"/>
                </a:solidFill>
                <a:latin typeface="Times New Roman Bold"/>
                <a:ea typeface="Times New Roman Bold"/>
                <a:cs typeface="Times New Roman Bold"/>
                <a:sym typeface="Times New Roman Bold"/>
              </a:rPr>
              <a:t>2. BACKEND DEVELOPER: </a:t>
            </a:r>
            <a:r>
              <a:rPr lang="en-US" sz="4500" spc="441">
                <a:solidFill>
                  <a:srgbClr val="000000"/>
                </a:solidFill>
                <a:latin typeface="Times New Roman"/>
                <a:ea typeface="Times New Roman"/>
                <a:cs typeface="Times New Roman"/>
                <a:sym typeface="Times New Roman"/>
              </a:rPr>
              <a:t>IMPLEMENTS CRUD OPERATIONS AND TRANSACTION MANAGEMENT.</a:t>
            </a:r>
          </a:p>
          <a:p>
            <a:pPr algn="l">
              <a:lnSpc>
                <a:spcPts val="6210"/>
              </a:lnSpc>
              <a:spcBef>
                <a:spcPct val="0"/>
              </a:spcBef>
            </a:pPr>
            <a:r>
              <a:rPr lang="en-US" b="true" sz="4500" spc="441">
                <a:solidFill>
                  <a:srgbClr val="000000"/>
                </a:solidFill>
                <a:latin typeface="Times New Roman Bold"/>
                <a:ea typeface="Times New Roman Bold"/>
                <a:cs typeface="Times New Roman Bold"/>
                <a:sym typeface="Times New Roman Bold"/>
              </a:rPr>
              <a:t>3. FRONTEND DEVELOPER: </a:t>
            </a:r>
            <a:r>
              <a:rPr lang="en-US" sz="4500" spc="441">
                <a:solidFill>
                  <a:srgbClr val="000000"/>
                </a:solidFill>
                <a:latin typeface="Times New Roman"/>
                <a:ea typeface="Times New Roman"/>
                <a:cs typeface="Times New Roman"/>
                <a:sym typeface="Times New Roman"/>
              </a:rPr>
              <a:t>DESIGNS THE GUI WITH BOOTSTRAP.</a:t>
            </a:r>
          </a:p>
          <a:p>
            <a:pPr algn="l">
              <a:lnSpc>
                <a:spcPts val="6210"/>
              </a:lnSpc>
              <a:spcBef>
                <a:spcPct val="0"/>
              </a:spcBef>
            </a:pPr>
            <a:r>
              <a:rPr lang="en-US" b="true" sz="4500" spc="441">
                <a:solidFill>
                  <a:srgbClr val="000000"/>
                </a:solidFill>
                <a:latin typeface="Times New Roman Bold"/>
                <a:ea typeface="Times New Roman Bold"/>
                <a:cs typeface="Times New Roman Bold"/>
                <a:sym typeface="Times New Roman Bold"/>
              </a:rPr>
              <a:t>4. SECURITY SPECIALIST:</a:t>
            </a:r>
            <a:r>
              <a:rPr lang="en-US" sz="4500" spc="441">
                <a:solidFill>
                  <a:srgbClr val="000000"/>
                </a:solidFill>
                <a:latin typeface="Times New Roman"/>
                <a:ea typeface="Times New Roman"/>
                <a:cs typeface="Times New Roman"/>
                <a:sym typeface="Times New Roman"/>
              </a:rPr>
              <a:t> ENSURES SECURE PASSWORD HASHING AND ROLE-BASED ACCESS.</a:t>
            </a:r>
          </a:p>
          <a:p>
            <a:pPr algn="l">
              <a:lnSpc>
                <a:spcPts val="6210"/>
              </a:lnSpc>
              <a:spcBef>
                <a:spcPct val="0"/>
              </a:spcBef>
            </a:pPr>
            <a:r>
              <a:rPr lang="en-US" b="true" sz="4500" spc="441">
                <a:solidFill>
                  <a:srgbClr val="000000"/>
                </a:solidFill>
                <a:latin typeface="Times New Roman Bold"/>
                <a:ea typeface="Times New Roman Bold"/>
                <a:cs typeface="Times New Roman Bold"/>
                <a:sym typeface="Times New Roman Bold"/>
              </a:rPr>
              <a:t>5. TESTER: </a:t>
            </a:r>
            <a:r>
              <a:rPr lang="en-US" sz="4500" spc="441">
                <a:solidFill>
                  <a:srgbClr val="000000"/>
                </a:solidFill>
                <a:latin typeface="Times New Roman"/>
                <a:ea typeface="Times New Roman"/>
                <a:cs typeface="Times New Roman"/>
                <a:sym typeface="Times New Roman"/>
              </a:rPr>
              <a:t>TESTS CONCURRENCY AND SYSTEM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DAGYuKHfmqE</dc:identifier>
  <dcterms:modified xsi:type="dcterms:W3CDTF">2011-08-01T06:04:30Z</dcterms:modified>
  <cp:revision>1</cp:revision>
  <dc:title>Grey minimalist business project presentation </dc:title>
</cp:coreProperties>
</file>